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5" r:id="rId7"/>
    <p:sldId id="275" r:id="rId8"/>
    <p:sldId id="268" r:id="rId9"/>
    <p:sldId id="272" r:id="rId10"/>
    <p:sldId id="27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181"/>
    <p:restoredTop sz="95687"/>
  </p:normalViewPr>
  <p:slideViewPr>
    <p:cSldViewPr snapToGrid="0">
      <p:cViewPr varScale="1">
        <p:scale>
          <a:sx n="77" d="100"/>
          <a:sy n="77" d="100"/>
        </p:scale>
        <p:origin x="224" y="8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7;&#1090;&#1072;&#1090;&#1090;&#1103;\&#1057;&#1090;&#1072;&#1090;&#1090;&#1103;\&#1040;&#1082;&#1072;&#1076;&#1077;&#1084;&#1110;&#1095;&#1085;&#1080;&#1081;%20&#1086;&#1075;&#1083;&#1103;&#1076;\statistic_id1317354_core-inflation-rate-of-the-eu-2001-202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7;&#1090;&#1072;&#1090;&#1090;&#1103;\&#1057;&#1090;&#1072;&#1090;&#1090;&#1103;\&#1040;&#1082;&#1072;&#1076;&#1077;&#1084;&#1110;&#1095;&#1085;&#1080;&#1081;%20&#1086;&#1075;&#1083;&#1103;&#1076;\statistic_id1317354_core-inflation-rate-of-the-eu-2001-2022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F:\&#1057;&#1090;&#1072;&#1090;&#1090;&#1103;\&#1057;&#1090;&#1072;&#1090;&#1090;&#1103;\&#1040;&#1082;&#1072;&#1076;&#1077;&#1084;&#1110;&#1095;&#1085;&#1080;&#1081;%20&#1086;&#1075;&#1083;&#1103;&#1076;\statistic_id1317354_core-inflation-rate-of-the-eu-2001-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cat>
            <c:strRef>
              <c:f>Data!$B$6:$B$258</c:f>
              <c:strCache>
                <c:ptCount val="253"/>
                <c:pt idx="0">
                  <c:v>Dec 01</c:v>
                </c:pt>
                <c:pt idx="1">
                  <c:v>Jan 02</c:v>
                </c:pt>
                <c:pt idx="2">
                  <c:v>Feb 02</c:v>
                </c:pt>
                <c:pt idx="3">
                  <c:v>Mar 02</c:v>
                </c:pt>
                <c:pt idx="4">
                  <c:v>Apr 02</c:v>
                </c:pt>
                <c:pt idx="5">
                  <c:v>May 02</c:v>
                </c:pt>
                <c:pt idx="6">
                  <c:v>Jun 02</c:v>
                </c:pt>
                <c:pt idx="7">
                  <c:v>Jul 02</c:v>
                </c:pt>
                <c:pt idx="8">
                  <c:v>Aug 02</c:v>
                </c:pt>
                <c:pt idx="9">
                  <c:v>Sep 02</c:v>
                </c:pt>
                <c:pt idx="10">
                  <c:v>Oct 02</c:v>
                </c:pt>
                <c:pt idx="11">
                  <c:v>Nov 02</c:v>
                </c:pt>
                <c:pt idx="12">
                  <c:v>Dec 02</c:v>
                </c:pt>
                <c:pt idx="13">
                  <c:v>Jan 03</c:v>
                </c:pt>
                <c:pt idx="14">
                  <c:v>Feb 03</c:v>
                </c:pt>
                <c:pt idx="15">
                  <c:v>Mar 03</c:v>
                </c:pt>
                <c:pt idx="16">
                  <c:v>Apr 03</c:v>
                </c:pt>
                <c:pt idx="17">
                  <c:v>May 03</c:v>
                </c:pt>
                <c:pt idx="18">
                  <c:v>Jun 03</c:v>
                </c:pt>
                <c:pt idx="19">
                  <c:v>Jul 03</c:v>
                </c:pt>
                <c:pt idx="20">
                  <c:v>Aug 03</c:v>
                </c:pt>
                <c:pt idx="21">
                  <c:v>Sep 03</c:v>
                </c:pt>
                <c:pt idx="22">
                  <c:v>Oct 03</c:v>
                </c:pt>
                <c:pt idx="23">
                  <c:v>Nov 03</c:v>
                </c:pt>
                <c:pt idx="24">
                  <c:v>Dec 03</c:v>
                </c:pt>
                <c:pt idx="25">
                  <c:v>Jan 04</c:v>
                </c:pt>
                <c:pt idx="26">
                  <c:v>Feb 04</c:v>
                </c:pt>
                <c:pt idx="27">
                  <c:v>Mar 04</c:v>
                </c:pt>
                <c:pt idx="28">
                  <c:v>Apr 04</c:v>
                </c:pt>
                <c:pt idx="29">
                  <c:v>May 04</c:v>
                </c:pt>
                <c:pt idx="30">
                  <c:v>Jun 04</c:v>
                </c:pt>
                <c:pt idx="31">
                  <c:v>Jul 04</c:v>
                </c:pt>
                <c:pt idx="32">
                  <c:v>Aug 04</c:v>
                </c:pt>
                <c:pt idx="33">
                  <c:v>Sep 04</c:v>
                </c:pt>
                <c:pt idx="34">
                  <c:v>Oct 04</c:v>
                </c:pt>
                <c:pt idx="35">
                  <c:v>Nov 04</c:v>
                </c:pt>
                <c:pt idx="36">
                  <c:v>Dec 04</c:v>
                </c:pt>
                <c:pt idx="37">
                  <c:v>Jan 05</c:v>
                </c:pt>
                <c:pt idx="38">
                  <c:v>Feb 05</c:v>
                </c:pt>
                <c:pt idx="39">
                  <c:v>Mar 05</c:v>
                </c:pt>
                <c:pt idx="40">
                  <c:v>Apr 05</c:v>
                </c:pt>
                <c:pt idx="41">
                  <c:v>May 05</c:v>
                </c:pt>
                <c:pt idx="42">
                  <c:v>Jun 05</c:v>
                </c:pt>
                <c:pt idx="43">
                  <c:v>Jul 05</c:v>
                </c:pt>
                <c:pt idx="44">
                  <c:v>Aug 05</c:v>
                </c:pt>
                <c:pt idx="45">
                  <c:v>Sep 05</c:v>
                </c:pt>
                <c:pt idx="46">
                  <c:v>Oct 05</c:v>
                </c:pt>
                <c:pt idx="47">
                  <c:v>Nov 05</c:v>
                </c:pt>
                <c:pt idx="48">
                  <c:v>Dec 05</c:v>
                </c:pt>
                <c:pt idx="49">
                  <c:v>Jan 06</c:v>
                </c:pt>
                <c:pt idx="50">
                  <c:v>Feb 06</c:v>
                </c:pt>
                <c:pt idx="51">
                  <c:v>Mar 06</c:v>
                </c:pt>
                <c:pt idx="52">
                  <c:v>Apr 06</c:v>
                </c:pt>
                <c:pt idx="53">
                  <c:v>May 06</c:v>
                </c:pt>
                <c:pt idx="54">
                  <c:v>Jun 06</c:v>
                </c:pt>
                <c:pt idx="55">
                  <c:v>Jul 06</c:v>
                </c:pt>
                <c:pt idx="56">
                  <c:v>Aug 06</c:v>
                </c:pt>
                <c:pt idx="57">
                  <c:v>Sep 06</c:v>
                </c:pt>
                <c:pt idx="58">
                  <c:v>Oct 06</c:v>
                </c:pt>
                <c:pt idx="59">
                  <c:v>Nov 06</c:v>
                </c:pt>
                <c:pt idx="60">
                  <c:v>Dec 06</c:v>
                </c:pt>
                <c:pt idx="61">
                  <c:v>Jan 07</c:v>
                </c:pt>
                <c:pt idx="62">
                  <c:v>Feb 07</c:v>
                </c:pt>
                <c:pt idx="63">
                  <c:v>Mar 07</c:v>
                </c:pt>
                <c:pt idx="64">
                  <c:v>Apr 07</c:v>
                </c:pt>
                <c:pt idx="65">
                  <c:v>May 07</c:v>
                </c:pt>
                <c:pt idx="66">
                  <c:v>Jun 07</c:v>
                </c:pt>
                <c:pt idx="67">
                  <c:v>Jul 07</c:v>
                </c:pt>
                <c:pt idx="68">
                  <c:v>Aug 07</c:v>
                </c:pt>
                <c:pt idx="69">
                  <c:v>Sep 07</c:v>
                </c:pt>
                <c:pt idx="70">
                  <c:v>Oct 07</c:v>
                </c:pt>
                <c:pt idx="71">
                  <c:v>Nov 07</c:v>
                </c:pt>
                <c:pt idx="72">
                  <c:v>Dec 07</c:v>
                </c:pt>
                <c:pt idx="73">
                  <c:v>Jan 08</c:v>
                </c:pt>
                <c:pt idx="74">
                  <c:v>Feb 08</c:v>
                </c:pt>
                <c:pt idx="75">
                  <c:v>Mar 08</c:v>
                </c:pt>
                <c:pt idx="76">
                  <c:v>Apr 08</c:v>
                </c:pt>
                <c:pt idx="77">
                  <c:v>May 08</c:v>
                </c:pt>
                <c:pt idx="78">
                  <c:v>Jun 08</c:v>
                </c:pt>
                <c:pt idx="79">
                  <c:v>Jul 08</c:v>
                </c:pt>
                <c:pt idx="80">
                  <c:v>Aug 08</c:v>
                </c:pt>
                <c:pt idx="81">
                  <c:v>Sep 08</c:v>
                </c:pt>
                <c:pt idx="82">
                  <c:v>Oct 08</c:v>
                </c:pt>
                <c:pt idx="83">
                  <c:v>Nov 08</c:v>
                </c:pt>
                <c:pt idx="84">
                  <c:v>Dec 08</c:v>
                </c:pt>
                <c:pt idx="85">
                  <c:v>Jan 09</c:v>
                </c:pt>
                <c:pt idx="86">
                  <c:v>Feb 09</c:v>
                </c:pt>
                <c:pt idx="87">
                  <c:v>Mar 09</c:v>
                </c:pt>
                <c:pt idx="88">
                  <c:v>Apr 09</c:v>
                </c:pt>
                <c:pt idx="89">
                  <c:v>May 09</c:v>
                </c:pt>
                <c:pt idx="90">
                  <c:v>Jun 09</c:v>
                </c:pt>
                <c:pt idx="91">
                  <c:v>Jul 09</c:v>
                </c:pt>
                <c:pt idx="92">
                  <c:v>Aug 09</c:v>
                </c:pt>
                <c:pt idx="93">
                  <c:v>Sep 09</c:v>
                </c:pt>
                <c:pt idx="94">
                  <c:v>Oct 09</c:v>
                </c:pt>
                <c:pt idx="95">
                  <c:v>Nov 09</c:v>
                </c:pt>
                <c:pt idx="96">
                  <c:v>Dec 09</c:v>
                </c:pt>
                <c:pt idx="97">
                  <c:v>Jan 10</c:v>
                </c:pt>
                <c:pt idx="98">
                  <c:v>Feb 10</c:v>
                </c:pt>
                <c:pt idx="99">
                  <c:v>Mar 10</c:v>
                </c:pt>
                <c:pt idx="100">
                  <c:v>Apr 10</c:v>
                </c:pt>
                <c:pt idx="101">
                  <c:v>May 10</c:v>
                </c:pt>
                <c:pt idx="102">
                  <c:v>Jun 10</c:v>
                </c:pt>
                <c:pt idx="103">
                  <c:v>Jul 10</c:v>
                </c:pt>
                <c:pt idx="104">
                  <c:v>Aug 10</c:v>
                </c:pt>
                <c:pt idx="105">
                  <c:v>Sep 10</c:v>
                </c:pt>
                <c:pt idx="106">
                  <c:v>Oct 10</c:v>
                </c:pt>
                <c:pt idx="107">
                  <c:v>Nov 10</c:v>
                </c:pt>
                <c:pt idx="108">
                  <c:v>Dec 10</c:v>
                </c:pt>
                <c:pt idx="109">
                  <c:v>Jan 11</c:v>
                </c:pt>
                <c:pt idx="110">
                  <c:v>Feb 11</c:v>
                </c:pt>
                <c:pt idx="111">
                  <c:v>Mar 11</c:v>
                </c:pt>
                <c:pt idx="112">
                  <c:v>Apr 11</c:v>
                </c:pt>
                <c:pt idx="113">
                  <c:v>May 11</c:v>
                </c:pt>
                <c:pt idx="114">
                  <c:v>Jun 11</c:v>
                </c:pt>
                <c:pt idx="115">
                  <c:v>Jul 11</c:v>
                </c:pt>
                <c:pt idx="116">
                  <c:v>Aug 11</c:v>
                </c:pt>
                <c:pt idx="117">
                  <c:v>Sep 11</c:v>
                </c:pt>
                <c:pt idx="118">
                  <c:v>Oct 11</c:v>
                </c:pt>
                <c:pt idx="119">
                  <c:v>Nov 11</c:v>
                </c:pt>
                <c:pt idx="120">
                  <c:v>Dec 11</c:v>
                </c:pt>
                <c:pt idx="121">
                  <c:v>Jan 12</c:v>
                </c:pt>
                <c:pt idx="122">
                  <c:v>Feb 12</c:v>
                </c:pt>
                <c:pt idx="123">
                  <c:v>Mar 12</c:v>
                </c:pt>
                <c:pt idx="124">
                  <c:v>Apr 12</c:v>
                </c:pt>
                <c:pt idx="125">
                  <c:v>May 12</c:v>
                </c:pt>
                <c:pt idx="126">
                  <c:v>Jun 12</c:v>
                </c:pt>
                <c:pt idx="127">
                  <c:v>Jul 12</c:v>
                </c:pt>
                <c:pt idx="128">
                  <c:v>Aug 12</c:v>
                </c:pt>
                <c:pt idx="129">
                  <c:v>Sep 12</c:v>
                </c:pt>
                <c:pt idx="130">
                  <c:v>Oct 12</c:v>
                </c:pt>
                <c:pt idx="131">
                  <c:v>Nov 12</c:v>
                </c:pt>
                <c:pt idx="132">
                  <c:v>Dec 12</c:v>
                </c:pt>
                <c:pt idx="133">
                  <c:v>Jan 13</c:v>
                </c:pt>
                <c:pt idx="134">
                  <c:v>Feb 13</c:v>
                </c:pt>
                <c:pt idx="135">
                  <c:v>Mar 13</c:v>
                </c:pt>
                <c:pt idx="136">
                  <c:v>Apr 13</c:v>
                </c:pt>
                <c:pt idx="137">
                  <c:v>May 13</c:v>
                </c:pt>
                <c:pt idx="138">
                  <c:v>Jun 13</c:v>
                </c:pt>
                <c:pt idx="139">
                  <c:v>Jul 13</c:v>
                </c:pt>
                <c:pt idx="140">
                  <c:v>Aug 13</c:v>
                </c:pt>
                <c:pt idx="141">
                  <c:v>Sep 13</c:v>
                </c:pt>
                <c:pt idx="142">
                  <c:v>Oct 13</c:v>
                </c:pt>
                <c:pt idx="143">
                  <c:v>Nov 13</c:v>
                </c:pt>
                <c:pt idx="144">
                  <c:v>Dec 13</c:v>
                </c:pt>
                <c:pt idx="145">
                  <c:v>Jan 14</c:v>
                </c:pt>
                <c:pt idx="146">
                  <c:v>Feb 14</c:v>
                </c:pt>
                <c:pt idx="147">
                  <c:v>Mar 14</c:v>
                </c:pt>
                <c:pt idx="148">
                  <c:v>Apr 14</c:v>
                </c:pt>
                <c:pt idx="149">
                  <c:v>May 14</c:v>
                </c:pt>
                <c:pt idx="150">
                  <c:v>Jun 14</c:v>
                </c:pt>
                <c:pt idx="151">
                  <c:v>Jul 14</c:v>
                </c:pt>
                <c:pt idx="152">
                  <c:v>Aug 14</c:v>
                </c:pt>
                <c:pt idx="153">
                  <c:v>Sep 14</c:v>
                </c:pt>
                <c:pt idx="154">
                  <c:v>Oct 14</c:v>
                </c:pt>
                <c:pt idx="155">
                  <c:v>Nov 14</c:v>
                </c:pt>
                <c:pt idx="156">
                  <c:v>Dec 14</c:v>
                </c:pt>
                <c:pt idx="157">
                  <c:v>Jan 15</c:v>
                </c:pt>
                <c:pt idx="158">
                  <c:v>Feb 15</c:v>
                </c:pt>
                <c:pt idx="159">
                  <c:v>Mar 15</c:v>
                </c:pt>
                <c:pt idx="160">
                  <c:v>Apr 15</c:v>
                </c:pt>
                <c:pt idx="161">
                  <c:v>May 15</c:v>
                </c:pt>
                <c:pt idx="162">
                  <c:v>Jun 15</c:v>
                </c:pt>
                <c:pt idx="163">
                  <c:v>Jul 15</c:v>
                </c:pt>
                <c:pt idx="164">
                  <c:v>Aug 15</c:v>
                </c:pt>
                <c:pt idx="165">
                  <c:v>Sep 15</c:v>
                </c:pt>
                <c:pt idx="166">
                  <c:v>Oct 15</c:v>
                </c:pt>
                <c:pt idx="167">
                  <c:v>Nov 15</c:v>
                </c:pt>
                <c:pt idx="168">
                  <c:v>Dec 15</c:v>
                </c:pt>
                <c:pt idx="169">
                  <c:v>Jan 16</c:v>
                </c:pt>
                <c:pt idx="170">
                  <c:v>Feb 16</c:v>
                </c:pt>
                <c:pt idx="171">
                  <c:v>Mar 16</c:v>
                </c:pt>
                <c:pt idx="172">
                  <c:v>Apr 16</c:v>
                </c:pt>
                <c:pt idx="173">
                  <c:v>May 16</c:v>
                </c:pt>
                <c:pt idx="174">
                  <c:v>Jun 16</c:v>
                </c:pt>
                <c:pt idx="175">
                  <c:v>Jul 16</c:v>
                </c:pt>
                <c:pt idx="176">
                  <c:v>Aug 16</c:v>
                </c:pt>
                <c:pt idx="177">
                  <c:v>Sep 16</c:v>
                </c:pt>
                <c:pt idx="178">
                  <c:v>Oct 16</c:v>
                </c:pt>
                <c:pt idx="179">
                  <c:v>Nov 16</c:v>
                </c:pt>
                <c:pt idx="180">
                  <c:v>Dec 16</c:v>
                </c:pt>
                <c:pt idx="181">
                  <c:v>Jan 17</c:v>
                </c:pt>
                <c:pt idx="182">
                  <c:v>Feb 17</c:v>
                </c:pt>
                <c:pt idx="183">
                  <c:v>Mar 17</c:v>
                </c:pt>
                <c:pt idx="184">
                  <c:v>Apr 17</c:v>
                </c:pt>
                <c:pt idx="185">
                  <c:v>May 17</c:v>
                </c:pt>
                <c:pt idx="186">
                  <c:v>Jun 17</c:v>
                </c:pt>
                <c:pt idx="187">
                  <c:v>Jul 17</c:v>
                </c:pt>
                <c:pt idx="188">
                  <c:v>Aug 17</c:v>
                </c:pt>
                <c:pt idx="189">
                  <c:v>Sep 17</c:v>
                </c:pt>
                <c:pt idx="190">
                  <c:v>Oct 17</c:v>
                </c:pt>
                <c:pt idx="191">
                  <c:v>Nov 17</c:v>
                </c:pt>
                <c:pt idx="192">
                  <c:v>Dec 17</c:v>
                </c:pt>
                <c:pt idx="193">
                  <c:v>Jan 18</c:v>
                </c:pt>
                <c:pt idx="194">
                  <c:v>Feb 18</c:v>
                </c:pt>
                <c:pt idx="195">
                  <c:v>Mar 18</c:v>
                </c:pt>
                <c:pt idx="196">
                  <c:v>Apr 18</c:v>
                </c:pt>
                <c:pt idx="197">
                  <c:v>May 18</c:v>
                </c:pt>
                <c:pt idx="198">
                  <c:v>Jun 18</c:v>
                </c:pt>
                <c:pt idx="199">
                  <c:v>Jul 18</c:v>
                </c:pt>
                <c:pt idx="200">
                  <c:v>Aug 18</c:v>
                </c:pt>
                <c:pt idx="201">
                  <c:v>Sep 18</c:v>
                </c:pt>
                <c:pt idx="202">
                  <c:v>Oct 18</c:v>
                </c:pt>
                <c:pt idx="203">
                  <c:v>Nov 18</c:v>
                </c:pt>
                <c:pt idx="204">
                  <c:v>Dec 18</c:v>
                </c:pt>
                <c:pt idx="205">
                  <c:v>Jan 19</c:v>
                </c:pt>
                <c:pt idx="206">
                  <c:v>Feb 19</c:v>
                </c:pt>
                <c:pt idx="207">
                  <c:v>Mar 19</c:v>
                </c:pt>
                <c:pt idx="208">
                  <c:v>Apr 19</c:v>
                </c:pt>
                <c:pt idx="209">
                  <c:v>May 19</c:v>
                </c:pt>
                <c:pt idx="210">
                  <c:v>Jun 19</c:v>
                </c:pt>
                <c:pt idx="211">
                  <c:v>Jul 19</c:v>
                </c:pt>
                <c:pt idx="212">
                  <c:v>Aug 19</c:v>
                </c:pt>
                <c:pt idx="213">
                  <c:v>Sep 19</c:v>
                </c:pt>
                <c:pt idx="214">
                  <c:v>Oct 19</c:v>
                </c:pt>
                <c:pt idx="215">
                  <c:v>Nov 19</c:v>
                </c:pt>
                <c:pt idx="216">
                  <c:v>Dec 19</c:v>
                </c:pt>
                <c:pt idx="217">
                  <c:v>Jan 20</c:v>
                </c:pt>
                <c:pt idx="218">
                  <c:v>Feb 20</c:v>
                </c:pt>
                <c:pt idx="219">
                  <c:v>Mar 20</c:v>
                </c:pt>
                <c:pt idx="220">
                  <c:v>Apr 20</c:v>
                </c:pt>
                <c:pt idx="221">
                  <c:v>May 20</c:v>
                </c:pt>
                <c:pt idx="222">
                  <c:v>Jun 20</c:v>
                </c:pt>
                <c:pt idx="223">
                  <c:v>Jul 20</c:v>
                </c:pt>
                <c:pt idx="224">
                  <c:v>Aug 20</c:v>
                </c:pt>
                <c:pt idx="225">
                  <c:v>Sep 20</c:v>
                </c:pt>
                <c:pt idx="226">
                  <c:v>Oct 20</c:v>
                </c:pt>
                <c:pt idx="227">
                  <c:v>Nov 20</c:v>
                </c:pt>
                <c:pt idx="228">
                  <c:v>Dec 20</c:v>
                </c:pt>
                <c:pt idx="229">
                  <c:v>Jan 21</c:v>
                </c:pt>
                <c:pt idx="230">
                  <c:v>Feb 21</c:v>
                </c:pt>
                <c:pt idx="231">
                  <c:v>Mar 21</c:v>
                </c:pt>
                <c:pt idx="232">
                  <c:v>Apr 21</c:v>
                </c:pt>
                <c:pt idx="233">
                  <c:v>May 21</c:v>
                </c:pt>
                <c:pt idx="234">
                  <c:v>Jun 21</c:v>
                </c:pt>
                <c:pt idx="235">
                  <c:v>Jul 21</c:v>
                </c:pt>
                <c:pt idx="236">
                  <c:v>Aug 21</c:v>
                </c:pt>
                <c:pt idx="237">
                  <c:v>Sep 21</c:v>
                </c:pt>
                <c:pt idx="238">
                  <c:v>Oct 21</c:v>
                </c:pt>
                <c:pt idx="239">
                  <c:v>Nov 21</c:v>
                </c:pt>
                <c:pt idx="240">
                  <c:v>Dec 21</c:v>
                </c:pt>
                <c:pt idx="241">
                  <c:v>Jan 22</c:v>
                </c:pt>
                <c:pt idx="242">
                  <c:v>Feb 22</c:v>
                </c:pt>
                <c:pt idx="243">
                  <c:v>Mar 22</c:v>
                </c:pt>
                <c:pt idx="244">
                  <c:v>Apr 22</c:v>
                </c:pt>
                <c:pt idx="245">
                  <c:v>May 22</c:v>
                </c:pt>
                <c:pt idx="246">
                  <c:v>Jun 22</c:v>
                </c:pt>
                <c:pt idx="247">
                  <c:v>Jul 22</c:v>
                </c:pt>
                <c:pt idx="248">
                  <c:v>Aug 22</c:v>
                </c:pt>
                <c:pt idx="249">
                  <c:v>Sep 22</c:v>
                </c:pt>
                <c:pt idx="250">
                  <c:v>Oct 22</c:v>
                </c:pt>
                <c:pt idx="251">
                  <c:v>Nov 22</c:v>
                </c:pt>
                <c:pt idx="252">
                  <c:v>Dec 22</c:v>
                </c:pt>
              </c:strCache>
            </c:strRef>
          </c:cat>
          <c:val>
            <c:numRef>
              <c:f>Data!$C$6:$C$258</c:f>
              <c:numCache>
                <c:formatCode>#,##0.00</c:formatCode>
                <c:ptCount val="253"/>
                <c:pt idx="0">
                  <c:v>2.8</c:v>
                </c:pt>
                <c:pt idx="1">
                  <c:v>2.9</c:v>
                </c:pt>
                <c:pt idx="2">
                  <c:v>2.9</c:v>
                </c:pt>
                <c:pt idx="3" formatCode="#,##0">
                  <c:v>3</c:v>
                </c:pt>
                <c:pt idx="4">
                  <c:v>2.8</c:v>
                </c:pt>
                <c:pt idx="5">
                  <c:v>2.9</c:v>
                </c:pt>
                <c:pt idx="6">
                  <c:v>2.8</c:v>
                </c:pt>
                <c:pt idx="7">
                  <c:v>2.7</c:v>
                </c:pt>
                <c:pt idx="8">
                  <c:v>2.6</c:v>
                </c:pt>
                <c:pt idx="9">
                  <c:v>2.6</c:v>
                </c:pt>
                <c:pt idx="10">
                  <c:v>2.5</c:v>
                </c:pt>
                <c:pt idx="11">
                  <c:v>2.5</c:v>
                </c:pt>
                <c:pt idx="12">
                  <c:v>2.2999999999999998</c:v>
                </c:pt>
                <c:pt idx="13">
                  <c:v>2.1</c:v>
                </c:pt>
                <c:pt idx="14" formatCode="#,##0">
                  <c:v>2</c:v>
                </c:pt>
                <c:pt idx="15" formatCode="#,##0">
                  <c:v>2</c:v>
                </c:pt>
                <c:pt idx="16">
                  <c:v>2.1</c:v>
                </c:pt>
                <c:pt idx="17">
                  <c:v>1.9</c:v>
                </c:pt>
                <c:pt idx="18">
                  <c:v>1.9</c:v>
                </c:pt>
                <c:pt idx="19">
                  <c:v>1.7000000000000013</c:v>
                </c:pt>
                <c:pt idx="20">
                  <c:v>1.8</c:v>
                </c:pt>
                <c:pt idx="21">
                  <c:v>1.9</c:v>
                </c:pt>
                <c:pt idx="22">
                  <c:v>1.8</c:v>
                </c:pt>
                <c:pt idx="23">
                  <c:v>1.8</c:v>
                </c:pt>
                <c:pt idx="24">
                  <c:v>1.7000000000000013</c:v>
                </c:pt>
                <c:pt idx="25">
                  <c:v>1.8</c:v>
                </c:pt>
                <c:pt idx="26">
                  <c:v>1.9</c:v>
                </c:pt>
                <c:pt idx="27">
                  <c:v>1.9</c:v>
                </c:pt>
                <c:pt idx="28">
                  <c:v>1.9</c:v>
                </c:pt>
                <c:pt idx="29" formatCode="#,##0">
                  <c:v>2</c:v>
                </c:pt>
                <c:pt idx="30" formatCode="#,##0">
                  <c:v>2</c:v>
                </c:pt>
                <c:pt idx="31" formatCode="#,##0">
                  <c:v>2</c:v>
                </c:pt>
                <c:pt idx="32">
                  <c:v>2.1</c:v>
                </c:pt>
                <c:pt idx="33" formatCode="#,##0">
                  <c:v>2</c:v>
                </c:pt>
                <c:pt idx="34" formatCode="#,##0">
                  <c:v>2</c:v>
                </c:pt>
                <c:pt idx="35" formatCode="#,##0">
                  <c:v>2</c:v>
                </c:pt>
                <c:pt idx="36" formatCode="#,##0">
                  <c:v>2</c:v>
                </c:pt>
                <c:pt idx="37">
                  <c:v>1.7000000000000013</c:v>
                </c:pt>
                <c:pt idx="38">
                  <c:v>1.6</c:v>
                </c:pt>
                <c:pt idx="39">
                  <c:v>1.7000000000000013</c:v>
                </c:pt>
                <c:pt idx="40">
                  <c:v>1.5</c:v>
                </c:pt>
                <c:pt idx="41">
                  <c:v>1.6</c:v>
                </c:pt>
                <c:pt idx="42">
                  <c:v>1.4</c:v>
                </c:pt>
                <c:pt idx="43">
                  <c:v>1.3</c:v>
                </c:pt>
                <c:pt idx="44">
                  <c:v>1.3</c:v>
                </c:pt>
                <c:pt idx="45">
                  <c:v>1.3</c:v>
                </c:pt>
                <c:pt idx="46">
                  <c:v>1.4</c:v>
                </c:pt>
                <c:pt idx="47">
                  <c:v>1.4</c:v>
                </c:pt>
                <c:pt idx="48">
                  <c:v>1.4</c:v>
                </c:pt>
                <c:pt idx="49">
                  <c:v>1.3</c:v>
                </c:pt>
                <c:pt idx="50">
                  <c:v>1.3</c:v>
                </c:pt>
                <c:pt idx="51">
                  <c:v>1.3</c:v>
                </c:pt>
                <c:pt idx="52">
                  <c:v>1.5</c:v>
                </c:pt>
                <c:pt idx="53">
                  <c:v>1.4</c:v>
                </c:pt>
                <c:pt idx="54">
                  <c:v>1.5</c:v>
                </c:pt>
                <c:pt idx="55">
                  <c:v>1.5</c:v>
                </c:pt>
                <c:pt idx="56">
                  <c:v>1.4</c:v>
                </c:pt>
                <c:pt idx="57">
                  <c:v>1.5</c:v>
                </c:pt>
                <c:pt idx="58">
                  <c:v>1.6</c:v>
                </c:pt>
                <c:pt idx="59">
                  <c:v>1.5</c:v>
                </c:pt>
                <c:pt idx="60">
                  <c:v>1.6</c:v>
                </c:pt>
                <c:pt idx="61">
                  <c:v>1.7000000000000013</c:v>
                </c:pt>
                <c:pt idx="62">
                  <c:v>1.9</c:v>
                </c:pt>
                <c:pt idx="63">
                  <c:v>1.9</c:v>
                </c:pt>
                <c:pt idx="64">
                  <c:v>1.9</c:v>
                </c:pt>
                <c:pt idx="65" formatCode="#,##0">
                  <c:v>2</c:v>
                </c:pt>
                <c:pt idx="66" formatCode="#,##0">
                  <c:v>2</c:v>
                </c:pt>
                <c:pt idx="67" formatCode="#,##0">
                  <c:v>2</c:v>
                </c:pt>
                <c:pt idx="68" formatCode="#,##0">
                  <c:v>2</c:v>
                </c:pt>
                <c:pt idx="69">
                  <c:v>1.9</c:v>
                </c:pt>
                <c:pt idx="70" formatCode="#,##0">
                  <c:v>2</c:v>
                </c:pt>
                <c:pt idx="71" formatCode="#,##0">
                  <c:v>2</c:v>
                </c:pt>
                <c:pt idx="72" formatCode="#,##0">
                  <c:v>2</c:v>
                </c:pt>
                <c:pt idx="73" formatCode="#,##0">
                  <c:v>2</c:v>
                </c:pt>
                <c:pt idx="74" formatCode="#,##0">
                  <c:v>2</c:v>
                </c:pt>
                <c:pt idx="75">
                  <c:v>2.2000000000000002</c:v>
                </c:pt>
                <c:pt idx="76">
                  <c:v>1.9</c:v>
                </c:pt>
                <c:pt idx="77" formatCode="#,##0">
                  <c:v>2</c:v>
                </c:pt>
                <c:pt idx="78" formatCode="#,##0">
                  <c:v>2</c:v>
                </c:pt>
                <c:pt idx="79">
                  <c:v>1.9</c:v>
                </c:pt>
                <c:pt idx="80">
                  <c:v>2.1</c:v>
                </c:pt>
                <c:pt idx="81">
                  <c:v>2.1</c:v>
                </c:pt>
                <c:pt idx="82">
                  <c:v>2.1</c:v>
                </c:pt>
                <c:pt idx="83">
                  <c:v>2.1</c:v>
                </c:pt>
                <c:pt idx="84" formatCode="#,##0">
                  <c:v>2</c:v>
                </c:pt>
                <c:pt idx="85">
                  <c:v>1.8</c:v>
                </c:pt>
                <c:pt idx="86">
                  <c:v>1.9</c:v>
                </c:pt>
                <c:pt idx="87">
                  <c:v>1.6</c:v>
                </c:pt>
                <c:pt idx="88">
                  <c:v>1.9</c:v>
                </c:pt>
                <c:pt idx="89">
                  <c:v>1.7000000000000013</c:v>
                </c:pt>
                <c:pt idx="90">
                  <c:v>1.6</c:v>
                </c:pt>
                <c:pt idx="91">
                  <c:v>1.5</c:v>
                </c:pt>
                <c:pt idx="92">
                  <c:v>1.5</c:v>
                </c:pt>
                <c:pt idx="93">
                  <c:v>1.4</c:v>
                </c:pt>
                <c:pt idx="94">
                  <c:v>1.4</c:v>
                </c:pt>
                <c:pt idx="95">
                  <c:v>1.3</c:v>
                </c:pt>
                <c:pt idx="96">
                  <c:v>1.3</c:v>
                </c:pt>
                <c:pt idx="97" formatCode="#,##0">
                  <c:v>1</c:v>
                </c:pt>
                <c:pt idx="98">
                  <c:v>0.9</c:v>
                </c:pt>
                <c:pt idx="99">
                  <c:v>1.2</c:v>
                </c:pt>
                <c:pt idx="100">
                  <c:v>0.9</c:v>
                </c:pt>
                <c:pt idx="101" formatCode="#,##0">
                  <c:v>1</c:v>
                </c:pt>
                <c:pt idx="102" formatCode="#,##0">
                  <c:v>1</c:v>
                </c:pt>
                <c:pt idx="103" formatCode="#,##0">
                  <c:v>1</c:v>
                </c:pt>
                <c:pt idx="104" formatCode="#,##0">
                  <c:v>1</c:v>
                </c:pt>
                <c:pt idx="105">
                  <c:v>1.2</c:v>
                </c:pt>
                <c:pt idx="106">
                  <c:v>1.1000000000000001</c:v>
                </c:pt>
                <c:pt idx="107">
                  <c:v>1.1000000000000001</c:v>
                </c:pt>
                <c:pt idx="108">
                  <c:v>1.1000000000000001</c:v>
                </c:pt>
                <c:pt idx="109">
                  <c:v>1.1000000000000001</c:v>
                </c:pt>
                <c:pt idx="110" formatCode="#,##0">
                  <c:v>1</c:v>
                </c:pt>
                <c:pt idx="111">
                  <c:v>1.3</c:v>
                </c:pt>
                <c:pt idx="112">
                  <c:v>1.6</c:v>
                </c:pt>
                <c:pt idx="113">
                  <c:v>1.5</c:v>
                </c:pt>
                <c:pt idx="114">
                  <c:v>1.5</c:v>
                </c:pt>
                <c:pt idx="115">
                  <c:v>1.2</c:v>
                </c:pt>
                <c:pt idx="116">
                  <c:v>1.2</c:v>
                </c:pt>
                <c:pt idx="117">
                  <c:v>1.6</c:v>
                </c:pt>
                <c:pt idx="118">
                  <c:v>1.6</c:v>
                </c:pt>
                <c:pt idx="119">
                  <c:v>1.6</c:v>
                </c:pt>
                <c:pt idx="120">
                  <c:v>1.7000000000000013</c:v>
                </c:pt>
                <c:pt idx="121">
                  <c:v>1.6</c:v>
                </c:pt>
                <c:pt idx="122">
                  <c:v>1.6</c:v>
                </c:pt>
                <c:pt idx="123">
                  <c:v>1.7000000000000013</c:v>
                </c:pt>
                <c:pt idx="124">
                  <c:v>1.6</c:v>
                </c:pt>
                <c:pt idx="125">
                  <c:v>1.6</c:v>
                </c:pt>
                <c:pt idx="126">
                  <c:v>1.6</c:v>
                </c:pt>
                <c:pt idx="127">
                  <c:v>1.8</c:v>
                </c:pt>
                <c:pt idx="128">
                  <c:v>1.6</c:v>
                </c:pt>
                <c:pt idx="129">
                  <c:v>1.5</c:v>
                </c:pt>
                <c:pt idx="130">
                  <c:v>1.5</c:v>
                </c:pt>
                <c:pt idx="131">
                  <c:v>1.4</c:v>
                </c:pt>
                <c:pt idx="132">
                  <c:v>1.5</c:v>
                </c:pt>
                <c:pt idx="133">
                  <c:v>1.3</c:v>
                </c:pt>
                <c:pt idx="134">
                  <c:v>1.3</c:v>
                </c:pt>
                <c:pt idx="135">
                  <c:v>1.4</c:v>
                </c:pt>
                <c:pt idx="136" formatCode="#,##0">
                  <c:v>1</c:v>
                </c:pt>
                <c:pt idx="137">
                  <c:v>1.1000000000000001</c:v>
                </c:pt>
                <c:pt idx="138">
                  <c:v>1.1000000000000001</c:v>
                </c:pt>
                <c:pt idx="139">
                  <c:v>1.1000000000000001</c:v>
                </c:pt>
                <c:pt idx="140">
                  <c:v>1.1000000000000001</c:v>
                </c:pt>
                <c:pt idx="141" formatCode="#,##0">
                  <c:v>1</c:v>
                </c:pt>
                <c:pt idx="142">
                  <c:v>0.8</c:v>
                </c:pt>
                <c:pt idx="143">
                  <c:v>0.9</c:v>
                </c:pt>
                <c:pt idx="144">
                  <c:v>0.70000000000000062</c:v>
                </c:pt>
                <c:pt idx="145">
                  <c:v>0.8</c:v>
                </c:pt>
                <c:pt idx="146">
                  <c:v>0.9</c:v>
                </c:pt>
                <c:pt idx="147">
                  <c:v>0.70000000000000062</c:v>
                </c:pt>
                <c:pt idx="148">
                  <c:v>0.9</c:v>
                </c:pt>
                <c:pt idx="149">
                  <c:v>0.60000000000000064</c:v>
                </c:pt>
                <c:pt idx="150">
                  <c:v>0.70000000000000062</c:v>
                </c:pt>
                <c:pt idx="151">
                  <c:v>0.8</c:v>
                </c:pt>
                <c:pt idx="152">
                  <c:v>0.9</c:v>
                </c:pt>
                <c:pt idx="153">
                  <c:v>0.70000000000000062</c:v>
                </c:pt>
                <c:pt idx="154">
                  <c:v>0.70000000000000062</c:v>
                </c:pt>
                <c:pt idx="155">
                  <c:v>0.60000000000000064</c:v>
                </c:pt>
                <c:pt idx="156">
                  <c:v>0.70000000000000062</c:v>
                </c:pt>
                <c:pt idx="157">
                  <c:v>0.70000000000000062</c:v>
                </c:pt>
                <c:pt idx="158">
                  <c:v>0.70000000000000062</c:v>
                </c:pt>
                <c:pt idx="159">
                  <c:v>0.70000000000000062</c:v>
                </c:pt>
                <c:pt idx="160">
                  <c:v>0.9</c:v>
                </c:pt>
                <c:pt idx="161">
                  <c:v>1.2</c:v>
                </c:pt>
                <c:pt idx="162">
                  <c:v>1.1000000000000001</c:v>
                </c:pt>
                <c:pt idx="163">
                  <c:v>1.3</c:v>
                </c:pt>
                <c:pt idx="164">
                  <c:v>1.3</c:v>
                </c:pt>
                <c:pt idx="165">
                  <c:v>1.2</c:v>
                </c:pt>
                <c:pt idx="166">
                  <c:v>1.4</c:v>
                </c:pt>
                <c:pt idx="167">
                  <c:v>0.9</c:v>
                </c:pt>
                <c:pt idx="168">
                  <c:v>0.9</c:v>
                </c:pt>
                <c:pt idx="169">
                  <c:v>0.9</c:v>
                </c:pt>
                <c:pt idx="170">
                  <c:v>0.8</c:v>
                </c:pt>
                <c:pt idx="171" formatCode="#,##0">
                  <c:v>1</c:v>
                </c:pt>
                <c:pt idx="172">
                  <c:v>0.70000000000000062</c:v>
                </c:pt>
                <c:pt idx="173">
                  <c:v>0.70000000000000062</c:v>
                </c:pt>
                <c:pt idx="174">
                  <c:v>0.70000000000000062</c:v>
                </c:pt>
                <c:pt idx="175">
                  <c:v>0.8</c:v>
                </c:pt>
                <c:pt idx="176">
                  <c:v>0.70000000000000062</c:v>
                </c:pt>
                <c:pt idx="177">
                  <c:v>0.70000000000000062</c:v>
                </c:pt>
                <c:pt idx="178">
                  <c:v>0.70000000000000062</c:v>
                </c:pt>
                <c:pt idx="179">
                  <c:v>0.70000000000000062</c:v>
                </c:pt>
                <c:pt idx="180">
                  <c:v>0.8</c:v>
                </c:pt>
                <c:pt idx="181">
                  <c:v>0.8</c:v>
                </c:pt>
                <c:pt idx="182">
                  <c:v>0.8</c:v>
                </c:pt>
                <c:pt idx="183">
                  <c:v>0.70000000000000062</c:v>
                </c:pt>
                <c:pt idx="184">
                  <c:v>1.2</c:v>
                </c:pt>
                <c:pt idx="185">
                  <c:v>0.9</c:v>
                </c:pt>
                <c:pt idx="186">
                  <c:v>1.2</c:v>
                </c:pt>
                <c:pt idx="187">
                  <c:v>1.2</c:v>
                </c:pt>
                <c:pt idx="188">
                  <c:v>1.2</c:v>
                </c:pt>
                <c:pt idx="189">
                  <c:v>1.1000000000000001</c:v>
                </c:pt>
                <c:pt idx="190">
                  <c:v>0.9</c:v>
                </c:pt>
                <c:pt idx="191">
                  <c:v>0.9</c:v>
                </c:pt>
                <c:pt idx="192">
                  <c:v>0.9</c:v>
                </c:pt>
                <c:pt idx="193" formatCode="#,##0">
                  <c:v>1</c:v>
                </c:pt>
                <c:pt idx="194" formatCode="#,##0">
                  <c:v>1</c:v>
                </c:pt>
                <c:pt idx="195">
                  <c:v>1.1000000000000001</c:v>
                </c:pt>
                <c:pt idx="196">
                  <c:v>0.70000000000000062</c:v>
                </c:pt>
                <c:pt idx="197">
                  <c:v>1.2</c:v>
                </c:pt>
                <c:pt idx="198">
                  <c:v>0.9</c:v>
                </c:pt>
                <c:pt idx="199">
                  <c:v>1.1000000000000001</c:v>
                </c:pt>
                <c:pt idx="200" formatCode="#,##0">
                  <c:v>1</c:v>
                </c:pt>
                <c:pt idx="201" formatCode="#,##0">
                  <c:v>1</c:v>
                </c:pt>
                <c:pt idx="202">
                  <c:v>1.2</c:v>
                </c:pt>
                <c:pt idx="203" formatCode="#,##0">
                  <c:v>1</c:v>
                </c:pt>
                <c:pt idx="204" formatCode="#,##0">
                  <c:v>1</c:v>
                </c:pt>
                <c:pt idx="205">
                  <c:v>1.2</c:v>
                </c:pt>
                <c:pt idx="206">
                  <c:v>1.1000000000000001</c:v>
                </c:pt>
                <c:pt idx="207">
                  <c:v>0.9</c:v>
                </c:pt>
                <c:pt idx="208">
                  <c:v>1.4</c:v>
                </c:pt>
                <c:pt idx="209" formatCode="#,##0">
                  <c:v>1</c:v>
                </c:pt>
                <c:pt idx="210">
                  <c:v>1.2</c:v>
                </c:pt>
                <c:pt idx="211" formatCode="#,##0">
                  <c:v>1</c:v>
                </c:pt>
                <c:pt idx="212">
                  <c:v>1.1000000000000001</c:v>
                </c:pt>
                <c:pt idx="213">
                  <c:v>1.2</c:v>
                </c:pt>
                <c:pt idx="214">
                  <c:v>1.3</c:v>
                </c:pt>
                <c:pt idx="215">
                  <c:v>1.5</c:v>
                </c:pt>
                <c:pt idx="216">
                  <c:v>1.5</c:v>
                </c:pt>
                <c:pt idx="217">
                  <c:v>1.3</c:v>
                </c:pt>
                <c:pt idx="218">
                  <c:v>1.5</c:v>
                </c:pt>
                <c:pt idx="219">
                  <c:v>1.3</c:v>
                </c:pt>
                <c:pt idx="220">
                  <c:v>1.1000000000000001</c:v>
                </c:pt>
                <c:pt idx="221">
                  <c:v>1.2</c:v>
                </c:pt>
                <c:pt idx="222">
                  <c:v>1.2</c:v>
                </c:pt>
                <c:pt idx="223">
                  <c:v>1.5</c:v>
                </c:pt>
                <c:pt idx="224">
                  <c:v>0.9</c:v>
                </c:pt>
                <c:pt idx="225">
                  <c:v>0.70000000000000062</c:v>
                </c:pt>
                <c:pt idx="226">
                  <c:v>0.70000000000000062</c:v>
                </c:pt>
                <c:pt idx="227">
                  <c:v>0.70000000000000062</c:v>
                </c:pt>
                <c:pt idx="228">
                  <c:v>0.70000000000000062</c:v>
                </c:pt>
                <c:pt idx="229">
                  <c:v>1.7000000000000013</c:v>
                </c:pt>
                <c:pt idx="230">
                  <c:v>1.5</c:v>
                </c:pt>
                <c:pt idx="231">
                  <c:v>1.3</c:v>
                </c:pt>
                <c:pt idx="232">
                  <c:v>1.2</c:v>
                </c:pt>
                <c:pt idx="233">
                  <c:v>1.3</c:v>
                </c:pt>
                <c:pt idx="234">
                  <c:v>1.2</c:v>
                </c:pt>
                <c:pt idx="235" formatCode="#,##0">
                  <c:v>1</c:v>
                </c:pt>
                <c:pt idx="236">
                  <c:v>1.8</c:v>
                </c:pt>
                <c:pt idx="237">
                  <c:v>2.1</c:v>
                </c:pt>
                <c:pt idx="238">
                  <c:v>2.4</c:v>
                </c:pt>
                <c:pt idx="239">
                  <c:v>2.9</c:v>
                </c:pt>
                <c:pt idx="240" formatCode="#,##0">
                  <c:v>3</c:v>
                </c:pt>
                <c:pt idx="241">
                  <c:v>2.8</c:v>
                </c:pt>
                <c:pt idx="242">
                  <c:v>3.3</c:v>
                </c:pt>
                <c:pt idx="243">
                  <c:v>3.6</c:v>
                </c:pt>
                <c:pt idx="244">
                  <c:v>4.0999999999999996</c:v>
                </c:pt>
                <c:pt idx="245">
                  <c:v>4.5</c:v>
                </c:pt>
                <c:pt idx="246">
                  <c:v>4.5999999999999996</c:v>
                </c:pt>
                <c:pt idx="247">
                  <c:v>4.9000000000000004</c:v>
                </c:pt>
                <c:pt idx="248">
                  <c:v>5.2</c:v>
                </c:pt>
                <c:pt idx="249">
                  <c:v>5.7</c:v>
                </c:pt>
                <c:pt idx="250" formatCode="#,##0">
                  <c:v>6</c:v>
                </c:pt>
                <c:pt idx="251" formatCode="#,##0">
                  <c:v>6</c:v>
                </c:pt>
                <c:pt idx="252">
                  <c:v>6.2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5B7-1A4F-BA5F-AB3F6A6CE1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2792576"/>
        <c:axId val="102888576"/>
      </c:lineChart>
      <c:catAx>
        <c:axId val="1027925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2888576"/>
        <c:crosses val="autoZero"/>
        <c:auto val="1"/>
        <c:lblAlgn val="ctr"/>
        <c:lblOffset val="100"/>
        <c:noMultiLvlLbl val="0"/>
      </c:catAx>
      <c:valAx>
        <c:axId val="10288857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HICP inflation rate (annual change)</a:t>
                </a:r>
                <a:endParaRPr lang="ru-RU"/>
              </a:p>
            </c:rich>
          </c:tx>
          <c:overlay val="0"/>
        </c:title>
        <c:numFmt formatCode="#,##0.00" sourceLinked="1"/>
        <c:majorTickMark val="out"/>
        <c:minorTickMark val="none"/>
        <c:tickLblPos val="nextTo"/>
        <c:crossAx val="102792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2400"/>
      </a:pPr>
      <a:endParaRPr lang="ru-UA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Лист6!$D$25</c:f>
              <c:strCache>
                <c:ptCount val="1"/>
                <c:pt idx="0">
                  <c:v>PSPP (APP)</c:v>
                </c:pt>
              </c:strCache>
            </c:strRef>
          </c:tx>
          <c:cat>
            <c:numRef>
              <c:f>Лист6!$C$26:$C$33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Лист6!$D$26:$D$33</c:f>
              <c:numCache>
                <c:formatCode>General</c:formatCode>
                <c:ptCount val="8"/>
                <c:pt idx="0">
                  <c:v>50</c:v>
                </c:pt>
                <c:pt idx="1">
                  <c:v>600</c:v>
                </c:pt>
                <c:pt idx="2">
                  <c:v>1400</c:v>
                </c:pt>
                <c:pt idx="3">
                  <c:v>1900</c:v>
                </c:pt>
                <c:pt idx="4">
                  <c:v>2000</c:v>
                </c:pt>
                <c:pt idx="5">
                  <c:v>2000</c:v>
                </c:pt>
                <c:pt idx="6">
                  <c:v>2100</c:v>
                </c:pt>
                <c:pt idx="7">
                  <c:v>2400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FF-9947-BEB3-4644D2BF9F70}"/>
            </c:ext>
          </c:extLst>
        </c:ser>
        <c:ser>
          <c:idx val="1"/>
          <c:order val="1"/>
          <c:tx>
            <c:strRef>
              <c:f>Лист6!$E$25</c:f>
              <c:strCache>
                <c:ptCount val="1"/>
                <c:pt idx="0">
                  <c:v>CSPP (APP)</c:v>
                </c:pt>
              </c:strCache>
            </c:strRef>
          </c:tx>
          <c:cat>
            <c:numRef>
              <c:f>Лист6!$C$26:$C$33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Лист6!$E$26:$E$33</c:f>
              <c:numCache>
                <c:formatCode>General</c:formatCode>
                <c:ptCount val="8"/>
                <c:pt idx="0">
                  <c:v>0</c:v>
                </c:pt>
                <c:pt idx="1">
                  <c:v>50</c:v>
                </c:pt>
                <c:pt idx="2">
                  <c:v>100</c:v>
                </c:pt>
                <c:pt idx="3">
                  <c:v>50</c:v>
                </c:pt>
                <c:pt idx="4">
                  <c:v>270</c:v>
                </c:pt>
                <c:pt idx="5">
                  <c:v>270</c:v>
                </c:pt>
                <c:pt idx="6">
                  <c:v>400</c:v>
                </c:pt>
                <c:pt idx="7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FF-9947-BEB3-4644D2BF9F70}"/>
            </c:ext>
          </c:extLst>
        </c:ser>
        <c:ser>
          <c:idx val="2"/>
          <c:order val="2"/>
          <c:tx>
            <c:strRef>
              <c:f>Лист6!$F$25</c:f>
              <c:strCache>
                <c:ptCount val="1"/>
                <c:pt idx="0">
                  <c:v>Other programmes (APP)</c:v>
                </c:pt>
              </c:strCache>
            </c:strRef>
          </c:tx>
          <c:cat>
            <c:numRef>
              <c:f>Лист6!$C$26:$C$33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Лист6!$F$26:$F$33</c:f>
              <c:numCache>
                <c:formatCode>General</c:formatCode>
                <c:ptCount val="8"/>
                <c:pt idx="0">
                  <c:v>50</c:v>
                </c:pt>
                <c:pt idx="1">
                  <c:v>100</c:v>
                </c:pt>
                <c:pt idx="2">
                  <c:v>200</c:v>
                </c:pt>
                <c:pt idx="3">
                  <c:v>300</c:v>
                </c:pt>
                <c:pt idx="4">
                  <c:v>300</c:v>
                </c:pt>
                <c:pt idx="5">
                  <c:v>300</c:v>
                </c:pt>
                <c:pt idx="6">
                  <c:v>400</c:v>
                </c:pt>
                <c:pt idx="7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AFF-9947-BEB3-4644D2BF9F70}"/>
            </c:ext>
          </c:extLst>
        </c:ser>
        <c:ser>
          <c:idx val="3"/>
          <c:order val="3"/>
          <c:tx>
            <c:strRef>
              <c:f>Лист6!$G$25</c:f>
              <c:strCache>
                <c:ptCount val="1"/>
                <c:pt idx="0">
                  <c:v>PEPP</c:v>
                </c:pt>
              </c:strCache>
            </c:strRef>
          </c:tx>
          <c:cat>
            <c:numRef>
              <c:f>Лист6!$C$26:$C$33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Лист6!$G$26:$G$33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500</c:v>
                </c:pt>
                <c:pt idx="6">
                  <c:v>900</c:v>
                </c:pt>
                <c:pt idx="7">
                  <c:v>1600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AFF-9947-BEB3-4644D2BF9F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3450496"/>
        <c:axId val="103452032"/>
      </c:areaChart>
      <c:catAx>
        <c:axId val="103450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3452032"/>
        <c:crosses val="autoZero"/>
        <c:auto val="1"/>
        <c:lblAlgn val="ctr"/>
        <c:lblOffset val="100"/>
        <c:noMultiLvlLbl val="0"/>
      </c:catAx>
      <c:valAx>
        <c:axId val="10345203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EUR bn</a:t>
                </a:r>
                <a:endParaRPr lang="ru-RU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03450496"/>
        <c:crosses val="autoZero"/>
        <c:crossBetween val="midCat"/>
      </c:valAx>
    </c:plotArea>
    <c:legend>
      <c:legendPos val="b"/>
      <c:overlay val="0"/>
    </c:legend>
    <c:plotVisOnly val="1"/>
    <c:dispBlanksAs val="zero"/>
    <c:showDLblsOverMax val="0"/>
  </c:chart>
  <c:txPr>
    <a:bodyPr/>
    <a:lstStyle/>
    <a:p>
      <a:pPr>
        <a:defRPr sz="2000">
          <a:latin typeface="Times New Roman" pitchFamily="18" charset="0"/>
          <a:cs typeface="Times New Roman" pitchFamily="18" charset="0"/>
        </a:defRPr>
      </a:pPr>
      <a:endParaRPr lang="ru-UA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cat>
            <c:strRef>
              <c:f>Лист4!$B$3:$B$17</c:f>
              <c:strCache>
                <c:ptCount val="15"/>
                <c:pt idx="0">
                  <c:v>Jan. 20</c:v>
                </c:pt>
                <c:pt idx="1">
                  <c:v>Mar. 20</c:v>
                </c:pt>
                <c:pt idx="2">
                  <c:v>May 20</c:v>
                </c:pt>
                <c:pt idx="3">
                  <c:v>Jul. 20</c:v>
                </c:pt>
                <c:pt idx="4">
                  <c:v>Sep. 20</c:v>
                </c:pt>
                <c:pt idx="5">
                  <c:v>Nov. 20</c:v>
                </c:pt>
                <c:pt idx="6">
                  <c:v>Jan. 21</c:v>
                </c:pt>
                <c:pt idx="7">
                  <c:v>Mar. 21</c:v>
                </c:pt>
                <c:pt idx="8">
                  <c:v>May 21</c:v>
                </c:pt>
                <c:pt idx="9">
                  <c:v>Jul. 21</c:v>
                </c:pt>
                <c:pt idx="10">
                  <c:v>Sep. 21</c:v>
                </c:pt>
                <c:pt idx="11">
                  <c:v>Nov. 21</c:v>
                </c:pt>
                <c:pt idx="12">
                  <c:v>Jan. 22</c:v>
                </c:pt>
                <c:pt idx="13">
                  <c:v>Mar. 22</c:v>
                </c:pt>
                <c:pt idx="14">
                  <c:v>May 22</c:v>
                </c:pt>
              </c:strCache>
            </c:strRef>
          </c:cat>
          <c:val>
            <c:numRef>
              <c:f>Лист4!$C$3:$C$17</c:f>
              <c:numCache>
                <c:formatCode>General</c:formatCode>
                <c:ptCount val="15"/>
                <c:pt idx="0">
                  <c:v>30</c:v>
                </c:pt>
                <c:pt idx="1">
                  <c:v>80</c:v>
                </c:pt>
                <c:pt idx="2">
                  <c:v>58</c:v>
                </c:pt>
                <c:pt idx="3">
                  <c:v>50</c:v>
                </c:pt>
                <c:pt idx="4">
                  <c:v>39</c:v>
                </c:pt>
                <c:pt idx="5">
                  <c:v>20</c:v>
                </c:pt>
                <c:pt idx="6">
                  <c:v>19</c:v>
                </c:pt>
                <c:pt idx="7">
                  <c:v>20</c:v>
                </c:pt>
                <c:pt idx="8">
                  <c:v>30</c:v>
                </c:pt>
                <c:pt idx="9">
                  <c:v>20</c:v>
                </c:pt>
                <c:pt idx="10">
                  <c:v>10</c:v>
                </c:pt>
                <c:pt idx="11">
                  <c:v>25</c:v>
                </c:pt>
                <c:pt idx="12">
                  <c:v>20</c:v>
                </c:pt>
                <c:pt idx="13">
                  <c:v>5</c:v>
                </c:pt>
                <c:pt idx="14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753-F544-BD33-DC12F73746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454016"/>
        <c:axId val="80455936"/>
      </c:lineChart>
      <c:catAx>
        <c:axId val="804540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100">
                    <a:latin typeface="Times New Roman" pitchFamily="18" charset="0"/>
                    <a:cs typeface="Times New Roman" pitchFamily="18" charset="0"/>
                  </a:rPr>
                  <a:t>Ten</a:t>
                </a:r>
                <a:r>
                  <a:rPr lang="en-US" sz="1100" baseline="0">
                    <a:latin typeface="Times New Roman" pitchFamily="18" charset="0"/>
                    <a:cs typeface="Times New Roman" pitchFamily="18" charset="0"/>
                  </a:rPr>
                  <a:t>-year euro area GPD-weighted sovereign yield spread over OIS </a:t>
                </a:r>
                <a:endParaRPr lang="ru-RU" sz="1100">
                  <a:latin typeface="Times New Roman" pitchFamily="18" charset="0"/>
                  <a:cs typeface="Times New Roman" pitchFamily="18" charset="0"/>
                </a:endParaRP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UA"/>
          </a:p>
        </c:txPr>
        <c:crossAx val="80455936"/>
        <c:crosses val="autoZero"/>
        <c:auto val="1"/>
        <c:lblAlgn val="ctr"/>
        <c:lblOffset val="100"/>
        <c:noMultiLvlLbl val="0"/>
      </c:catAx>
      <c:valAx>
        <c:axId val="80455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UA"/>
          </a:p>
        </c:txPr>
        <c:crossAx val="804540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0.08711</cdr:x>
      <cdr:y>0.04308</cdr:y>
    </cdr:from>
    <cdr:to>
      <cdr:x>0.63158</cdr:x>
      <cdr:y>0.15385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57201" y="133351"/>
          <a:ext cx="28575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en-US" sz="1100">
              <a:latin typeface="Times New Roman" pitchFamily="18" charset="0"/>
              <a:cs typeface="Times New Roman" pitchFamily="18" charset="0"/>
            </a:rPr>
            <a:t>bps         18/03/2020 PEPP announcement</a:t>
          </a:r>
          <a:endParaRPr lang="ru-RU" sz="110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693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0594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002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3509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4266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902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156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9516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84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818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2047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8A224-93D1-A64E-8BA1-2E9E02324FEB}" type="datetimeFigureOut">
              <a:rPr lang="en-US" smtClean="0"/>
              <a:t>6/7/23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136DA44-5A87-2A41-8080-DE4D1A61B856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301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/Users/swanny/Library/Group%20Containers/UBF8T346G9.ms/WebArchiveCopyPasteTempFiles/com.microsoft.Word/e487d2d1e95104900c0ae99715631d91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tradingeconomics.com/sweden/interest-rate" TargetMode="External"/><Relationship Id="rId13" Type="http://schemas.openxmlformats.org/officeDocument/2006/relationships/hyperlink" Target="https://tradingeconomics.com/iceland/interest-rate" TargetMode="External"/><Relationship Id="rId18" Type="http://schemas.openxmlformats.org/officeDocument/2006/relationships/hyperlink" Target="https://tradingeconomics.com/turkey/interest-rate" TargetMode="External"/><Relationship Id="rId3" Type="http://schemas.openxmlformats.org/officeDocument/2006/relationships/hyperlink" Target="https://tradingeconomics.com/bulgaria/interest-rate" TargetMode="External"/><Relationship Id="rId21" Type="http://schemas.openxmlformats.org/officeDocument/2006/relationships/hyperlink" Target="https://tradingeconomics.com/moldova/interest-rate" TargetMode="External"/><Relationship Id="rId7" Type="http://schemas.openxmlformats.org/officeDocument/2006/relationships/hyperlink" Target="https://tradingeconomics.com/euro-area/interest-rate" TargetMode="External"/><Relationship Id="rId12" Type="http://schemas.openxmlformats.org/officeDocument/2006/relationships/hyperlink" Target="https://tradingeconomics.com/serbia/interest-rate" TargetMode="External"/><Relationship Id="rId17" Type="http://schemas.openxmlformats.org/officeDocument/2006/relationships/hyperlink" Target="https://tradingeconomics.com/russia/interest-rate" TargetMode="External"/><Relationship Id="rId2" Type="http://schemas.openxmlformats.org/officeDocument/2006/relationships/hyperlink" Target="https://tradingeconomics.com/switzerland/interest-rate" TargetMode="External"/><Relationship Id="rId16" Type="http://schemas.openxmlformats.org/officeDocument/2006/relationships/hyperlink" Target="https://tradingeconomics.com/romania/interest-rate" TargetMode="External"/><Relationship Id="rId20" Type="http://schemas.openxmlformats.org/officeDocument/2006/relationships/hyperlink" Target="https://tradingeconomics.com/hungary/interest-rat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adingeconomics.com/norway/interest-rate" TargetMode="External"/><Relationship Id="rId11" Type="http://schemas.openxmlformats.org/officeDocument/2006/relationships/hyperlink" Target="https://tradingeconomics.com/macedonia/interest-rate" TargetMode="External"/><Relationship Id="rId5" Type="http://schemas.openxmlformats.org/officeDocument/2006/relationships/hyperlink" Target="https://tradingeconomics.com/albania/interest-rate" TargetMode="External"/><Relationship Id="rId15" Type="http://schemas.openxmlformats.org/officeDocument/2006/relationships/hyperlink" Target="https://tradingeconomics.com/czech-republic/interest-rate" TargetMode="External"/><Relationship Id="rId10" Type="http://schemas.openxmlformats.org/officeDocument/2006/relationships/hyperlink" Target="https://tradingeconomics.com/united-kingdom/interest-rate" TargetMode="External"/><Relationship Id="rId19" Type="http://schemas.openxmlformats.org/officeDocument/2006/relationships/hyperlink" Target="https://tradingeconomics.com/belarus/interest-rate" TargetMode="External"/><Relationship Id="rId4" Type="http://schemas.openxmlformats.org/officeDocument/2006/relationships/hyperlink" Target="https://tradingeconomics.com/denmark/interest-rate" TargetMode="External"/><Relationship Id="rId9" Type="http://schemas.openxmlformats.org/officeDocument/2006/relationships/hyperlink" Target="https://tradingeconomics.com/bosnia-and-herzegovina/interest-rate" TargetMode="External"/><Relationship Id="rId14" Type="http://schemas.openxmlformats.org/officeDocument/2006/relationships/hyperlink" Target="https://tradingeconomics.com/poland/interest-rate" TargetMode="External"/><Relationship Id="rId22" Type="http://schemas.openxmlformats.org/officeDocument/2006/relationships/hyperlink" Target="https://tradingeconomics.com/ukraine/interest-rate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857594-C44C-5744-A4A9-251737FC86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5513" y="1850889"/>
            <a:ext cx="7090606" cy="1598036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4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TURNOVER IN EU MONETARY POLICY </a:t>
            </a: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A CRISIS</a:t>
            </a:r>
            <a:endParaRPr lang="en-US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0E9AA06-08E4-AEE1-75A0-CC749C7C94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50697" y="3501592"/>
            <a:ext cx="7090606" cy="2863427"/>
          </a:xfrm>
        </p:spPr>
        <p:txBody>
          <a:bodyPr>
            <a:normAutofit lnSpcReduction="10000"/>
          </a:bodyPr>
          <a:lstStyle/>
          <a:p>
            <a:pPr algn="ctr"/>
            <a:r>
              <a:rPr lang="en-GB" sz="2200" b="1" noProof="1">
                <a:solidFill>
                  <a:schemeClr val="accent1"/>
                </a:solidFill>
              </a:rPr>
              <a:t>L</a:t>
            </a:r>
            <a:r>
              <a:rPr lang="en-US" sz="2200" b="1" noProof="1">
                <a:solidFill>
                  <a:schemeClr val="accent1"/>
                </a:solidFill>
              </a:rPr>
              <a:t>arysa</a:t>
            </a:r>
            <a:r>
              <a:rPr lang="en-GB" sz="2200" b="1" noProof="1">
                <a:solidFill>
                  <a:schemeClr val="accent1"/>
                </a:solidFill>
              </a:rPr>
              <a:t> Lebedeva, </a:t>
            </a:r>
            <a:endParaRPr lang="ru-UA" sz="2200" b="1" noProof="1">
              <a:solidFill>
                <a:schemeClr val="accent1"/>
              </a:solidFill>
            </a:endParaRPr>
          </a:p>
          <a:p>
            <a:pPr algn="ctr"/>
            <a:r>
              <a:rPr lang="en-GB" sz="2100" i="1" dirty="0"/>
              <a:t>Ph.D. in </a:t>
            </a:r>
            <a:r>
              <a:rPr lang="en-GB" sz="2100" i="1" noProof="1"/>
              <a:t>Economics</a:t>
            </a:r>
            <a:r>
              <a:rPr lang="uk-UA" sz="2100" i="1" noProof="1"/>
              <a:t>, </a:t>
            </a:r>
            <a:r>
              <a:rPr lang="en-GB" sz="2100" i="1" noProof="1"/>
              <a:t>State University of Trade and Economics, </a:t>
            </a:r>
            <a:r>
              <a:rPr lang="en-US" sz="2100" i="1" noProof="1"/>
              <a:t>KIYv, </a:t>
            </a:r>
            <a:r>
              <a:rPr lang="en-GB" sz="2100" i="1" noProof="1"/>
              <a:t>Ukraine</a:t>
            </a:r>
            <a:endParaRPr lang="uk-UA" sz="2100" i="1" noProof="1"/>
          </a:p>
          <a:p>
            <a:pPr algn="ctr"/>
            <a:r>
              <a:rPr lang="en-US" sz="2200" b="1" noProof="1">
                <a:solidFill>
                  <a:schemeClr val="accent1"/>
                </a:solidFill>
              </a:rPr>
              <a:t>Diana Shkuropadska,</a:t>
            </a:r>
          </a:p>
          <a:p>
            <a:pPr algn="ctr"/>
            <a:r>
              <a:rPr lang="en-US" sz="2100" i="1" dirty="0"/>
              <a:t>PhD in Economics, </a:t>
            </a:r>
            <a:r>
              <a:rPr lang="en-GB" sz="2100" i="1" noProof="1"/>
              <a:t>State University of Trade and Economics, </a:t>
            </a:r>
            <a:r>
              <a:rPr lang="en-US" sz="2100" i="1" noProof="1"/>
              <a:t>KIYv, </a:t>
            </a:r>
            <a:r>
              <a:rPr lang="en-GB" sz="2100" i="1" noProof="1"/>
              <a:t>Ukraine</a:t>
            </a:r>
            <a:endParaRPr lang="uk-UA" sz="2100" i="1" noProof="1"/>
          </a:p>
          <a:p>
            <a:endParaRPr lang="en-US" sz="18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8E76B2-6408-4803-D25C-D61364872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8" y="778998"/>
            <a:ext cx="2400681" cy="36199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92540F-50BE-D8C4-BD57-249F9640B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295" y="846504"/>
            <a:ext cx="2570191" cy="36199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714C25-B76F-F7B8-0094-62D75238FABA}"/>
              </a:ext>
            </a:extLst>
          </p:cNvPr>
          <p:cNvSpPr txBox="1"/>
          <p:nvPr/>
        </p:nvSpPr>
        <p:spPr>
          <a:xfrm>
            <a:off x="139514" y="18231"/>
            <a:ext cx="119129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XI Traditional Scientific Conference NEW ECONOMY 2023 "Innovative Solutions for Managing the Economy in an International Crisis Scenario",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26  of May 2023,  </a:t>
            </a:r>
          </a:p>
          <a:p>
            <a:pPr algn="ctr"/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Bosnia and Herzegovina</a:t>
            </a:r>
            <a:endParaRPr lang="en-US" sz="2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113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6">
            <a:extLst>
              <a:ext uri="{FF2B5EF4-FFF2-40B4-BE49-F238E27FC236}">
                <a16:creationId xmlns:a16="http://schemas.microsoft.com/office/drawing/2014/main" id="{0ED05234-59F2-438F-99BB-C1D5FE6AB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0" name="Picture 8">
            <a:extLst>
              <a:ext uri="{FF2B5EF4-FFF2-40B4-BE49-F238E27FC236}">
                <a16:creationId xmlns:a16="http://schemas.microsoft.com/office/drawing/2014/main" id="{92AFBBF0-B883-4E26-9359-B5CECFDCD6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cxnSp>
        <p:nvCxnSpPr>
          <p:cNvPr id="31" name="Straight Connector 10">
            <a:extLst>
              <a:ext uri="{FF2B5EF4-FFF2-40B4-BE49-F238E27FC236}">
                <a16:creationId xmlns:a16="http://schemas.microsoft.com/office/drawing/2014/main" id="{C156D5FE-EB26-4C38-8EC5-E5FFE1B302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12">
            <a:extLst>
              <a:ext uri="{FF2B5EF4-FFF2-40B4-BE49-F238E27FC236}">
                <a16:creationId xmlns:a16="http://schemas.microsoft.com/office/drawing/2014/main" id="{719987F4-3B90-44B5-BC28-BCB01759B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33" name="Rectangle 14">
            <a:extLst>
              <a:ext uri="{FF2B5EF4-FFF2-40B4-BE49-F238E27FC236}">
                <a16:creationId xmlns:a16="http://schemas.microsoft.com/office/drawing/2014/main" id="{1BF0792A-0F2B-4A2E-AB38-0A4F18A30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 panose="02040502050505030304"/>
              <a:ea typeface="+mn-ea"/>
              <a:cs typeface="+mn-cs"/>
            </a:endParaRPr>
          </a:p>
        </p:txBody>
      </p:sp>
      <p:sp>
        <p:nvSpPr>
          <p:cNvPr id="34" name="Rectangle 16">
            <a:extLst>
              <a:ext uri="{FF2B5EF4-FFF2-40B4-BE49-F238E27FC236}">
                <a16:creationId xmlns:a16="http://schemas.microsoft.com/office/drawing/2014/main" id="{F57DB18D-C2F1-4C8C-8808-9C01ECE683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 panose="02040502050505030304"/>
              <a:ea typeface="+mn-ea"/>
              <a:cs typeface="+mn-cs"/>
            </a:endParaRPr>
          </a:p>
        </p:txBody>
      </p:sp>
      <p:sp>
        <p:nvSpPr>
          <p:cNvPr id="35" name="Rectangle 18">
            <a:extLst>
              <a:ext uri="{FF2B5EF4-FFF2-40B4-BE49-F238E27FC236}">
                <a16:creationId xmlns:a16="http://schemas.microsoft.com/office/drawing/2014/main" id="{45D9E2ED-FF90-4200-A7EE-6D41D6526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5671" y="644327"/>
            <a:ext cx="9299965" cy="4811366"/>
          </a:xfrm>
          <a:prstGeom prst="rect">
            <a:avLst/>
          </a:prstGeom>
          <a:gradFill>
            <a:gsLst>
              <a:gs pos="0">
                <a:schemeClr val="bg2">
                  <a:lumMod val="10000"/>
                </a:schemeClr>
              </a:gs>
              <a:gs pos="100000">
                <a:schemeClr val="bg2">
                  <a:lumMod val="10000"/>
                </a:schemeClr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 prstMaterial="matte">
            <a:bevelT w="133350" h="50800" prst="divo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 panose="02040502050505030304"/>
              <a:ea typeface="+mn-ea"/>
              <a:cs typeface="+mn-cs"/>
            </a:endParaRPr>
          </a:p>
        </p:txBody>
      </p:sp>
      <p:sp>
        <p:nvSpPr>
          <p:cNvPr id="36" name="Rectangle 20">
            <a:extLst>
              <a:ext uri="{FF2B5EF4-FFF2-40B4-BE49-F238E27FC236}">
                <a16:creationId xmlns:a16="http://schemas.microsoft.com/office/drawing/2014/main" id="{3A4BEB8D-68AD-4314-8A2B-F8DC85A53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58237" y="967934"/>
            <a:ext cx="8673013" cy="4164964"/>
          </a:xfrm>
          <a:prstGeom prst="rect">
            <a:avLst/>
          </a:prstGeom>
          <a:gradFill>
            <a:gsLst>
              <a:gs pos="0">
                <a:srgbClr val="DADADA"/>
              </a:gs>
              <a:gs pos="100000">
                <a:srgbClr val="FFFFFE"/>
              </a:gs>
            </a:gsLst>
            <a:lin ang="16200000" scaled="0"/>
          </a:gra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 panose="020405020505050303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39605-D946-DC22-C013-99DAE4846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408" y="1590734"/>
            <a:ext cx="7405874" cy="2520012"/>
          </a:xfrm>
          <a:solidFill>
            <a:schemeClr val="bg2"/>
          </a:solidFill>
        </p:spPr>
        <p:txBody>
          <a:bodyPr vert="horz" lIns="91440" tIns="45720" rIns="91440" bIns="0" rtlCol="0" anchor="ctr">
            <a:normAutofit/>
          </a:bodyPr>
          <a:lstStyle/>
          <a:p>
            <a:pPr algn="ctr"/>
            <a:r>
              <a:rPr lang="en-US" sz="6000">
                <a:solidFill>
                  <a:schemeClr val="tx2"/>
                </a:solidFill>
              </a:rPr>
              <a:t>THANK YOU FOR ATTENTION!</a:t>
            </a:r>
          </a:p>
        </p:txBody>
      </p:sp>
      <p:cxnSp>
        <p:nvCxnSpPr>
          <p:cNvPr id="37" name="Straight Connector 22">
            <a:extLst>
              <a:ext uri="{FF2B5EF4-FFF2-40B4-BE49-F238E27FC236}">
                <a16:creationId xmlns:a16="http://schemas.microsoft.com/office/drawing/2014/main" id="{87F797D1-251E-41FE-9FF8-AD487DEF2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391407" y="1416139"/>
            <a:ext cx="7405874" cy="0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24">
            <a:extLst>
              <a:ext uri="{FF2B5EF4-FFF2-40B4-BE49-F238E27FC236}">
                <a16:creationId xmlns:a16="http://schemas.microsoft.com/office/drawing/2014/main" id="{09A0CE28-0E59-4F4D-9855-8A8DCE9A8E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391407" y="4285341"/>
            <a:ext cx="7405874" cy="0"/>
          </a:xfrm>
          <a:prstGeom prst="lin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9" name="Picture 26">
            <a:extLst>
              <a:ext uri="{FF2B5EF4-FFF2-40B4-BE49-F238E27FC236}">
                <a16:creationId xmlns:a16="http://schemas.microsoft.com/office/drawing/2014/main" id="{8BE42B18-EEFE-4C02-A8CA-21E67E6863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145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39605-D946-DC22-C013-99DAE4846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2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TURNOVER IN EU MONETARY POLICY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A CRISIS</a:t>
            </a:r>
            <a:endParaRPr lang="en-US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720E03-0208-A626-6B44-E9424677DDD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534696" y="2320454"/>
            <a:ext cx="9520158" cy="1740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</a:rPr>
              <a:t>The research of the article was co-funded by the EU within the ERASMUS+ project  </a:t>
            </a:r>
          </a:p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b="1" dirty="0">
                <a:solidFill>
                  <a:schemeClr val="tx2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</a:rPr>
              <a:t>«EU Economic resilience policy» 101083497 — EUERP — ERASMUS-JMO-2022-HEI-TCH-RSCH</a:t>
            </a:r>
            <a:endParaRPr lang="ru-UA" sz="18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5" name="Рисунок 1">
            <a:extLst>
              <a:ext uri="{FF2B5EF4-FFF2-40B4-BE49-F238E27FC236}">
                <a16:creationId xmlns:a16="http://schemas.microsoft.com/office/drawing/2014/main" id="{E4686D24-17D1-E8E7-A88A-68CC6E838BAB}"/>
              </a:ext>
            </a:extLst>
          </p:cNvPr>
          <p:cNvPicPr>
            <a:picLocks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11" y="4303848"/>
            <a:ext cx="5462268" cy="1787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14DD0C9B-2F97-BAF3-F2A6-8928CC1C2F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t="7353" r="3417" b="6862"/>
          <a:stretch>
            <a:fillRect/>
          </a:stretch>
        </p:blipFill>
        <p:spPr bwMode="auto">
          <a:xfrm>
            <a:off x="6460761" y="4303848"/>
            <a:ext cx="5260696" cy="1787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57335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FE6A31E7-E332-67FA-4DC0-22E1BD2809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7714323"/>
              </p:ext>
            </p:extLst>
          </p:nvPr>
        </p:nvGraphicFramePr>
        <p:xfrm>
          <a:off x="1528997" y="299803"/>
          <a:ext cx="9009088" cy="5753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8648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39605-D946-DC22-C013-99DAE4846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696" y="0"/>
            <a:ext cx="9520158" cy="574577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GB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Table 1.</a:t>
            </a:r>
            <a:r>
              <a:rPr lang="en-GB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Refinancing rates in Europe </a:t>
            </a:r>
            <a:endParaRPr lang="ru-U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5261395E-1BA7-E502-C708-A722CBFE1E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928059"/>
              </p:ext>
            </p:extLst>
          </p:nvPr>
        </p:nvGraphicFramePr>
        <p:xfrm>
          <a:off x="1678897" y="574577"/>
          <a:ext cx="8484433" cy="603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5323">
                  <a:extLst>
                    <a:ext uri="{9D8B030D-6E8A-4147-A177-3AD203B41FA5}">
                      <a16:colId xmlns:a16="http://schemas.microsoft.com/office/drawing/2014/main" val="3413569424"/>
                    </a:ext>
                  </a:extLst>
                </a:gridCol>
                <a:gridCol w="1559774">
                  <a:extLst>
                    <a:ext uri="{9D8B030D-6E8A-4147-A177-3AD203B41FA5}">
                      <a16:colId xmlns:a16="http://schemas.microsoft.com/office/drawing/2014/main" val="2555335437"/>
                    </a:ext>
                  </a:extLst>
                </a:gridCol>
                <a:gridCol w="1314415">
                  <a:extLst>
                    <a:ext uri="{9D8B030D-6E8A-4147-A177-3AD203B41FA5}">
                      <a16:colId xmlns:a16="http://schemas.microsoft.com/office/drawing/2014/main" val="2594370419"/>
                    </a:ext>
                  </a:extLst>
                </a:gridCol>
                <a:gridCol w="1471119">
                  <a:extLst>
                    <a:ext uri="{9D8B030D-6E8A-4147-A177-3AD203B41FA5}">
                      <a16:colId xmlns:a16="http://schemas.microsoft.com/office/drawing/2014/main" val="3297299772"/>
                    </a:ext>
                  </a:extLst>
                </a:gridCol>
                <a:gridCol w="993802">
                  <a:extLst>
                    <a:ext uri="{9D8B030D-6E8A-4147-A177-3AD203B41FA5}">
                      <a16:colId xmlns:a16="http://schemas.microsoft.com/office/drawing/2014/main" val="2526675718"/>
                    </a:ext>
                  </a:extLst>
                </a:gridCol>
              </a:tblGrid>
              <a:tr h="255173"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Country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Last</a:t>
                      </a:r>
                      <a:endParaRPr lang="ru-UA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Previous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Reference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Unit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1249877767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Switzerland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3495520914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Bulgaria</a:t>
                      </a:r>
                      <a:endParaRPr lang="ru-UA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1.42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1.3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Jan/23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4085040941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Denmark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2.1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1.75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2934123133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Albania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2.75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2.75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4201140305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Norway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2.75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2.75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1614760598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Euro Area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2.5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2604383521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Sweden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3.25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3.25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3420357928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Bosnia and Herzegovina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3.91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3.66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Dec/22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2515441597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United Kingdom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3.5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1988175678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Macedonia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5.25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4.75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1264265098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Serbia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5.5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5.25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148465205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Iceland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6.5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6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2290192559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Poland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6.75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6.75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Mar/23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3864574115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Czech Republic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7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7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1655008078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Romania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7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7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2554464191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1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Russia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7.5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7.5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979039288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1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Turkey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8.5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9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1859931532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1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Belarus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11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11.5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Mar/23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384476180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2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Hungary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4205511665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2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Moldova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17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20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2824262772"/>
                  </a:ext>
                </a:extLst>
              </a:tr>
              <a:tr h="255173">
                <a:tc>
                  <a:txBody>
                    <a:bodyPr/>
                    <a:lstStyle/>
                    <a:p>
                      <a:r>
                        <a:rPr lang="ru-UA" sz="18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hlinkClick r:id="rId2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Ukraine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25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Feb/23</a:t>
                      </a:r>
                      <a:endParaRPr lang="ru-UA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tc>
                  <a:txBody>
                    <a:bodyPr/>
                    <a:lstStyle/>
                    <a:p>
                      <a:r>
                        <a:rPr lang="ru-UA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UA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317" marR="51317" marT="0" marB="0"/>
                </a:tc>
                <a:extLst>
                  <a:ext uri="{0D108BD9-81ED-4DB2-BD59-A6C34878D82A}">
                    <a16:rowId xmlns:a16="http://schemas.microsoft.com/office/drawing/2014/main" val="3896235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9313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39605-D946-DC22-C013-99DAE4846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14" y="804520"/>
            <a:ext cx="10195454" cy="727398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GB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Table 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effects</a:t>
            </a: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OMT 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announcements</a:t>
            </a: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sovereign</a:t>
            </a: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bond</a:t>
            </a: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markets</a:t>
            </a: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basis</a:t>
            </a: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points)</a:t>
            </a:r>
            <a:endParaRPr lang="ru-U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44B98D90-F700-2363-F091-37DC8C6F7D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481746"/>
              </p:ext>
            </p:extLst>
          </p:nvPr>
        </p:nvGraphicFramePr>
        <p:xfrm>
          <a:off x="734518" y="2038662"/>
          <a:ext cx="10897850" cy="40973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5381">
                  <a:extLst>
                    <a:ext uri="{9D8B030D-6E8A-4147-A177-3AD203B41FA5}">
                      <a16:colId xmlns:a16="http://schemas.microsoft.com/office/drawing/2014/main" val="744707242"/>
                    </a:ext>
                  </a:extLst>
                </a:gridCol>
                <a:gridCol w="1245198">
                  <a:extLst>
                    <a:ext uri="{9D8B030D-6E8A-4147-A177-3AD203B41FA5}">
                      <a16:colId xmlns:a16="http://schemas.microsoft.com/office/drawing/2014/main" val="4236046196"/>
                    </a:ext>
                  </a:extLst>
                </a:gridCol>
                <a:gridCol w="1201570">
                  <a:extLst>
                    <a:ext uri="{9D8B030D-6E8A-4147-A177-3AD203B41FA5}">
                      <a16:colId xmlns:a16="http://schemas.microsoft.com/office/drawing/2014/main" val="2219654291"/>
                    </a:ext>
                  </a:extLst>
                </a:gridCol>
                <a:gridCol w="1188600">
                  <a:extLst>
                    <a:ext uri="{9D8B030D-6E8A-4147-A177-3AD203B41FA5}">
                      <a16:colId xmlns:a16="http://schemas.microsoft.com/office/drawing/2014/main" val="531778475"/>
                    </a:ext>
                  </a:extLst>
                </a:gridCol>
                <a:gridCol w="1201570">
                  <a:extLst>
                    <a:ext uri="{9D8B030D-6E8A-4147-A177-3AD203B41FA5}">
                      <a16:colId xmlns:a16="http://schemas.microsoft.com/office/drawing/2014/main" val="2888758810"/>
                    </a:ext>
                  </a:extLst>
                </a:gridCol>
                <a:gridCol w="1188600">
                  <a:extLst>
                    <a:ext uri="{9D8B030D-6E8A-4147-A177-3AD203B41FA5}">
                      <a16:colId xmlns:a16="http://schemas.microsoft.com/office/drawing/2014/main" val="3143246332"/>
                    </a:ext>
                  </a:extLst>
                </a:gridCol>
                <a:gridCol w="1201570">
                  <a:extLst>
                    <a:ext uri="{9D8B030D-6E8A-4147-A177-3AD203B41FA5}">
                      <a16:colId xmlns:a16="http://schemas.microsoft.com/office/drawing/2014/main" val="1394840404"/>
                    </a:ext>
                  </a:extLst>
                </a:gridCol>
                <a:gridCol w="1188600">
                  <a:extLst>
                    <a:ext uri="{9D8B030D-6E8A-4147-A177-3AD203B41FA5}">
                      <a16:colId xmlns:a16="http://schemas.microsoft.com/office/drawing/2014/main" val="3412592017"/>
                    </a:ext>
                  </a:extLst>
                </a:gridCol>
                <a:gridCol w="1156761">
                  <a:extLst>
                    <a:ext uri="{9D8B030D-6E8A-4147-A177-3AD203B41FA5}">
                      <a16:colId xmlns:a16="http://schemas.microsoft.com/office/drawing/2014/main" val="2264202280"/>
                    </a:ext>
                  </a:extLst>
                </a:gridCol>
              </a:tblGrid>
              <a:tr h="479685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Country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Maturity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1</a:t>
                      </a:r>
                      <a:r>
                        <a:rPr lang="en-US" sz="2000" baseline="30000">
                          <a:effectLst/>
                        </a:rPr>
                        <a:t>st</a:t>
                      </a:r>
                      <a:r>
                        <a:rPr lang="en-US" sz="2000">
                          <a:effectLst/>
                        </a:rPr>
                        <a:t> Announcement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2</a:t>
                      </a:r>
                      <a:r>
                        <a:rPr lang="en-US" sz="2000" baseline="30000">
                          <a:effectLst/>
                        </a:rPr>
                        <a:t>nd</a:t>
                      </a:r>
                      <a:r>
                        <a:rPr lang="en-US" sz="2000">
                          <a:effectLst/>
                        </a:rPr>
                        <a:t> Announcement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3</a:t>
                      </a:r>
                      <a:r>
                        <a:rPr lang="en-US" sz="2000" baseline="30000">
                          <a:effectLst/>
                        </a:rPr>
                        <a:t>rd</a:t>
                      </a:r>
                      <a:r>
                        <a:rPr lang="en-US" sz="2000">
                          <a:effectLst/>
                        </a:rPr>
                        <a:t> Announcement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Total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3575803"/>
                  </a:ext>
                </a:extLst>
              </a:tr>
              <a:tr h="479685">
                <a:tc>
                  <a:txBody>
                    <a:bodyPr/>
                    <a:lstStyle/>
                    <a:p>
                      <a:pPr algn="just"/>
                      <a:r>
                        <a:rPr lang="en-US" sz="2000">
                          <a:effectLst/>
                        </a:rPr>
                        <a:t>Classical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>
                          <a:effectLst/>
                        </a:rPr>
                        <a:t>26/07/12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>
                          <a:effectLst/>
                        </a:rPr>
                        <a:t>27/07/12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>
                          <a:effectLst/>
                        </a:rPr>
                        <a:t>02/08/12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>
                          <a:effectLst/>
                        </a:rPr>
                        <a:t>03/08/12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>
                          <a:effectLst/>
                        </a:rPr>
                        <a:t>06/09/12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>
                          <a:effectLst/>
                        </a:rPr>
                        <a:t>07/09/12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7035639"/>
                  </a:ext>
                </a:extLst>
              </a:tr>
              <a:tr h="239843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DE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2 years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0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1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5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4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1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8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6079361"/>
                  </a:ext>
                </a:extLst>
              </a:tr>
              <a:tr h="239843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FR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2 years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-7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-4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1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5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1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-4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525809"/>
                  </a:ext>
                </a:extLst>
              </a:tr>
              <a:tr h="239843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IT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2 years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-83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-24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-8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-61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-12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-12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-199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4995529"/>
                  </a:ext>
                </a:extLst>
              </a:tr>
              <a:tr h="239843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ES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2 years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-77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-43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-17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-70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0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-27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-234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3094715"/>
                  </a:ext>
                </a:extLst>
              </a:tr>
              <a:tr h="479685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DE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10 years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4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7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-8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10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8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3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23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8900741"/>
                  </a:ext>
                </a:extLst>
              </a:tr>
              <a:tr h="479685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FR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10 years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-7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0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-3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3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1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-3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-9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1264877"/>
                  </a:ext>
                </a:extLst>
              </a:tr>
              <a:tr h="479685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IT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10 years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-40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-12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33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-20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-21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-23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-82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0959097"/>
                  </a:ext>
                </a:extLst>
              </a:tr>
              <a:tr h="479685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ES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10 years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-42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-24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28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0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-40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-37</a:t>
                      </a:r>
                      <a:endParaRPr lang="ru-UA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-115</a:t>
                      </a:r>
                      <a:endParaRPr lang="ru-UA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4169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5923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39605-D946-DC22-C013-99DAE4846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GB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Figure 2.</a:t>
            </a:r>
            <a:r>
              <a:rPr lang="en-GB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ECB cumulative net purchases, by program</a:t>
            </a:r>
            <a:endParaRPr lang="ru-UA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E0812831-750A-691F-7AB8-02441A01F5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9679716"/>
              </p:ext>
            </p:extLst>
          </p:nvPr>
        </p:nvGraphicFramePr>
        <p:xfrm>
          <a:off x="1184223" y="2057399"/>
          <a:ext cx="9870631" cy="4208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23095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10B18F-40E2-E813-DB49-2E817B406922}"/>
              </a:ext>
            </a:extLst>
          </p:cNvPr>
          <p:cNvSpPr txBox="1"/>
          <p:nvPr/>
        </p:nvSpPr>
        <p:spPr>
          <a:xfrm>
            <a:off x="246184" y="6137367"/>
            <a:ext cx="12192000" cy="587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GB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Net Purchases of Government Sector Securities under PEPP in EU Countries (in mill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euros)</a:t>
            </a:r>
            <a:endParaRPr lang="ru-UA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B90A7C05-358D-723E-BF8E-6C5CEB75B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536488"/>
              </p:ext>
            </p:extLst>
          </p:nvPr>
        </p:nvGraphicFramePr>
        <p:xfrm>
          <a:off x="1418492" y="102327"/>
          <a:ext cx="9355016" cy="603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98110">
                  <a:extLst>
                    <a:ext uri="{9D8B030D-6E8A-4147-A177-3AD203B41FA5}">
                      <a16:colId xmlns:a16="http://schemas.microsoft.com/office/drawing/2014/main" val="2474854101"/>
                    </a:ext>
                  </a:extLst>
                </a:gridCol>
                <a:gridCol w="2458411">
                  <a:extLst>
                    <a:ext uri="{9D8B030D-6E8A-4147-A177-3AD203B41FA5}">
                      <a16:colId xmlns:a16="http://schemas.microsoft.com/office/drawing/2014/main" val="2218883643"/>
                    </a:ext>
                  </a:extLst>
                </a:gridCol>
                <a:gridCol w="3698495">
                  <a:extLst>
                    <a:ext uri="{9D8B030D-6E8A-4147-A177-3AD203B41FA5}">
                      <a16:colId xmlns:a16="http://schemas.microsoft.com/office/drawing/2014/main" val="1002078763"/>
                    </a:ext>
                  </a:extLst>
                </a:gridCol>
              </a:tblGrid>
              <a:tr h="869415"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(EUR millions)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Net purchases August 22 - September 22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Cumulative net purchases as at end- September 22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2480268023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Austria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-304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44,120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4136814294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Belgium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-185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56,872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2469234863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Cyprus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19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2,483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3621746158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Germany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-3,060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395,153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2812645536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Estonia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0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256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3416680069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Spain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-200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196,176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2386013945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Finland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-1,073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26,381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3778826232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France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1,970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299,737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710693745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Greece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-888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38,877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3655677157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Ireland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324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26,328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2116632970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Italy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-1,243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287,821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3892785687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Lithuania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-27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3,208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489178297"/>
                  </a:ext>
                </a:extLst>
              </a:tr>
              <a:tr h="224999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Netherlands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128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82.869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3920420710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Portugal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177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35,492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1357700630"/>
                  </a:ext>
                </a:extLst>
              </a:tr>
              <a:tr h="285992">
                <a:tc>
                  <a:txBody>
                    <a:bodyPr/>
                    <a:lstStyle/>
                    <a:p>
                      <a:r>
                        <a:rPr lang="en-GB" sz="2200">
                          <a:effectLst/>
                        </a:rPr>
                        <a:t>Total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>
                          <a:effectLst/>
                        </a:rPr>
                        <a:t>-4,320</a:t>
                      </a:r>
                      <a:endParaRPr lang="ru-UA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>
                          <a:effectLst/>
                        </a:rPr>
                        <a:t>1,660,594</a:t>
                      </a:r>
                      <a:endParaRPr lang="ru-UA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89" marR="55789" marT="0" marB="0" anchor="ctr"/>
                </a:tc>
                <a:extLst>
                  <a:ext uri="{0D108BD9-81ED-4DB2-BD59-A6C34878D82A}">
                    <a16:rowId xmlns:a16="http://schemas.microsoft.com/office/drawing/2014/main" val="1229940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145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39605-D946-DC22-C013-99DAE4846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Figure 4. </a:t>
            </a:r>
            <a:r>
              <a:rPr lang="en-GB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Reduction of fragmentation risk in the Eurozone </a:t>
            </a:r>
            <a:endParaRPr lang="en-US" sz="4400" dirty="0"/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E32A1517-9838-CFD0-9694-39C7ADA6BB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675178"/>
              </p:ext>
            </p:extLst>
          </p:nvPr>
        </p:nvGraphicFramePr>
        <p:xfrm>
          <a:off x="1993693" y="2083633"/>
          <a:ext cx="6633100" cy="3611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2641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63C748C-967B-4A7B-A90F-3EDD0F485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 panose="020405020505050303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0143637-4934-44E4-B909-BAF1E7B27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4062127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 panose="020405020505050303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39605-D946-DC22-C013-99DAE4846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683" y="1240076"/>
            <a:ext cx="2727813" cy="4584527"/>
          </a:xfrm>
        </p:spPr>
        <p:txBody>
          <a:bodyPr anchor="t">
            <a:normAutofit/>
          </a:bodyPr>
          <a:lstStyle/>
          <a:p>
            <a:r>
              <a:rPr lang="en-US" sz="3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CONLUSIONS</a:t>
            </a:r>
            <a:endParaRPr lang="en-US" sz="3000">
              <a:solidFill>
                <a:srgbClr val="FFFFFF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CFE24AD-A258-52B9-D09C-68CDAEAF19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6218" y="210883"/>
            <a:ext cx="6826514" cy="6282126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GB" sz="2400" kern="0" dirty="0">
                <a:effectLst/>
                <a:latin typeface="Arial"/>
                <a:ea typeface="Calibri" panose="020F0502020204030204" pitchFamily="34" charset="0"/>
                <a:cs typeface="Arial"/>
              </a:rPr>
              <a:t>As the study has shown, in analysed period of 2012-2022 the ECB was using a wide range of monetary policy measures to stabilise economies of EU </a:t>
            </a:r>
            <a:r>
              <a:rPr lang="uk-UA" sz="2400" kern="0" dirty="0">
                <a:effectLst/>
                <a:latin typeface="Arial"/>
                <a:ea typeface="Calibri" panose="020F0502020204030204" pitchFamily="34" charset="0"/>
                <a:cs typeface="Arial"/>
              </a:rPr>
              <a:t>m</a:t>
            </a:r>
            <a:r>
              <a:rPr lang="en-US" sz="2400" kern="0" dirty="0">
                <a:effectLst/>
                <a:latin typeface="Arial"/>
                <a:ea typeface="Calibri" panose="020F0502020204030204" pitchFamily="34" charset="0"/>
                <a:cs typeface="Arial"/>
              </a:rPr>
              <a:t>ember-states</a:t>
            </a:r>
            <a:r>
              <a:rPr lang="en-GB" sz="2400" kern="0" dirty="0">
                <a:latin typeface="Arial"/>
                <a:ea typeface="Calibri" panose="020F0502020204030204" pitchFamily="34" charset="0"/>
                <a:cs typeface="Arial"/>
              </a:rPr>
              <a:t>:</a:t>
            </a:r>
          </a:p>
          <a:p>
            <a:r>
              <a:rPr lang="en-GB" sz="2400" b="1" kern="0" dirty="0">
                <a:effectLst/>
                <a:latin typeface="Arial"/>
                <a:ea typeface="Calibri" panose="020F0502020204030204" pitchFamily="34" charset="0"/>
                <a:cs typeface="Arial"/>
              </a:rPr>
              <a:t>outright monetary transactions</a:t>
            </a:r>
            <a:r>
              <a:rPr lang="en-US" sz="2400" b="1" kern="0" dirty="0">
                <a:latin typeface="Arial"/>
                <a:ea typeface="Calibri" panose="020F0502020204030204" pitchFamily="34" charset="0"/>
                <a:cs typeface="Arial"/>
              </a:rPr>
              <a:t>;</a:t>
            </a:r>
            <a:endParaRPr lang="en-US" sz="2400">
              <a:effectLst/>
              <a:latin typeface="Arial"/>
              <a:cs typeface="Arial"/>
            </a:endParaRPr>
          </a:p>
          <a:p>
            <a:r>
              <a:rPr lang="en-GB" sz="2400" b="1" kern="0" dirty="0">
                <a:effectLst/>
                <a:latin typeface="Arial"/>
                <a:ea typeface="Calibri" panose="020F0502020204030204" pitchFamily="34" charset="0"/>
                <a:cs typeface="Arial"/>
              </a:rPr>
              <a:t>long-term refinancing operations</a:t>
            </a:r>
            <a:r>
              <a:rPr lang="en-GB" sz="2400" kern="0" dirty="0">
                <a:effectLst/>
                <a:latin typeface="Arial"/>
                <a:ea typeface="Calibri" panose="020F0502020204030204" pitchFamily="34" charset="0"/>
                <a:cs typeface="Arial"/>
              </a:rPr>
              <a:t> ;</a:t>
            </a:r>
            <a:endParaRPr lang="en-US" sz="2400" kern="0" dirty="0">
              <a:latin typeface="Arial"/>
              <a:ea typeface="Calibri" panose="020F0502020204030204" pitchFamily="34" charset="0"/>
              <a:cs typeface="Arial"/>
            </a:endParaRPr>
          </a:p>
          <a:p>
            <a:r>
              <a:rPr lang="en-GB" sz="2400" b="1" kern="0" dirty="0">
                <a:effectLst/>
                <a:latin typeface="Arial"/>
                <a:ea typeface="Calibri" panose="020F0502020204030204" pitchFamily="34" charset="0"/>
                <a:cs typeface="Arial"/>
              </a:rPr>
              <a:t>asset purchasing programs</a:t>
            </a:r>
            <a:r>
              <a:rPr lang="en-US" sz="2400" b="1" kern="0" dirty="0">
                <a:latin typeface="Arial"/>
                <a:ea typeface="Calibri" panose="020F0502020204030204" pitchFamily="34" charset="0"/>
                <a:cs typeface="Arial"/>
              </a:rPr>
              <a:t>;</a:t>
            </a:r>
            <a:endParaRPr lang="en-US" sz="2400" kern="0">
              <a:effectLst/>
              <a:latin typeface="Arial"/>
              <a:cs typeface="Arial"/>
            </a:endParaRPr>
          </a:p>
          <a:p>
            <a:r>
              <a:rPr lang="en-GB" sz="2400" b="1" kern="0" dirty="0">
                <a:effectLst/>
                <a:latin typeface="Arial"/>
                <a:ea typeface="Calibri" panose="020F0502020204030204" pitchFamily="34" charset="0"/>
                <a:cs typeface="Arial"/>
              </a:rPr>
              <a:t>pandemic emergency purchase program.</a:t>
            </a:r>
            <a:r>
              <a:rPr lang="ru-UA" sz="2400" dirty="0">
                <a:latin typeface="Arial"/>
                <a:cs typeface="Arial"/>
              </a:rPr>
              <a:t> </a:t>
            </a:r>
            <a:endParaRPr lang="en-US" sz="240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en-GB" sz="2400" kern="0" dirty="0">
                <a:effectLst/>
                <a:latin typeface="Arial"/>
                <a:ea typeface="Calibri" panose="020F0502020204030204" pitchFamily="34" charset="0"/>
                <a:cs typeface="Arial"/>
              </a:rPr>
              <a:t>ECB have turned to a policy of monetary tightening, but it was still </a:t>
            </a:r>
            <a:r>
              <a:rPr lang="en-GB" sz="2400" b="1" kern="0" dirty="0">
                <a:effectLst/>
                <a:latin typeface="Arial"/>
                <a:ea typeface="Calibri" panose="020F0502020204030204" pitchFamily="34" charset="0"/>
                <a:cs typeface="Arial"/>
              </a:rPr>
              <a:t>using individual approach to the EU member states</a:t>
            </a:r>
            <a:r>
              <a:rPr lang="ru-UA" sz="2400" dirty="0">
                <a:latin typeface="Arial"/>
                <a:cs typeface="Arial"/>
              </a:rPr>
              <a:t> 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609388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Галерея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{28E7481D-7ACF-7B4A-8E94-1AECDD57290D}tf10001119</Template>
  <TotalTime>79</TotalTime>
  <Words>626</Words>
  <Application>Microsoft Macintosh PowerPoint</Application>
  <PresentationFormat>Широкоэкранный</PresentationFormat>
  <Paragraphs>270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Palatino Linotype</vt:lpstr>
      <vt:lpstr>Tahoma</vt:lpstr>
      <vt:lpstr>Times New Roman</vt:lpstr>
      <vt:lpstr>Галерея</vt:lpstr>
      <vt:lpstr>TURNOVER IN EU MONETARY POLICY IN A CRISIS</vt:lpstr>
      <vt:lpstr>TURNOVER IN EU MONETARY POLICY IN A CRISIS</vt:lpstr>
      <vt:lpstr>Презентация PowerPoint</vt:lpstr>
      <vt:lpstr>Table 1. Refinancing rates in Europe </vt:lpstr>
      <vt:lpstr>Table 2. The effects of OMT announcements on sovereign bond markets (in basis points)</vt:lpstr>
      <vt:lpstr>Figure 2. ECB cumulative net purchases, by program</vt:lpstr>
      <vt:lpstr>Презентация PowerPoint</vt:lpstr>
      <vt:lpstr>Figure 4. Reduction of fragmentation risk in the Eurozone </vt:lpstr>
      <vt:lpstr>CONLUSIONS</vt:lpstr>
      <vt:lpstr>THANK YOU FOR ATTENTION!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TURNOVER IN EU MONETARY POLICY IN A CRISIS </dc:title>
  <dc:creator>Microsoft Office User</dc:creator>
  <cp:lastModifiedBy>Microsoft Office User</cp:lastModifiedBy>
  <cp:revision>8</cp:revision>
  <dcterms:created xsi:type="dcterms:W3CDTF">2023-05-11T09:40:55Z</dcterms:created>
  <dcterms:modified xsi:type="dcterms:W3CDTF">2023-06-07T06:37:02Z</dcterms:modified>
</cp:coreProperties>
</file>