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</p:sldMasterIdLst>
  <p:notesMasterIdLst>
    <p:notesMasterId r:id="rId23"/>
  </p:notesMasterIdLst>
  <p:handoutMasterIdLst>
    <p:handoutMasterId r:id="rId24"/>
  </p:handoutMasterIdLst>
  <p:sldIdLst>
    <p:sldId id="412" r:id="rId4"/>
    <p:sldId id="435" r:id="rId5"/>
    <p:sldId id="416" r:id="rId6"/>
    <p:sldId id="419" r:id="rId7"/>
    <p:sldId id="428" r:id="rId8"/>
    <p:sldId id="427" r:id="rId9"/>
    <p:sldId id="433" r:id="rId10"/>
    <p:sldId id="436" r:id="rId11"/>
    <p:sldId id="439" r:id="rId12"/>
    <p:sldId id="424" r:id="rId13"/>
    <p:sldId id="432" r:id="rId14"/>
    <p:sldId id="438" r:id="rId15"/>
    <p:sldId id="423" r:id="rId16"/>
    <p:sldId id="429" r:id="rId17"/>
    <p:sldId id="426" r:id="rId18"/>
    <p:sldId id="441" r:id="rId19"/>
    <p:sldId id="421" r:id="rId20"/>
    <p:sldId id="440" r:id="rId21"/>
    <p:sldId id="442" r:id="rId22"/>
  </p:sldIdLst>
  <p:sldSz cx="12192000" cy="6858000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990000"/>
    <a:srgbClr val="C4161C"/>
    <a:srgbClr val="A50021"/>
    <a:srgbClr val="CC9900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06D139-60A0-46D1-A8A2-7781B37560B9}" v="9" dt="2023-05-21T19:15:39.0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18" autoAdjust="0"/>
    <p:restoredTop sz="93557" autoAdjust="0"/>
  </p:normalViewPr>
  <p:slideViewPr>
    <p:cSldViewPr snapToGrid="0" snapToObjects="1">
      <p:cViewPr varScale="1">
        <p:scale>
          <a:sx n="108" d="100"/>
          <a:sy n="108" d="100"/>
        </p:scale>
        <p:origin x="101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300" cy="500304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7448" y="0"/>
            <a:ext cx="2975300" cy="500304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r">
              <a:defRPr sz="1200"/>
            </a:lvl1pPr>
          </a:lstStyle>
          <a:p>
            <a:fld id="{8196BD0F-C7DE-4148-B4AF-E3709382BF27}" type="datetimeFigureOut">
              <a:rPr lang="en-US" smtClean="0"/>
              <a:pPr/>
              <a:t>6/11/2023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94586"/>
            <a:ext cx="2975300" cy="500304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7448" y="9494586"/>
            <a:ext cx="2975300" cy="500304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r">
              <a:defRPr sz="1200"/>
            </a:lvl1pPr>
          </a:lstStyle>
          <a:p>
            <a:fld id="{1D7EDD8E-7757-4F61-A28C-0B00C915F01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4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4551" cy="499824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8211" y="1"/>
            <a:ext cx="2974551" cy="499824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r">
              <a:defRPr sz="1200"/>
            </a:lvl1pPr>
          </a:lstStyle>
          <a:p>
            <a:fld id="{FEE8B350-5958-0E41-A6C5-C2C83FBF1FAC}" type="datetimeFigureOut">
              <a:rPr lang="en-US" smtClean="0"/>
              <a:pPr/>
              <a:t>6/11/2023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1600" y="749300"/>
            <a:ext cx="6661150" cy="3748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72" tIns="46086" rIns="92172" bIns="4608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436" y="4748333"/>
            <a:ext cx="5491480" cy="4498419"/>
          </a:xfrm>
          <a:prstGeom prst="rect">
            <a:avLst/>
          </a:prstGeom>
        </p:spPr>
        <p:txBody>
          <a:bodyPr vert="horz" lIns="92172" tIns="46086" rIns="92172" bIns="460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94930"/>
            <a:ext cx="2974551" cy="499824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8211" y="9494930"/>
            <a:ext cx="2974551" cy="499824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r">
              <a:defRPr sz="1200"/>
            </a:lvl1pPr>
          </a:lstStyle>
          <a:p>
            <a:fld id="{93322314-975C-554B-8A12-FD962E3F8A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791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1600" y="749300"/>
            <a:ext cx="6661150" cy="3748088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l-GR" altLang="el-GR" dirty="0"/>
          </a:p>
        </p:txBody>
      </p:sp>
    </p:spTree>
    <p:extLst>
      <p:ext uri="{BB962C8B-B14F-4D97-AF65-F5344CB8AC3E}">
        <p14:creationId xmlns:p14="http://schemas.microsoft.com/office/powerpoint/2010/main" val="1822722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4B2F931E-2DF4-4086-8DAF-54BD99814C08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CBCA0BB6-347A-453E-9109-EB1756CF6042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108F3927-7ED1-476C-AF93-CD70D6B3D3A9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64F6408B-0718-4874-A405-2DF34286DCA0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006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C41A6DDE-1F70-4B19-986C-58F23F97080E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0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7993BCC2-ED53-44EC-A8AA-8CEBA4379429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638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83A5F1A7-5E45-48F0-8C8F-00437F1041BC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480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6850F65D-58A6-4DED-BF7C-90E6C9798778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625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9C07EE9F-0817-4D45-9503-4107FECC3E0C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7187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CF861D29-4015-4874-B329-C4D3827BDC39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3319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F6A0B0F5-1BC2-41D3-B253-820E311BF567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771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5EE987F-5BB6-44DA-929B-B8B165E19BA6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3F3E15EB-534F-4401-8530-4B968CA3ED9C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0508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D4C3E1BA-75B1-4764-B493-20C28DD99764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2917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7C2A02A8-87E2-4D67-9F8B-8B68E0860D04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9322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544581-3488-4163-BDEE-06D88EA5A81B}" type="datetime1">
              <a:rPr lang="en-US" smtClean="0"/>
              <a:t>6/11/2023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56D78-08F7-4E44-A41C-BDD02BC636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7255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C9F08-48F7-49AE-A76C-69482733EBFB}" type="datetime1">
              <a:rPr lang="en-US" smtClean="0"/>
              <a:t>6/11/2023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25485-571A-4C1B-B817-D8BD8B6662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3464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60CC0-02FD-482D-A23E-F508D74C932F}" type="datetime1">
              <a:rPr lang="en-US" smtClean="0"/>
              <a:t>6/11/2023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A518D-4CBC-440A-BC56-B66A6998A6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992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AC939F-E997-43F9-AEE1-EF676102E1A6}" type="datetime1">
              <a:rPr lang="en-US" smtClean="0"/>
              <a:t>6/11/2023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A577B-0BEF-47C6-A39D-A4D58A2741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0740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75AD1-C7E0-46DC-A2A3-A230703269BD}" type="datetime1">
              <a:rPr lang="en-US" smtClean="0"/>
              <a:t>6/11/2023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5E182-3310-4591-8A11-94DD9A590C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3154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839CB-8D9C-48F0-B7AA-41C4C5C9D4A8}" type="datetime1">
              <a:rPr lang="en-US" smtClean="0"/>
              <a:t>6/11/2023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7A2EE-2697-42A2-8FB3-8A06D7E2B3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0204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03C6E-304E-4558-AB00-7278B67EDD42}" type="datetime1">
              <a:rPr lang="en-US" smtClean="0"/>
              <a:t>6/11/2023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D8BF8-84A2-4A82-8C8C-1E1FD6A6C5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740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F237361F-3E80-41A2-BA51-B810438CDD0F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8698A-515D-4025-8E11-10D8980B216F}" type="datetime1">
              <a:rPr lang="en-US" smtClean="0"/>
              <a:t>6/11/2023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02AC9-49A5-408B-8D93-B9639A981C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9300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50F3E-2631-4889-9BAD-CDA92F900C20}" type="datetime1">
              <a:rPr lang="en-US" smtClean="0"/>
              <a:t>6/11/2023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643C1-BC0C-416D-8B4C-2F438DF6D2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535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28482-ABCC-46FE-A992-51C0A9AA33AD}" type="datetime1">
              <a:rPr lang="en-US" smtClean="0"/>
              <a:t>6/11/2023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C6946-4299-4825-8F4B-A913D03787F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5594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1968F-562B-4744-9513-659311F2ECC5}" type="datetime1">
              <a:rPr lang="en-US" smtClean="0"/>
              <a:t>6/11/2023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108DD-CD3D-4344-AD7F-3B75782138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40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FD30BAC5-A417-4DE8-BEE3-68DCD12A5AF7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86CFAADC-4FF2-4283-A7B9-62C6E18C45F2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BF53AFD-5EAA-4906-8CA2-6403E20E7095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767BDE2-4E9B-46E5-B2B7-CB1FEBED86AC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910BDB84-E529-45C2-A339-DB02FBC91F7A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1D4CD25F-DB35-43E7-B869-6C0FF5DBEA9E}" type="datetime1">
              <a:rPr lang="en-US" smtClean="0"/>
              <a:t>6/11/2023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02DF1E5-C835-304B-B18C-C57DFB15271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436" y="5801710"/>
            <a:ext cx="1944213" cy="892394"/>
          </a:xfrm>
          <a:prstGeom prst="rect">
            <a:avLst/>
          </a:prstGeom>
        </p:spPr>
      </p:pic>
      <p:sp>
        <p:nvSpPr>
          <p:cNvPr id="8" name="Freeform 7"/>
          <p:cNvSpPr/>
          <p:nvPr userDrawn="1"/>
        </p:nvSpPr>
        <p:spPr>
          <a:xfrm>
            <a:off x="-14012" y="430924"/>
            <a:ext cx="11743559" cy="6011918"/>
          </a:xfrm>
          <a:custGeom>
            <a:avLst/>
            <a:gdLst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5822731 w 8807669"/>
              <a:gd name="connsiteY3" fmla="*/ 6011918 h 6011918"/>
              <a:gd name="connsiteX4" fmla="*/ 10510 w 8807669"/>
              <a:gd name="connsiteY4" fmla="*/ 6011918 h 6011918"/>
              <a:gd name="connsiteX5" fmla="*/ 0 w 8807669"/>
              <a:gd name="connsiteY5" fmla="*/ 0 h 6011918"/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7987862 w 8807669"/>
              <a:gd name="connsiteY3" fmla="*/ 5087007 h 6011918"/>
              <a:gd name="connsiteX4" fmla="*/ 5822731 w 8807669"/>
              <a:gd name="connsiteY4" fmla="*/ 6011918 h 6011918"/>
              <a:gd name="connsiteX5" fmla="*/ 10510 w 8807669"/>
              <a:gd name="connsiteY5" fmla="*/ 6011918 h 6011918"/>
              <a:gd name="connsiteX6" fmla="*/ 0 w 8807669"/>
              <a:gd name="connsiteY6" fmla="*/ 0 h 6011918"/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7987862 w 8807669"/>
              <a:gd name="connsiteY3" fmla="*/ 5087007 h 6011918"/>
              <a:gd name="connsiteX4" fmla="*/ 5822731 w 8807669"/>
              <a:gd name="connsiteY4" fmla="*/ 6011918 h 6011918"/>
              <a:gd name="connsiteX5" fmla="*/ 10510 w 8807669"/>
              <a:gd name="connsiteY5" fmla="*/ 6011918 h 6011918"/>
              <a:gd name="connsiteX6" fmla="*/ 0 w 8807669"/>
              <a:gd name="connsiteY6" fmla="*/ 0 h 6011918"/>
              <a:gd name="connsiteX0" fmla="*/ 0 w 8807730"/>
              <a:gd name="connsiteY0" fmla="*/ 0 h 6011918"/>
              <a:gd name="connsiteX1" fmla="*/ 8807669 w 8807730"/>
              <a:gd name="connsiteY1" fmla="*/ 0 h 6011918"/>
              <a:gd name="connsiteX2" fmla="*/ 8807669 w 8807730"/>
              <a:gd name="connsiteY2" fmla="*/ 3026980 h 6011918"/>
              <a:gd name="connsiteX3" fmla="*/ 7987862 w 8807730"/>
              <a:gd name="connsiteY3" fmla="*/ 5087007 h 6011918"/>
              <a:gd name="connsiteX4" fmla="*/ 5822731 w 8807730"/>
              <a:gd name="connsiteY4" fmla="*/ 6011918 h 6011918"/>
              <a:gd name="connsiteX5" fmla="*/ 10510 w 8807730"/>
              <a:gd name="connsiteY5" fmla="*/ 6011918 h 6011918"/>
              <a:gd name="connsiteX6" fmla="*/ 0 w 8807730"/>
              <a:gd name="connsiteY6" fmla="*/ 0 h 6011918"/>
              <a:gd name="connsiteX0" fmla="*/ 0 w 8807730"/>
              <a:gd name="connsiteY0" fmla="*/ 0 h 6011918"/>
              <a:gd name="connsiteX1" fmla="*/ 8807669 w 8807730"/>
              <a:gd name="connsiteY1" fmla="*/ 0 h 6011918"/>
              <a:gd name="connsiteX2" fmla="*/ 8807669 w 8807730"/>
              <a:gd name="connsiteY2" fmla="*/ 3026980 h 6011918"/>
              <a:gd name="connsiteX3" fmla="*/ 7987862 w 8807730"/>
              <a:gd name="connsiteY3" fmla="*/ 5087007 h 6011918"/>
              <a:gd name="connsiteX4" fmla="*/ 5822731 w 8807730"/>
              <a:gd name="connsiteY4" fmla="*/ 6011918 h 6011918"/>
              <a:gd name="connsiteX5" fmla="*/ 10510 w 8807730"/>
              <a:gd name="connsiteY5" fmla="*/ 6011918 h 6011918"/>
              <a:gd name="connsiteX6" fmla="*/ 0 w 8807730"/>
              <a:gd name="connsiteY6" fmla="*/ 0 h 6011918"/>
              <a:gd name="connsiteX0" fmla="*/ 0 w 8807730"/>
              <a:gd name="connsiteY0" fmla="*/ 0 h 6011918"/>
              <a:gd name="connsiteX1" fmla="*/ 8807669 w 8807730"/>
              <a:gd name="connsiteY1" fmla="*/ 0 h 6011918"/>
              <a:gd name="connsiteX2" fmla="*/ 8807669 w 8807730"/>
              <a:gd name="connsiteY2" fmla="*/ 3026980 h 6011918"/>
              <a:gd name="connsiteX3" fmla="*/ 7987862 w 8807730"/>
              <a:gd name="connsiteY3" fmla="*/ 5087007 h 6011918"/>
              <a:gd name="connsiteX4" fmla="*/ 5822731 w 8807730"/>
              <a:gd name="connsiteY4" fmla="*/ 6011918 h 6011918"/>
              <a:gd name="connsiteX5" fmla="*/ 10510 w 8807730"/>
              <a:gd name="connsiteY5" fmla="*/ 6011918 h 6011918"/>
              <a:gd name="connsiteX6" fmla="*/ 0 w 8807730"/>
              <a:gd name="connsiteY6" fmla="*/ 0 h 6011918"/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5822731 w 8807669"/>
              <a:gd name="connsiteY3" fmla="*/ 6011918 h 6011918"/>
              <a:gd name="connsiteX4" fmla="*/ 10510 w 8807669"/>
              <a:gd name="connsiteY4" fmla="*/ 6011918 h 6011918"/>
              <a:gd name="connsiteX5" fmla="*/ 0 w 8807669"/>
              <a:gd name="connsiteY5" fmla="*/ 0 h 6011918"/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5822731 w 8807669"/>
              <a:gd name="connsiteY3" fmla="*/ 6011918 h 6011918"/>
              <a:gd name="connsiteX4" fmla="*/ 10510 w 8807669"/>
              <a:gd name="connsiteY4" fmla="*/ 6011918 h 6011918"/>
              <a:gd name="connsiteX5" fmla="*/ 0 w 8807669"/>
              <a:gd name="connsiteY5" fmla="*/ 0 h 6011918"/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5822731 w 8807669"/>
              <a:gd name="connsiteY3" fmla="*/ 6011918 h 6011918"/>
              <a:gd name="connsiteX4" fmla="*/ 10510 w 8807669"/>
              <a:gd name="connsiteY4" fmla="*/ 6011918 h 6011918"/>
              <a:gd name="connsiteX5" fmla="*/ 0 w 8807669"/>
              <a:gd name="connsiteY5" fmla="*/ 0 h 601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07669" h="6011918">
                <a:moveTo>
                  <a:pt x="0" y="0"/>
                </a:moveTo>
                <a:lnTo>
                  <a:pt x="8807669" y="0"/>
                </a:lnTo>
                <a:lnTo>
                  <a:pt x="8807669" y="3026980"/>
                </a:lnTo>
                <a:cubicBezTo>
                  <a:pt x="8793655" y="4743669"/>
                  <a:pt x="7541172" y="5892800"/>
                  <a:pt x="5822731" y="6011918"/>
                </a:cubicBezTo>
                <a:lnTo>
                  <a:pt x="10510" y="6011918"/>
                </a:lnTo>
                <a:cubicBezTo>
                  <a:pt x="7007" y="4007945"/>
                  <a:pt x="3503" y="200397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 userDrawn="1"/>
        </p:nvSpPr>
        <p:spPr>
          <a:xfrm>
            <a:off x="-14012" y="430924"/>
            <a:ext cx="11743559" cy="6011918"/>
          </a:xfrm>
          <a:custGeom>
            <a:avLst/>
            <a:gdLst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5822731 w 8807669"/>
              <a:gd name="connsiteY3" fmla="*/ 6011918 h 6011918"/>
              <a:gd name="connsiteX4" fmla="*/ 10510 w 8807669"/>
              <a:gd name="connsiteY4" fmla="*/ 6011918 h 6011918"/>
              <a:gd name="connsiteX5" fmla="*/ 0 w 8807669"/>
              <a:gd name="connsiteY5" fmla="*/ 0 h 6011918"/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7987862 w 8807669"/>
              <a:gd name="connsiteY3" fmla="*/ 5087007 h 6011918"/>
              <a:gd name="connsiteX4" fmla="*/ 5822731 w 8807669"/>
              <a:gd name="connsiteY4" fmla="*/ 6011918 h 6011918"/>
              <a:gd name="connsiteX5" fmla="*/ 10510 w 8807669"/>
              <a:gd name="connsiteY5" fmla="*/ 6011918 h 6011918"/>
              <a:gd name="connsiteX6" fmla="*/ 0 w 8807669"/>
              <a:gd name="connsiteY6" fmla="*/ 0 h 6011918"/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7987862 w 8807669"/>
              <a:gd name="connsiteY3" fmla="*/ 5087007 h 6011918"/>
              <a:gd name="connsiteX4" fmla="*/ 5822731 w 8807669"/>
              <a:gd name="connsiteY4" fmla="*/ 6011918 h 6011918"/>
              <a:gd name="connsiteX5" fmla="*/ 10510 w 8807669"/>
              <a:gd name="connsiteY5" fmla="*/ 6011918 h 6011918"/>
              <a:gd name="connsiteX6" fmla="*/ 0 w 8807669"/>
              <a:gd name="connsiteY6" fmla="*/ 0 h 6011918"/>
              <a:gd name="connsiteX0" fmla="*/ 0 w 8807730"/>
              <a:gd name="connsiteY0" fmla="*/ 0 h 6011918"/>
              <a:gd name="connsiteX1" fmla="*/ 8807669 w 8807730"/>
              <a:gd name="connsiteY1" fmla="*/ 0 h 6011918"/>
              <a:gd name="connsiteX2" fmla="*/ 8807669 w 8807730"/>
              <a:gd name="connsiteY2" fmla="*/ 3026980 h 6011918"/>
              <a:gd name="connsiteX3" fmla="*/ 7987862 w 8807730"/>
              <a:gd name="connsiteY3" fmla="*/ 5087007 h 6011918"/>
              <a:gd name="connsiteX4" fmla="*/ 5822731 w 8807730"/>
              <a:gd name="connsiteY4" fmla="*/ 6011918 h 6011918"/>
              <a:gd name="connsiteX5" fmla="*/ 10510 w 8807730"/>
              <a:gd name="connsiteY5" fmla="*/ 6011918 h 6011918"/>
              <a:gd name="connsiteX6" fmla="*/ 0 w 8807730"/>
              <a:gd name="connsiteY6" fmla="*/ 0 h 6011918"/>
              <a:gd name="connsiteX0" fmla="*/ 0 w 8807730"/>
              <a:gd name="connsiteY0" fmla="*/ 0 h 6011918"/>
              <a:gd name="connsiteX1" fmla="*/ 8807669 w 8807730"/>
              <a:gd name="connsiteY1" fmla="*/ 0 h 6011918"/>
              <a:gd name="connsiteX2" fmla="*/ 8807669 w 8807730"/>
              <a:gd name="connsiteY2" fmla="*/ 3026980 h 6011918"/>
              <a:gd name="connsiteX3" fmla="*/ 7987862 w 8807730"/>
              <a:gd name="connsiteY3" fmla="*/ 5087007 h 6011918"/>
              <a:gd name="connsiteX4" fmla="*/ 5822731 w 8807730"/>
              <a:gd name="connsiteY4" fmla="*/ 6011918 h 6011918"/>
              <a:gd name="connsiteX5" fmla="*/ 10510 w 8807730"/>
              <a:gd name="connsiteY5" fmla="*/ 6011918 h 6011918"/>
              <a:gd name="connsiteX6" fmla="*/ 0 w 8807730"/>
              <a:gd name="connsiteY6" fmla="*/ 0 h 6011918"/>
              <a:gd name="connsiteX0" fmla="*/ 0 w 8807730"/>
              <a:gd name="connsiteY0" fmla="*/ 0 h 6011918"/>
              <a:gd name="connsiteX1" fmla="*/ 8807669 w 8807730"/>
              <a:gd name="connsiteY1" fmla="*/ 0 h 6011918"/>
              <a:gd name="connsiteX2" fmla="*/ 8807669 w 8807730"/>
              <a:gd name="connsiteY2" fmla="*/ 3026980 h 6011918"/>
              <a:gd name="connsiteX3" fmla="*/ 7987862 w 8807730"/>
              <a:gd name="connsiteY3" fmla="*/ 5087007 h 6011918"/>
              <a:gd name="connsiteX4" fmla="*/ 5822731 w 8807730"/>
              <a:gd name="connsiteY4" fmla="*/ 6011918 h 6011918"/>
              <a:gd name="connsiteX5" fmla="*/ 10510 w 8807730"/>
              <a:gd name="connsiteY5" fmla="*/ 6011918 h 6011918"/>
              <a:gd name="connsiteX6" fmla="*/ 0 w 8807730"/>
              <a:gd name="connsiteY6" fmla="*/ 0 h 6011918"/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5822731 w 8807669"/>
              <a:gd name="connsiteY3" fmla="*/ 6011918 h 6011918"/>
              <a:gd name="connsiteX4" fmla="*/ 10510 w 8807669"/>
              <a:gd name="connsiteY4" fmla="*/ 6011918 h 6011918"/>
              <a:gd name="connsiteX5" fmla="*/ 0 w 8807669"/>
              <a:gd name="connsiteY5" fmla="*/ 0 h 6011918"/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5822731 w 8807669"/>
              <a:gd name="connsiteY3" fmla="*/ 6011918 h 6011918"/>
              <a:gd name="connsiteX4" fmla="*/ 10510 w 8807669"/>
              <a:gd name="connsiteY4" fmla="*/ 6011918 h 6011918"/>
              <a:gd name="connsiteX5" fmla="*/ 0 w 8807669"/>
              <a:gd name="connsiteY5" fmla="*/ 0 h 6011918"/>
              <a:gd name="connsiteX0" fmla="*/ 0 w 8807669"/>
              <a:gd name="connsiteY0" fmla="*/ 0 h 6011918"/>
              <a:gd name="connsiteX1" fmla="*/ 8807669 w 8807669"/>
              <a:gd name="connsiteY1" fmla="*/ 0 h 6011918"/>
              <a:gd name="connsiteX2" fmla="*/ 8807669 w 8807669"/>
              <a:gd name="connsiteY2" fmla="*/ 3026980 h 6011918"/>
              <a:gd name="connsiteX3" fmla="*/ 5822731 w 8807669"/>
              <a:gd name="connsiteY3" fmla="*/ 6011918 h 6011918"/>
              <a:gd name="connsiteX4" fmla="*/ 10510 w 8807669"/>
              <a:gd name="connsiteY4" fmla="*/ 6011918 h 6011918"/>
              <a:gd name="connsiteX5" fmla="*/ 0 w 8807669"/>
              <a:gd name="connsiteY5" fmla="*/ 0 h 601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07669" h="6011918">
                <a:moveTo>
                  <a:pt x="0" y="0"/>
                </a:moveTo>
                <a:lnTo>
                  <a:pt x="8807669" y="0"/>
                </a:lnTo>
                <a:lnTo>
                  <a:pt x="8807669" y="3026980"/>
                </a:lnTo>
                <a:cubicBezTo>
                  <a:pt x="8793655" y="4743669"/>
                  <a:pt x="7541172" y="5892800"/>
                  <a:pt x="5822731" y="6011918"/>
                </a:cubicBezTo>
                <a:lnTo>
                  <a:pt x="10510" y="6011918"/>
                </a:lnTo>
                <a:cubicBezTo>
                  <a:pt x="7007" y="4007945"/>
                  <a:pt x="3503" y="2003973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436" y="5801710"/>
            <a:ext cx="1944213" cy="89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644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48097273-056B-43B8-A34E-006527961C36}" type="datetime1">
              <a:rPr lang="en-US" smtClean="0"/>
              <a:t>6/11/2023</a:t>
            </a:fld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14A2A9C-D813-4BB3-9A33-F43B029321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631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hyperlink" Target="mailto:dh4@bolton.ac.u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idaskalaki@mitropolitiko.edu.gr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e.int/en/web/compass/migration" TargetMode="External"/><Relationship Id="rId2" Type="http://schemas.openxmlformats.org/officeDocument/2006/relationships/hyperlink" Target="https://www.statista.com/chart/18753/migrants-arriving-across-the-mediterranean-in-europ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igrationdataportal.org/sdgs?node=0" TargetMode="External"/><Relationship Id="rId5" Type="http://schemas.openxmlformats.org/officeDocument/2006/relationships/hyperlink" Target="https://commission.europa.eu/strategy-and-policy/priorities-2019-2024/promoting-our-european-way-life/statistics-migration-europe_en#employment-of-immigrants" TargetMode="External"/><Relationship Id="rId4" Type="http://schemas.openxmlformats.org/officeDocument/2006/relationships/hyperlink" Target="https://home-affairs.ec.europa.eu/networks/european-migration-network-emn/emn-asylum-and-migration-glossary/glossary/migration_en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migrationobservatory.ox.ac.uk/resources/briefings/long-term-international-migration-flows-to-and-from-the-uk/" TargetMode="External"/><Relationship Id="rId2" Type="http://schemas.openxmlformats.org/officeDocument/2006/relationships/hyperlink" Target="https://www.oecd-ilibrary.org/sites/2d808a82-en/index.html?itemId=/content/component/2d808a82-en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weforum.org/agenda/2022/11/5-key-predictions-for-the-future-of-talent-migration/" TargetMode="External"/><Relationship Id="rId4" Type="http://schemas.openxmlformats.org/officeDocument/2006/relationships/hyperlink" Target="https://migrationobservatory.ox.ac.uk/resources/briefings/who-migrates-to-the-uk-and-why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62FF60F-82DF-41B6-83EB-FF30F7143E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58"/>
            <a:ext cx="12191999" cy="68580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576703" y="743372"/>
            <a:ext cx="42232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b="1" dirty="0">
                <a:solidFill>
                  <a:schemeClr val="bg1"/>
                </a:solidFill>
                <a:latin typeface="Gill Sans Nova Medium" panose="020B0602020204020203" pitchFamily="34" charset="0"/>
              </a:rPr>
              <a:t>Lorem Ipsum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E09B3B-C77D-EC65-59C5-BA19936D6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743371"/>
            <a:ext cx="2299317" cy="14754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30F64A-27BA-E4D5-439D-7A163CD9A3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0408" y="646316"/>
            <a:ext cx="2713633" cy="1703479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2BDF906-5FBB-AF8E-ABA5-05FD7B3B79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8828" y="2130428"/>
            <a:ext cx="10590028" cy="1786269"/>
          </a:xfrm>
        </p:spPr>
        <p:txBody>
          <a:bodyPr/>
          <a:lstStyle/>
          <a:p>
            <a:r>
              <a:rPr lang="en-US" sz="1800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800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kern="100" dirty="0">
                <a:solidFill>
                  <a:srgbClr val="8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TOPIC: </a:t>
            </a:r>
            <a:r>
              <a:rPr lang="el-GR" sz="2000" b="1" i="1" kern="100" dirty="0">
                <a:solidFill>
                  <a:srgbClr val="8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Τ</a:t>
            </a:r>
            <a:r>
              <a:rPr lang="en-US" sz="2000" b="1" i="1" kern="100" dirty="0">
                <a:solidFill>
                  <a:srgbClr val="8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 Cultural Effects of Migration: Economic Growth in the United Kingdom and Greece</a:t>
            </a:r>
            <a:br>
              <a:rPr lang="en-US" sz="2000" b="1" i="1" kern="100" dirty="0">
                <a:solidFill>
                  <a:srgbClr val="8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b="1" kern="100" dirty="0">
                <a:solidFill>
                  <a:srgbClr val="8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2000" b="1" kern="100" dirty="0">
                <a:solidFill>
                  <a:srgbClr val="8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Presented at: </a:t>
            </a:r>
            <a:r>
              <a:rPr lang="en-US" sz="1800" b="1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XI Traditional Scientific Conference</a:t>
            </a:r>
            <a:br>
              <a:rPr lang="en-US" sz="1800" b="1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1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“Innovative Solutions for Managing the Economy in an International Crisis Scenario’’, Sarajevo,  </a:t>
            </a:r>
            <a:br>
              <a:rPr lang="en-US" sz="1800" b="1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800" b="1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26</a:t>
            </a:r>
            <a:r>
              <a:rPr lang="en-US" sz="1800" b="1" i="1" kern="1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sz="1800" b="1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 2023</a:t>
            </a:r>
            <a:r>
              <a:rPr lang="en-US" sz="1800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800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AC77618F-72C8-05E0-8C28-6FEF52A191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3256" y="3916697"/>
            <a:ext cx="10249785" cy="2442160"/>
          </a:xfrm>
        </p:spPr>
        <p:txBody>
          <a:bodyPr/>
          <a:lstStyle/>
          <a:p>
            <a:r>
              <a:rPr lang="en-US" sz="2000" b="1" u="sng" dirty="0">
                <a:solidFill>
                  <a:schemeClr val="tx1"/>
                </a:solidFill>
              </a:rPr>
              <a:t>Presented by </a:t>
            </a:r>
          </a:p>
          <a:p>
            <a:pPr algn="l">
              <a:lnSpc>
                <a:spcPct val="150000"/>
              </a:lnSpc>
            </a:pPr>
            <a:r>
              <a:rPr lang="en-US" sz="1800" b="1" dirty="0">
                <a:solidFill>
                  <a:schemeClr val="tx1"/>
                </a:solidFill>
              </a:rPr>
              <a:t>Dr Eirini Daskalaki                                                                                       </a:t>
            </a:r>
            <a:r>
              <a:rPr lang="en-US" sz="1800" b="1" dirty="0" err="1">
                <a:solidFill>
                  <a:schemeClr val="tx1"/>
                </a:solidFill>
              </a:rPr>
              <a:t>Dr</a:t>
            </a:r>
            <a:r>
              <a:rPr lang="en-US" sz="1800" b="1" dirty="0">
                <a:solidFill>
                  <a:schemeClr val="tx1"/>
                </a:solidFill>
              </a:rPr>
              <a:t> Denis-</a:t>
            </a:r>
            <a:r>
              <a:rPr lang="en-US" sz="1800" b="1" dirty="0" err="1">
                <a:solidFill>
                  <a:schemeClr val="tx1"/>
                </a:solidFill>
              </a:rPr>
              <a:t>Hyams</a:t>
            </a:r>
            <a:r>
              <a:rPr lang="en-US" sz="1800" b="1" dirty="0">
                <a:solidFill>
                  <a:schemeClr val="tx1"/>
                </a:solidFill>
              </a:rPr>
              <a:t> </a:t>
            </a:r>
            <a:r>
              <a:rPr lang="en-US" sz="1800" b="1" dirty="0" err="1">
                <a:solidFill>
                  <a:schemeClr val="tx1"/>
                </a:solidFill>
              </a:rPr>
              <a:t>Ssekasi</a:t>
            </a:r>
            <a:endParaRPr lang="en-US" sz="1800" b="1" dirty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1600" i="1" dirty="0">
                <a:solidFill>
                  <a:schemeClr val="tx1"/>
                </a:solidFill>
              </a:rPr>
              <a:t>Deputy Director for Academic Affairs,                                                                      Director of Studies, 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1600" i="1" dirty="0">
                <a:solidFill>
                  <a:schemeClr val="tx1"/>
                </a:solidFill>
              </a:rPr>
              <a:t>Metropolitan College, Crete Campus, Greece                                                         Great Manchester, Business School,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GB" sz="1600" kern="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Researcher &amp; Editor                                                                                                     University of Bolton, United Kingdom</a:t>
            </a:r>
            <a:endParaRPr lang="en-GB" sz="1600" kern="1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hlinkClick r:id="rId6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GB" sz="1600" i="1" kern="1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idaskalaki@mitropolitiko.edu.gr</a:t>
            </a:r>
            <a:r>
              <a:rPr lang="en-GB" sz="1600" i="1" kern="1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                   </a:t>
            </a:r>
            <a:r>
              <a:rPr lang="en-GB" sz="1600" i="1" kern="0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7"/>
              </a:rPr>
              <a:t>dh4@bolton.ac.uk</a:t>
            </a:r>
            <a:endParaRPr lang="en-US" sz="1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endParaRPr lang="en-US" sz="1600" i="1" dirty="0">
              <a:solidFill>
                <a:schemeClr val="tx1"/>
              </a:solidFill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1600" i="1" dirty="0">
                <a:solidFill>
                  <a:schemeClr val="tx1"/>
                </a:solidFill>
              </a:rPr>
              <a:t>                                                                        </a:t>
            </a:r>
          </a:p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94411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40D8395-08E3-081F-FD43-D7FF14ED0F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928" b="15038"/>
          <a:stretch/>
        </p:blipFill>
        <p:spPr>
          <a:xfrm>
            <a:off x="1387649" y="1313898"/>
            <a:ext cx="9303489" cy="423020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7404C67-ED1D-669C-7DA7-AE02398BE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800000"/>
                </a:solidFill>
              </a:rPr>
              <a:t/>
            </a:r>
            <a:br>
              <a:rPr lang="en-GB" sz="2800" dirty="0">
                <a:solidFill>
                  <a:srgbClr val="800000"/>
                </a:solidFill>
              </a:rPr>
            </a:br>
            <a:r>
              <a:rPr lang="en-GB" sz="2800" dirty="0">
                <a:solidFill>
                  <a:srgbClr val="800000"/>
                </a:solidFill>
              </a:rPr>
              <a:t>Migrant Arrivals by Mediterranean Migration Route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115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800000"/>
                </a:solidFill>
              </a:rPr>
              <a:t/>
            </a:r>
            <a:br>
              <a:rPr lang="en-US" sz="2800" dirty="0">
                <a:solidFill>
                  <a:srgbClr val="800000"/>
                </a:solidFill>
              </a:rPr>
            </a:br>
            <a:r>
              <a:rPr lang="en-US" sz="2800" dirty="0">
                <a:solidFill>
                  <a:srgbClr val="800000"/>
                </a:solidFill>
              </a:rPr>
              <a:t>Governmental Policies on Migration &amp; Social Integration in Greece</a:t>
            </a:r>
            <a:endParaRPr lang="el-GR" sz="2800" dirty="0">
              <a:solidFill>
                <a:srgbClr val="800000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C83974-8893-2133-EE4E-39C1AD848B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b="0" dirty="0">
                <a:solidFill>
                  <a:srgbClr val="800000"/>
                </a:solidFill>
              </a:rPr>
              <a:t>Governmental Policies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Residence permit for employment and professional reasons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Residence permit for studies, voluntary work, research and vocational training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Residence permit for victims of human trafficking and illegal migrant trafficking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Residence permit for family reunification</a:t>
            </a:r>
          </a:p>
          <a:p>
            <a:pPr marL="0" indent="0">
              <a:buNone/>
            </a:pPr>
            <a:endParaRPr lang="en-US" sz="2400" dirty="0"/>
          </a:p>
          <a:p>
            <a:pPr>
              <a:buFont typeface="Wingdings" panose="05000000000000000000" pitchFamily="2" charset="2"/>
              <a:buChar char="§"/>
            </a:pPr>
            <a:endParaRPr lang="en-US" sz="2400" dirty="0"/>
          </a:p>
          <a:p>
            <a:pPr>
              <a:buFont typeface="Wingdings" panose="05000000000000000000" pitchFamily="2" charset="2"/>
              <a:buChar char="§"/>
            </a:pPr>
            <a:endParaRPr lang="el-GR" sz="24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E416AC-FBD5-0F9C-BF7E-0A27A90112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GB" b="0" dirty="0">
                <a:solidFill>
                  <a:srgbClr val="800000"/>
                </a:solidFill>
              </a:rPr>
              <a:t>Social Integration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47FE3D8-4B92-FBB5-69E3-6ADC8F05BA2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Collaboration on a local level including government and local authorities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Access to necessary goods and services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Encourage inclusive education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Support labor market integration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Promote intercultural dialogue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Encourage civic engagement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484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B527E3A-D9FF-668D-6927-8EE55FDE9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800000"/>
                </a:solidFill>
              </a:rPr>
              <a:t/>
            </a:r>
            <a:br>
              <a:rPr lang="en-US" sz="2800" dirty="0">
                <a:solidFill>
                  <a:srgbClr val="800000"/>
                </a:solidFill>
              </a:rPr>
            </a:br>
            <a:r>
              <a:rPr lang="en-US" sz="2800" dirty="0">
                <a:solidFill>
                  <a:srgbClr val="800000"/>
                </a:solidFill>
              </a:rPr>
              <a:t>Type of Migrants</a:t>
            </a:r>
            <a:br>
              <a:rPr lang="en-US" sz="2800" dirty="0">
                <a:solidFill>
                  <a:srgbClr val="800000"/>
                </a:solidFill>
              </a:rPr>
            </a:br>
            <a:r>
              <a:rPr lang="en-US" sz="2800" dirty="0">
                <a:solidFill>
                  <a:srgbClr val="800000"/>
                </a:solidFill>
              </a:rPr>
              <a:t> in Greece &amp; in the United Kingdom</a:t>
            </a:r>
            <a:endParaRPr lang="en-GB" sz="2800" dirty="0"/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27548364-3A94-C37A-75B2-E8A3A0A93E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0728837"/>
              </p:ext>
            </p:extLst>
          </p:nvPr>
        </p:nvGraphicFramePr>
        <p:xfrm>
          <a:off x="296092" y="1869440"/>
          <a:ext cx="10972800" cy="3108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82239">
                  <a:extLst>
                    <a:ext uri="{9D8B030D-6E8A-4147-A177-3AD203B41FA5}">
                      <a16:colId xmlns:a16="http://schemas.microsoft.com/office/drawing/2014/main" val="1087911323"/>
                    </a:ext>
                  </a:extLst>
                </a:gridCol>
                <a:gridCol w="1706881">
                  <a:extLst>
                    <a:ext uri="{9D8B030D-6E8A-4147-A177-3AD203B41FA5}">
                      <a16:colId xmlns:a16="http://schemas.microsoft.com/office/drawing/2014/main" val="497166914"/>
                    </a:ext>
                  </a:extLst>
                </a:gridCol>
                <a:gridCol w="2786742">
                  <a:extLst>
                    <a:ext uri="{9D8B030D-6E8A-4147-A177-3AD203B41FA5}">
                      <a16:colId xmlns:a16="http://schemas.microsoft.com/office/drawing/2014/main" val="310946568"/>
                    </a:ext>
                  </a:extLst>
                </a:gridCol>
                <a:gridCol w="1602378">
                  <a:extLst>
                    <a:ext uri="{9D8B030D-6E8A-4147-A177-3AD203B41FA5}">
                      <a16:colId xmlns:a16="http://schemas.microsoft.com/office/drawing/2014/main" val="1914127677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9817106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Greece   (2019)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United Kingdom (2021)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EU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Non-EU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9729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Labour migrants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Labour migrants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692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Family members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Family members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7044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Education reasons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2.3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Education reasons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817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Other migrants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41.7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Other migrants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54660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GB" sz="2400" i="1" dirty="0"/>
                        <a:t>                                    (OECD, 2023)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8512151"/>
                  </a:ext>
                </a:extLst>
              </a:tr>
            </a:tbl>
          </a:graphicData>
        </a:graphic>
      </p:graphicFrame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30C697-7A54-F0E7-83A3-AB402204F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858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de2" descr="2">
            <a:extLst>
              <a:ext uri="{FF2B5EF4-FFF2-40B4-BE49-F238E27FC236}">
                <a16:creationId xmlns:a16="http://schemas.microsoft.com/office/drawing/2014/main" id="{43B4309A-1183-4DBC-B5F7-87D9A373BF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84"/>
          <a:stretch/>
        </p:blipFill>
        <p:spPr>
          <a:xfrm>
            <a:off x="310336" y="583081"/>
            <a:ext cx="10135302" cy="525419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087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800000"/>
                </a:solidFill>
              </a:rPr>
              <a:t/>
            </a:r>
            <a:br>
              <a:rPr lang="en-US" sz="2800" dirty="0">
                <a:solidFill>
                  <a:srgbClr val="800000"/>
                </a:solidFill>
              </a:rPr>
            </a:br>
            <a:r>
              <a:rPr lang="en-US" sz="2800" dirty="0">
                <a:solidFill>
                  <a:srgbClr val="800000"/>
                </a:solidFill>
              </a:rPr>
              <a:t>Policies of Migration in the United Kingdom</a:t>
            </a:r>
            <a:endParaRPr lang="el-GR" sz="2800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GB" sz="2400" dirty="0"/>
              <a:t>Points-based immigration system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400" dirty="0"/>
              <a:t>Visa application process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400" dirty="0"/>
              <a:t>Skilled workers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400" dirty="0"/>
              <a:t>Global talent scheme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400" dirty="0"/>
              <a:t>International students and graduates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400" dirty="0"/>
              <a:t>Visiting the UK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400" dirty="0"/>
              <a:t>Getting married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400" dirty="0"/>
              <a:t>EU, EEA and Swiss citizens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400" dirty="0"/>
              <a:t>Crossing the UK border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2400" dirty="0"/>
              <a:t>Proving immigration status in the UK</a:t>
            </a:r>
            <a:endParaRPr lang="el-GR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964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800000"/>
                </a:solidFill>
              </a:rPr>
              <a:t/>
            </a:r>
            <a:br>
              <a:rPr lang="en-US" sz="3600" dirty="0">
                <a:solidFill>
                  <a:srgbClr val="800000"/>
                </a:solidFill>
              </a:rPr>
            </a:br>
            <a:r>
              <a:rPr lang="en-US" sz="2800" dirty="0">
                <a:solidFill>
                  <a:srgbClr val="800000"/>
                </a:solidFill>
              </a:rPr>
              <a:t>Future Trends of Migration by 2030</a:t>
            </a:r>
            <a:endParaRPr lang="el-GR" sz="2800" dirty="0">
              <a:solidFill>
                <a:srgbClr val="8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35714"/>
            <a:ext cx="109728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Increase of cultural and gender migration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Migrants preferred choices: wealthier parts of the western world to live including UAE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Aging population will necessitate employment of new </a:t>
            </a:r>
            <a:r>
              <a:rPr lang="en-US" sz="2400" dirty="0" err="1"/>
              <a:t>labour</a:t>
            </a:r>
            <a:r>
              <a:rPr lang="en-US" sz="2400" dirty="0"/>
              <a:t> workforce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Insecurity in the neighborhood will escalate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Additional requirement for certain criteria for admissions of migrants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Nationalistic and xenophobic tendencies will become more intense</a:t>
            </a:r>
          </a:p>
          <a:p>
            <a:pPr marL="0" indent="0" algn="r">
              <a:buNone/>
            </a:pPr>
            <a:r>
              <a:rPr lang="en-US" sz="2400" i="1" dirty="0"/>
              <a:t>(World Economic Forum, 2022; European Strategy </a:t>
            </a:r>
          </a:p>
          <a:p>
            <a:pPr marL="0" indent="0" algn="r">
              <a:buNone/>
            </a:pPr>
            <a:r>
              <a:rPr lang="en-US" sz="2400" i="1" dirty="0"/>
              <a:t>and Policy Analysis System, 2018)</a:t>
            </a:r>
          </a:p>
          <a:p>
            <a:pPr>
              <a:buFont typeface="Wingdings" panose="05000000000000000000" pitchFamily="2" charset="2"/>
              <a:buChar char="§"/>
            </a:pPr>
            <a:endParaRPr lang="el-G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5318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A0A9-036C-8565-F519-B711E655E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800000"/>
                </a:solidFill>
              </a:rPr>
              <a:t/>
            </a:r>
            <a:br>
              <a:rPr lang="en-US" sz="2800" dirty="0">
                <a:solidFill>
                  <a:srgbClr val="800000"/>
                </a:solidFill>
              </a:rPr>
            </a:br>
            <a:r>
              <a:rPr lang="en-US" sz="2800" dirty="0">
                <a:solidFill>
                  <a:srgbClr val="800000"/>
                </a:solidFill>
              </a:rPr>
              <a:t>Economic Growth-Framework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DF8C15-BEC0-0341-9F38-FD9278835056}"/>
              </a:ext>
            </a:extLst>
          </p:cNvPr>
          <p:cNvSpPr txBox="1"/>
          <p:nvPr/>
        </p:nvSpPr>
        <p:spPr>
          <a:xfrm>
            <a:off x="851830" y="3185247"/>
            <a:ext cx="1049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Migrant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C6CC79-9B28-CA6B-0346-EE26BDB24716}"/>
              </a:ext>
            </a:extLst>
          </p:cNvPr>
          <p:cNvSpPr txBox="1"/>
          <p:nvPr/>
        </p:nvSpPr>
        <p:spPr>
          <a:xfrm>
            <a:off x="2279117" y="2223221"/>
            <a:ext cx="1140905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Skills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B272C4-9D43-780A-C155-E1A8713064D5}"/>
              </a:ext>
            </a:extLst>
          </p:cNvPr>
          <p:cNvSpPr txBox="1"/>
          <p:nvPr/>
        </p:nvSpPr>
        <p:spPr>
          <a:xfrm>
            <a:off x="2243373" y="3186116"/>
            <a:ext cx="135754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Experience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0C77EB-247C-3678-4DA6-F1AACDBB0F6C}"/>
              </a:ext>
            </a:extLst>
          </p:cNvPr>
          <p:cNvSpPr txBox="1"/>
          <p:nvPr/>
        </p:nvSpPr>
        <p:spPr>
          <a:xfrm>
            <a:off x="2034525" y="4329788"/>
            <a:ext cx="1676341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Motivation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B758ED-EF63-7F63-F51A-3DB80945EE71}"/>
              </a:ext>
            </a:extLst>
          </p:cNvPr>
          <p:cNvSpPr txBox="1"/>
          <p:nvPr/>
        </p:nvSpPr>
        <p:spPr>
          <a:xfrm>
            <a:off x="2129381" y="5229333"/>
            <a:ext cx="1402518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Strategy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5F442B-7C53-D782-528E-19023E75A4BD}"/>
              </a:ext>
            </a:extLst>
          </p:cNvPr>
          <p:cNvSpPr txBox="1"/>
          <p:nvPr/>
        </p:nvSpPr>
        <p:spPr>
          <a:xfrm>
            <a:off x="4340354" y="2563210"/>
            <a:ext cx="942975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Political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4BE19E-4C7B-380D-4917-B279B5246381}"/>
              </a:ext>
            </a:extLst>
          </p:cNvPr>
          <p:cNvSpPr txBox="1"/>
          <p:nvPr/>
        </p:nvSpPr>
        <p:spPr>
          <a:xfrm>
            <a:off x="4337581" y="3554579"/>
            <a:ext cx="942975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Culture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FFF053-A508-008F-6F51-637F3D7BAB7D}"/>
              </a:ext>
            </a:extLst>
          </p:cNvPr>
          <p:cNvSpPr txBox="1"/>
          <p:nvPr/>
        </p:nvSpPr>
        <p:spPr>
          <a:xfrm>
            <a:off x="4277257" y="4379950"/>
            <a:ext cx="122919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Economic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0BA030-E4E0-43DD-275E-7197D501F3A0}"/>
              </a:ext>
            </a:extLst>
          </p:cNvPr>
          <p:cNvSpPr txBox="1"/>
          <p:nvPr/>
        </p:nvSpPr>
        <p:spPr>
          <a:xfrm>
            <a:off x="2477047" y="1705485"/>
            <a:ext cx="942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800000"/>
                </a:solidFill>
              </a:rPr>
              <a:t>INPUT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579479-DD7C-9B9A-BD5C-273EE3F2A912}"/>
              </a:ext>
            </a:extLst>
          </p:cNvPr>
          <p:cNvSpPr txBox="1"/>
          <p:nvPr/>
        </p:nvSpPr>
        <p:spPr>
          <a:xfrm>
            <a:off x="4512039" y="1873770"/>
            <a:ext cx="1379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800000"/>
                </a:solidFill>
              </a:rPr>
              <a:t>Barriers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88C68D-13F7-53EE-71F9-525970F8AB83}"/>
              </a:ext>
            </a:extLst>
          </p:cNvPr>
          <p:cNvSpPr txBox="1"/>
          <p:nvPr/>
        </p:nvSpPr>
        <p:spPr>
          <a:xfrm>
            <a:off x="6302428" y="3343399"/>
            <a:ext cx="1897192" cy="3693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Entrepreneurship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F058B5-9EC6-9C96-ECCD-51C5F9141B1C}"/>
              </a:ext>
            </a:extLst>
          </p:cNvPr>
          <p:cNvSpPr txBox="1"/>
          <p:nvPr/>
        </p:nvSpPr>
        <p:spPr>
          <a:xfrm>
            <a:off x="6480554" y="2174288"/>
            <a:ext cx="1540941" cy="3693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Host Country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6A0AE7-19F9-7289-09D1-4A49DA769517}"/>
              </a:ext>
            </a:extLst>
          </p:cNvPr>
          <p:cNvSpPr txBox="1"/>
          <p:nvPr/>
        </p:nvSpPr>
        <p:spPr>
          <a:xfrm>
            <a:off x="6640644" y="4838713"/>
            <a:ext cx="1540940" cy="3693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Home Country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F011CB-F5D5-7895-4CE1-CBC9394728F0}"/>
              </a:ext>
            </a:extLst>
          </p:cNvPr>
          <p:cNvSpPr txBox="1"/>
          <p:nvPr/>
        </p:nvSpPr>
        <p:spPr>
          <a:xfrm>
            <a:off x="8853566" y="3494337"/>
            <a:ext cx="1897192" cy="36933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Economic Growth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7B20E0-AAE5-219F-07B0-E97547CB5436}"/>
              </a:ext>
            </a:extLst>
          </p:cNvPr>
          <p:cNvSpPr txBox="1"/>
          <p:nvPr/>
        </p:nvSpPr>
        <p:spPr>
          <a:xfrm>
            <a:off x="9075606" y="1597563"/>
            <a:ext cx="1132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800000"/>
                </a:solidFill>
              </a:rPr>
              <a:t>OUTPUT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F08B5F19-9DA3-9D09-327E-31275628B830}"/>
              </a:ext>
            </a:extLst>
          </p:cNvPr>
          <p:cNvCxnSpPr>
            <a:cxnSpLocks/>
          </p:cNvCxnSpPr>
          <p:nvPr/>
        </p:nvCxnSpPr>
        <p:spPr>
          <a:xfrm flipH="1" flipV="1">
            <a:off x="7266299" y="3712731"/>
            <a:ext cx="9835" cy="11259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605E720-4AD7-67A8-6CAC-C0570D8AB238}"/>
              </a:ext>
            </a:extLst>
          </p:cNvPr>
          <p:cNvCxnSpPr>
            <a:cxnSpLocks/>
          </p:cNvCxnSpPr>
          <p:nvPr/>
        </p:nvCxnSpPr>
        <p:spPr>
          <a:xfrm>
            <a:off x="7258160" y="2573861"/>
            <a:ext cx="17974" cy="7538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ight Brace 46">
            <a:extLst>
              <a:ext uri="{FF2B5EF4-FFF2-40B4-BE49-F238E27FC236}">
                <a16:creationId xmlns:a16="http://schemas.microsoft.com/office/drawing/2014/main" id="{C0A64A7C-37DC-BE9C-92A9-928E9C70E1E4}"/>
              </a:ext>
            </a:extLst>
          </p:cNvPr>
          <p:cNvSpPr/>
          <p:nvPr/>
        </p:nvSpPr>
        <p:spPr>
          <a:xfrm>
            <a:off x="8062276" y="2353456"/>
            <a:ext cx="751940" cy="268013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2971ACB-A581-DFFC-B555-120B7A2DBE2B}"/>
              </a:ext>
            </a:extLst>
          </p:cNvPr>
          <p:cNvCxnSpPr>
            <a:cxnSpLocks/>
          </p:cNvCxnSpPr>
          <p:nvPr/>
        </p:nvCxnSpPr>
        <p:spPr>
          <a:xfrm flipH="1">
            <a:off x="4796326" y="3928037"/>
            <a:ext cx="3944" cy="44166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82215993-A151-09C1-211E-8BC8A693DA6A}"/>
              </a:ext>
            </a:extLst>
          </p:cNvPr>
          <p:cNvCxnSpPr>
            <a:cxnSpLocks/>
          </p:cNvCxnSpPr>
          <p:nvPr/>
        </p:nvCxnSpPr>
        <p:spPr>
          <a:xfrm>
            <a:off x="4778151" y="2952938"/>
            <a:ext cx="7415" cy="60985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2736FB5-D70C-133F-2160-23A3B20453F1}"/>
              </a:ext>
            </a:extLst>
          </p:cNvPr>
          <p:cNvCxnSpPr>
            <a:stCxn id="9" idx="3"/>
            <a:endCxn id="14" idx="1"/>
          </p:cNvCxnSpPr>
          <p:nvPr/>
        </p:nvCxnSpPr>
        <p:spPr>
          <a:xfrm>
            <a:off x="5283329" y="2747876"/>
            <a:ext cx="1019099" cy="780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F380768-5456-3D55-C67E-FCC0B2A6B979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5506451" y="3528065"/>
            <a:ext cx="795977" cy="8834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00016214-C76F-1494-AD89-846BE1B96160}"/>
              </a:ext>
            </a:extLst>
          </p:cNvPr>
          <p:cNvCxnSpPr>
            <a:stCxn id="10" idx="3"/>
            <a:endCxn id="14" idx="1"/>
          </p:cNvCxnSpPr>
          <p:nvPr/>
        </p:nvCxnSpPr>
        <p:spPr>
          <a:xfrm flipV="1">
            <a:off x="5280556" y="3528065"/>
            <a:ext cx="1021872" cy="2111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F8290529-39F1-9B32-B09A-9E5F591E1FCA}"/>
              </a:ext>
            </a:extLst>
          </p:cNvPr>
          <p:cNvCxnSpPr>
            <a:cxnSpLocks/>
          </p:cNvCxnSpPr>
          <p:nvPr/>
        </p:nvCxnSpPr>
        <p:spPr>
          <a:xfrm>
            <a:off x="2888373" y="2610684"/>
            <a:ext cx="0" cy="5973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80971E51-5AD0-5EC8-338C-8B96B6BEAAA0}"/>
              </a:ext>
            </a:extLst>
          </p:cNvPr>
          <p:cNvCxnSpPr>
            <a:cxnSpLocks/>
          </p:cNvCxnSpPr>
          <p:nvPr/>
        </p:nvCxnSpPr>
        <p:spPr>
          <a:xfrm>
            <a:off x="2888373" y="4639091"/>
            <a:ext cx="0" cy="568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32DFA18E-F4AC-0E7C-E473-B1E17C79FA83}"/>
              </a:ext>
            </a:extLst>
          </p:cNvPr>
          <p:cNvCxnSpPr>
            <a:cxnSpLocks/>
          </p:cNvCxnSpPr>
          <p:nvPr/>
        </p:nvCxnSpPr>
        <p:spPr>
          <a:xfrm>
            <a:off x="2888373" y="3562790"/>
            <a:ext cx="0" cy="7638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>
            <a:extLst>
              <a:ext uri="{FF2B5EF4-FFF2-40B4-BE49-F238E27FC236}">
                <a16:creationId xmlns:a16="http://schemas.microsoft.com/office/drawing/2014/main" id="{A4E8965B-715C-F362-34CE-BCCCCED8FBD7}"/>
              </a:ext>
            </a:extLst>
          </p:cNvPr>
          <p:cNvSpPr/>
          <p:nvPr/>
        </p:nvSpPr>
        <p:spPr>
          <a:xfrm>
            <a:off x="2206236" y="6291144"/>
            <a:ext cx="1289155" cy="539645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Family</a:t>
            </a:r>
          </a:p>
        </p:txBody>
      </p:sp>
      <p:sp>
        <p:nvSpPr>
          <p:cNvPr id="75" name="Striped Right Arrow 74">
            <a:extLst>
              <a:ext uri="{FF2B5EF4-FFF2-40B4-BE49-F238E27FC236}">
                <a16:creationId xmlns:a16="http://schemas.microsoft.com/office/drawing/2014/main" id="{C0CDFD34-219E-DDAE-1FB0-E1AC7924208E}"/>
              </a:ext>
            </a:extLst>
          </p:cNvPr>
          <p:cNvSpPr/>
          <p:nvPr/>
        </p:nvSpPr>
        <p:spPr>
          <a:xfrm rot="16200000">
            <a:off x="2521837" y="5808741"/>
            <a:ext cx="605270" cy="272327"/>
          </a:xfrm>
          <a:prstGeom prst="strip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ight Brace 76">
            <a:extLst>
              <a:ext uri="{FF2B5EF4-FFF2-40B4-BE49-F238E27FC236}">
                <a16:creationId xmlns:a16="http://schemas.microsoft.com/office/drawing/2014/main" id="{5B9781B2-4F61-BD0C-CBB0-6D21F004FD5F}"/>
              </a:ext>
            </a:extLst>
          </p:cNvPr>
          <p:cNvSpPr/>
          <p:nvPr/>
        </p:nvSpPr>
        <p:spPr>
          <a:xfrm>
            <a:off x="3229164" y="2223221"/>
            <a:ext cx="1104118" cy="300572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Notched Right Arrow 26"/>
          <p:cNvSpPr/>
          <p:nvPr/>
        </p:nvSpPr>
        <p:spPr>
          <a:xfrm flipV="1">
            <a:off x="1711975" y="3289910"/>
            <a:ext cx="512878" cy="200377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0B0C2-679A-DEBC-F493-C7BAC3B16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414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6AF77-3D51-385E-03F8-8B1C55594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/>
            </a:r>
            <a:br>
              <a:rPr lang="en-US" sz="2400" dirty="0"/>
            </a:br>
            <a:r>
              <a:rPr lang="en-US" sz="2000" b="1" dirty="0">
                <a:solidFill>
                  <a:srgbClr val="800000"/>
                </a:solidFill>
              </a:rPr>
              <a:t>Bibliography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84AAF-CF20-3D59-2D4F-ED733825CB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62975"/>
            <a:ext cx="10972800" cy="4963191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Buccholz, K. (2022). </a:t>
            </a:r>
            <a:r>
              <a:rPr lang="en-US" sz="1600" i="1" dirty="0"/>
              <a:t>Number of migrants crossing the Mediterranean pick ups. </a:t>
            </a:r>
            <a:r>
              <a:rPr lang="en-US" sz="1600" dirty="0"/>
              <a:t>[Online]. Retrieved May 17, 2023 from </a:t>
            </a:r>
            <a:r>
              <a:rPr lang="en-US" sz="1600" dirty="0">
                <a:hlinkClick r:id="rId2"/>
              </a:rPr>
              <a:t>https://www.statista.com/chart/18753/migrants-arriving-across-the-mediterranean-in-europe/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r>
              <a:rPr lang="lt-LT" sz="1600" dirty="0"/>
              <a:t>Čiarnienė</a:t>
            </a:r>
            <a:r>
              <a:rPr lang="en-GB" sz="1600" dirty="0"/>
              <a:t>, R.</a:t>
            </a:r>
            <a:r>
              <a:rPr lang="lt-LT" sz="1600" dirty="0"/>
              <a:t> </a:t>
            </a:r>
            <a:r>
              <a:rPr lang="en-GB" sz="1600" dirty="0"/>
              <a:t>&amp;</a:t>
            </a:r>
            <a:r>
              <a:rPr lang="lt-LT" sz="1600" dirty="0"/>
              <a:t> Kumpikaitė, </a:t>
            </a:r>
            <a:r>
              <a:rPr lang="en-GB" sz="1600" dirty="0"/>
              <a:t>V. (2011). </a:t>
            </a:r>
            <a:r>
              <a:rPr lang="lt-LT" sz="1600" dirty="0"/>
              <a:t>International labour migration: </a:t>
            </a:r>
            <a:r>
              <a:rPr lang="en-US" sz="1600" dirty="0"/>
              <a:t>S</a:t>
            </a:r>
            <a:r>
              <a:rPr lang="lt-LT" sz="1600" dirty="0"/>
              <a:t>tudents viewpoint,” Inžinerinė Ekonomika = Engineering Economics, 22</a:t>
            </a:r>
            <a:r>
              <a:rPr lang="en-GB" sz="1600" dirty="0"/>
              <a:t>(</a:t>
            </a:r>
            <a:r>
              <a:rPr lang="lt-LT" sz="1600" dirty="0"/>
              <a:t>5</a:t>
            </a:r>
            <a:r>
              <a:rPr lang="en-GB" sz="1600" dirty="0"/>
              <a:t>)</a:t>
            </a:r>
            <a:r>
              <a:rPr lang="lt-LT" sz="1600" dirty="0"/>
              <a:t>, pp. 527-533</a:t>
            </a:r>
            <a:r>
              <a:rPr lang="en-GB" sz="1600" dirty="0"/>
              <a:t>.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Council of Europe. (2023). </a:t>
            </a:r>
            <a:r>
              <a:rPr lang="en-US" sz="1600" i="1" dirty="0"/>
              <a:t>Migration. </a:t>
            </a:r>
            <a:r>
              <a:rPr lang="en-US" sz="1600" dirty="0"/>
              <a:t>[Online]. Retrieved May 15, 2023 from </a:t>
            </a:r>
            <a:r>
              <a:rPr lang="en-US" sz="1600" dirty="0">
                <a:hlinkClick r:id="rId3"/>
              </a:rPr>
              <a:t>https://www.coe.int/en/web/compass/migration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European Commission.  (2023). </a:t>
            </a:r>
            <a:r>
              <a:rPr lang="en-US" sz="1600" i="1" dirty="0"/>
              <a:t>Migration and Home Affairs. </a:t>
            </a:r>
            <a:r>
              <a:rPr lang="en-US" sz="1600" dirty="0"/>
              <a:t>[Online]. Retrieved May 15, 2023 from</a:t>
            </a:r>
            <a:r>
              <a:rPr lang="en-US" sz="1600" i="1" dirty="0"/>
              <a:t> </a:t>
            </a:r>
            <a:r>
              <a:rPr lang="en-US" sz="1600" dirty="0">
                <a:hlinkClick r:id="rId4"/>
              </a:rPr>
              <a:t>https://home-affairs.ec.europa.eu/networks/european-migration-network-emn/emn-asylum-and-migration-glossary/glossary/migration_en</a:t>
            </a:r>
            <a:r>
              <a:rPr lang="en-US" sz="1600" dirty="0"/>
              <a:t> Acc</a:t>
            </a:r>
          </a:p>
          <a:p>
            <a:pPr marL="0" indent="0">
              <a:buNone/>
            </a:pPr>
            <a:r>
              <a:rPr lang="en-US" sz="1600" dirty="0"/>
              <a:t>European Commission. (2022). </a:t>
            </a:r>
            <a:r>
              <a:rPr lang="en-US" sz="1600" i="1" dirty="0"/>
              <a:t>Statistics on migration to Europe.</a:t>
            </a:r>
            <a:r>
              <a:rPr lang="en-US" sz="1600" dirty="0"/>
              <a:t> [Online]. Retrieved May 17, 2023 from </a:t>
            </a:r>
            <a:r>
              <a:rPr lang="en-US" sz="1600" dirty="0">
                <a:hlinkClick r:id="rId5"/>
              </a:rPr>
              <a:t>https://commission.europa.eu/strategy-and-policy/priorities-2019-2024/promoting-our-european-way-life/statistics-migration-europe_en#employment-of-immigrants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r>
              <a:rPr lang="en-US" sz="1600" dirty="0"/>
              <a:t>Hellenic Republic, Ministry of Migration &amp; Asylum. (2023). </a:t>
            </a:r>
            <a:r>
              <a:rPr lang="en-US" sz="1600" i="1" dirty="0"/>
              <a:t>Greek policy for social integration. </a:t>
            </a:r>
            <a:r>
              <a:rPr lang="en-US" sz="1600" dirty="0"/>
              <a:t>[Online]. Retrieved May 17, 2023 from https://migration.gov.gr/en/migration-policy/integration/politiki-entaxis-se-ethniko-epipedo/ </a:t>
            </a:r>
          </a:p>
          <a:p>
            <a:pPr marL="0" indent="0">
              <a:buNone/>
            </a:pPr>
            <a:r>
              <a:rPr lang="en-US" sz="1600" dirty="0"/>
              <a:t>Kumpikaite, V. (2016). Migration as the way for better employment perspectives: Case of European Union. </a:t>
            </a:r>
            <a:r>
              <a:rPr lang="en-US" sz="1600" i="1" dirty="0"/>
              <a:t>International Journal of Social Science and Humanity. </a:t>
            </a:r>
            <a:r>
              <a:rPr lang="en-US" sz="1600" dirty="0"/>
              <a:t>6</a:t>
            </a:r>
            <a:r>
              <a:rPr lang="el-GR" sz="1600" dirty="0"/>
              <a:t>(9), </a:t>
            </a:r>
            <a:r>
              <a:rPr lang="en-US" sz="1600" dirty="0"/>
              <a:t>pp.728-733. 10.18178/ijssh.2016.6.9.741. </a:t>
            </a:r>
          </a:p>
          <a:p>
            <a:pPr marL="0" indent="0">
              <a:buNone/>
            </a:pPr>
            <a:r>
              <a:rPr lang="en-US" sz="1600" dirty="0"/>
              <a:t>Migration Data Portal. (2023). </a:t>
            </a:r>
            <a:r>
              <a:rPr lang="en-US" sz="1600" i="1" dirty="0"/>
              <a:t>Migration data and the sustainable development goals.</a:t>
            </a:r>
            <a:r>
              <a:rPr lang="en-US" sz="1600" dirty="0"/>
              <a:t> [Online].</a:t>
            </a:r>
            <a:r>
              <a:rPr lang="en-US" sz="1600" i="1" dirty="0"/>
              <a:t> </a:t>
            </a:r>
            <a:r>
              <a:rPr lang="en-US" sz="1600" dirty="0"/>
              <a:t>Retrieved May 19, 2023 from </a:t>
            </a:r>
            <a:r>
              <a:rPr lang="en-US" sz="1600" dirty="0">
                <a:hlinkClick r:id="rId6"/>
              </a:rPr>
              <a:t>https://www.migrationdataportal.org/sdgs?node=0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r>
              <a:rPr lang="en-US" sz="1600" dirty="0"/>
              <a:t>Mohamed, M.A &amp; A.N Abdul-Talib. (2020). Push–pull factors influencing international return migration intentions: a systematic literature review. </a:t>
            </a:r>
            <a:r>
              <a:rPr lang="en-US" sz="1600" i="1" dirty="0"/>
              <a:t>Journal of Enterprising Communities: People and Places in the Global Economy. </a:t>
            </a:r>
            <a:r>
              <a:rPr lang="en-US" sz="1600" dirty="0"/>
              <a:t>14(2), pages 231-246.</a:t>
            </a:r>
            <a:endParaRPr lang="en-US" sz="1600" i="1" dirty="0"/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999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D750C-6DCB-157F-6456-4BE4B0AA8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01337"/>
            <a:ext cx="10972800" cy="5224829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OECD, (2023). </a:t>
            </a:r>
            <a:r>
              <a:rPr lang="en-US" sz="1600" i="1" dirty="0"/>
              <a:t>International migration outlook 2020.</a:t>
            </a:r>
            <a:r>
              <a:rPr lang="en-US" sz="1600" dirty="0"/>
              <a:t> [Online].</a:t>
            </a:r>
            <a:r>
              <a:rPr lang="en-US" sz="1600" i="1" dirty="0"/>
              <a:t> </a:t>
            </a:r>
            <a:r>
              <a:rPr lang="en-US" sz="1600" dirty="0"/>
              <a:t>Retrieved May 19, 2023 from </a:t>
            </a:r>
            <a:r>
              <a:rPr lang="en-US" sz="1600" dirty="0">
                <a:hlinkClick r:id="rId2"/>
              </a:rPr>
              <a:t>https://www.oecd-ilibrary.org/sites/2d808a82-en/index.html?itemId=/content/component/2d808a82-en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r>
              <a:rPr lang="en-US" sz="1600" dirty="0"/>
              <a:t>The Migration Observatory. (2022). Net migration to the UK. [Online]. Retrieved May 22, 2023 from </a:t>
            </a:r>
            <a:r>
              <a:rPr lang="en-US" sz="1600" dirty="0">
                <a:hlinkClick r:id="rId3"/>
              </a:rPr>
              <a:t>https://migrationobservatory.ox.ac.uk/resources/briefings/long-term-international-migration-flows-to-and-from-the-uk/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r>
              <a:rPr lang="en-US" sz="1600" dirty="0"/>
              <a:t>The Migration Observatory. (2022). </a:t>
            </a:r>
            <a:r>
              <a:rPr lang="en-US" sz="1600" i="1" dirty="0"/>
              <a:t>Who migrates to the UK and why?</a:t>
            </a:r>
            <a:r>
              <a:rPr lang="en-US" sz="1600" dirty="0"/>
              <a:t> [Online].</a:t>
            </a:r>
            <a:r>
              <a:rPr lang="en-US" sz="1600" i="1" dirty="0"/>
              <a:t> </a:t>
            </a:r>
            <a:r>
              <a:rPr lang="en-US" sz="1600" dirty="0"/>
              <a:t>Retrieved May 22, 2023</a:t>
            </a:r>
            <a:r>
              <a:rPr lang="en-US" sz="1600" i="1" dirty="0"/>
              <a:t> </a:t>
            </a:r>
            <a:r>
              <a:rPr lang="en-US" sz="1600" dirty="0"/>
              <a:t> </a:t>
            </a:r>
            <a:r>
              <a:rPr lang="en-US" sz="1600" dirty="0">
                <a:hlinkClick r:id="rId4"/>
              </a:rPr>
              <a:t>https://migrationobservatory.ox.ac.uk/resources/briefings/who-migrates-to-the-uk-and-why/</a:t>
            </a:r>
            <a:r>
              <a:rPr lang="en-US" sz="1600" dirty="0"/>
              <a:t> </a:t>
            </a:r>
          </a:p>
          <a:p>
            <a:pPr marL="0" indent="0">
              <a:buNone/>
            </a:pPr>
            <a:r>
              <a:rPr lang="en-US" sz="1600" dirty="0"/>
              <a:t>World Economic Forum. (2022). </a:t>
            </a:r>
            <a:r>
              <a:rPr lang="en-US" sz="1600" i="1" dirty="0"/>
              <a:t>5 key predictions for the future of talent migration. </a:t>
            </a:r>
            <a:r>
              <a:rPr lang="en-US" sz="1600" dirty="0"/>
              <a:t>[Online].</a:t>
            </a:r>
            <a:r>
              <a:rPr lang="en-US" sz="1600" i="1" dirty="0"/>
              <a:t> </a:t>
            </a:r>
            <a:r>
              <a:rPr lang="en-US" sz="1600" dirty="0"/>
              <a:t>Retrieved May 22, 2023 from </a:t>
            </a:r>
            <a:r>
              <a:rPr lang="en-US" sz="1600" dirty="0">
                <a:hlinkClick r:id="rId5"/>
              </a:rPr>
              <a:t>https://www.weforum.org/agenda/2022/11/5-key-predictions-for-the-future-of-talent-migration/</a:t>
            </a:r>
            <a:endParaRPr lang="en-US" sz="1600" dirty="0"/>
          </a:p>
          <a:p>
            <a:pPr marL="0" indent="0">
              <a:buNone/>
            </a:pPr>
            <a:endParaRPr lang="en-US" sz="2400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7BD1A-4D9B-56E4-D6DF-8AB9C8FD6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522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F2270D-D01F-32B1-1439-197043D0C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87F9CF30-F396-FD0F-1B5C-BEB521AC4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469" y="1635660"/>
            <a:ext cx="6858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66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7A5CE-2012-4883-80E6-71DD5A39E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800000"/>
                </a:solidFill>
              </a:rPr>
              <a:t/>
            </a:r>
            <a:br>
              <a:rPr lang="en-GB" sz="2800" dirty="0">
                <a:solidFill>
                  <a:srgbClr val="800000"/>
                </a:solidFill>
              </a:rPr>
            </a:br>
            <a:r>
              <a:rPr lang="en-GB" sz="2800" dirty="0">
                <a:solidFill>
                  <a:srgbClr val="800000"/>
                </a:solidFill>
              </a:rPr>
              <a:t>Preamble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4AE2F-45FA-318B-D023-F7E13E4E8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417639"/>
            <a:ext cx="10972800" cy="470852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The Facets of Migration </a:t>
            </a:r>
          </a:p>
          <a:p>
            <a:pPr>
              <a:lnSpc>
                <a:spcPct val="1500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Migration in Research Fields</a:t>
            </a:r>
          </a:p>
          <a:p>
            <a:pPr>
              <a:lnSpc>
                <a:spcPct val="1500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SDG &amp; Migration</a:t>
            </a:r>
          </a:p>
          <a:p>
            <a:pPr>
              <a:lnSpc>
                <a:spcPct val="1500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Methodology</a:t>
            </a:r>
            <a:endParaRPr lang="en-US" sz="24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Migrants &amp; Migration Policies in Greece &amp; in the United Kingdom</a:t>
            </a:r>
          </a:p>
          <a:p>
            <a:pPr>
              <a:lnSpc>
                <a:spcPct val="1500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Future Trends of Migration by 2030</a:t>
            </a:r>
          </a:p>
          <a:p>
            <a:pPr>
              <a:lnSpc>
                <a:spcPct val="150000"/>
              </a:lnSpc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Economic Growth</a:t>
            </a:r>
            <a:r>
              <a:rPr lang="el-GR" sz="2400" dirty="0"/>
              <a:t>-</a:t>
            </a:r>
            <a:r>
              <a:rPr lang="en-US" sz="2400" dirty="0"/>
              <a:t>Framework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/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latin typeface="+mn-lt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solidFill>
                <a:srgbClr val="80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2400" dirty="0"/>
          </a:p>
          <a:p>
            <a:pPr>
              <a:buFont typeface="Wingdings" panose="05000000000000000000" pitchFamily="2" charset="2"/>
              <a:buChar char="§"/>
            </a:pPr>
            <a:endParaRPr lang="en-US" sz="2400" dirty="0"/>
          </a:p>
          <a:p>
            <a:pPr>
              <a:buFont typeface="Wingdings" panose="05000000000000000000" pitchFamily="2" charset="2"/>
              <a:buChar char="§"/>
            </a:pP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497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0A0A0931-334B-8FFE-2D19-61B727F32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800000"/>
                </a:solidFill>
              </a:rPr>
              <a:t/>
            </a:r>
            <a:br>
              <a:rPr lang="en-US" sz="3600" dirty="0">
                <a:solidFill>
                  <a:srgbClr val="800000"/>
                </a:solidFill>
              </a:rPr>
            </a:br>
            <a:r>
              <a:rPr lang="en-US" sz="2800" dirty="0">
                <a:solidFill>
                  <a:srgbClr val="800000"/>
                </a:solidFill>
              </a:rPr>
              <a:t>The Facets of Migration &amp; the Phenomenon 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B2B23958-60F4-9D08-4EA0-2D687B91A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15735"/>
            <a:ext cx="10972800" cy="5060273"/>
          </a:xfrm>
        </p:spPr>
        <p:txBody>
          <a:bodyPr/>
          <a:lstStyle/>
          <a:p>
            <a:pPr marL="571500" indent="-571500">
              <a:buFont typeface="+mj-lt"/>
              <a:buAutoNum type="romanLcPeriod"/>
            </a:pPr>
            <a:r>
              <a:rPr lang="en-US" sz="2400" dirty="0"/>
              <a:t>1973 (migration optimism)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/>
              <a:t>1973-1990 (brain drain)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/>
              <a:t>1990-2001 (persistent skepticism)</a:t>
            </a:r>
          </a:p>
          <a:p>
            <a:pPr marL="571500" indent="-571500">
              <a:buFont typeface="+mj-lt"/>
              <a:buAutoNum type="romanLcPeriod"/>
            </a:pPr>
            <a:r>
              <a:rPr lang="el-GR" sz="2400" dirty="0"/>
              <a:t>&gt;</a:t>
            </a:r>
            <a:r>
              <a:rPr lang="en-US" sz="2400" dirty="0"/>
              <a:t>2001 (</a:t>
            </a:r>
            <a:r>
              <a:rPr lang="en-US" sz="2400" dirty="0" err="1"/>
              <a:t>economism</a:t>
            </a:r>
            <a:r>
              <a:rPr lang="en-US" sz="2400" dirty="0"/>
              <a:t>)</a:t>
            </a:r>
          </a:p>
          <a:p>
            <a:pPr marL="0" indent="0">
              <a:buNone/>
            </a:pPr>
            <a:endParaRPr lang="en-US" sz="2400" dirty="0"/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400" dirty="0"/>
              <a:t>Within a global framework migration involves the relocation of an individual either across a transnational frontier </a:t>
            </a:r>
            <a:r>
              <a:rPr lang="en-US" sz="2400" dirty="0">
                <a:solidFill>
                  <a:srgbClr val="800000"/>
                </a:solidFill>
              </a:rPr>
              <a:t>(international migration), </a:t>
            </a:r>
            <a:r>
              <a:rPr lang="en-US" sz="2400" dirty="0"/>
              <a:t>or within a territory </a:t>
            </a:r>
            <a:r>
              <a:rPr lang="en-US" sz="2400" dirty="0">
                <a:solidFill>
                  <a:srgbClr val="800000"/>
                </a:solidFill>
              </a:rPr>
              <a:t>(internal migration) </a:t>
            </a:r>
            <a:r>
              <a:rPr lang="en-US" sz="2400" dirty="0"/>
              <a:t>longer for twelfth months regardless of the reasons, it is intentional or unintentional, and the means recurrent or continuous used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/>
              <a:t>     to migrate </a:t>
            </a:r>
            <a:r>
              <a:rPr lang="en-US" sz="2400" i="1" dirty="0"/>
              <a:t>(European Commission, 2023).</a:t>
            </a:r>
          </a:p>
          <a:p>
            <a:pPr marL="571500" indent="-571500">
              <a:buFont typeface="+mj-lt"/>
              <a:buAutoNum type="romanLcPeriod"/>
            </a:pPr>
            <a:endParaRPr lang="en-US" sz="2800" dirty="0"/>
          </a:p>
          <a:p>
            <a:pPr>
              <a:buFont typeface="Wingdings" panose="05000000000000000000" pitchFamily="2" charset="2"/>
              <a:buChar char="§"/>
            </a:pPr>
            <a:endParaRPr lang="en-US" sz="2800" i="1" dirty="0"/>
          </a:p>
          <a:p>
            <a:pPr>
              <a:buFont typeface="Wingdings" panose="05000000000000000000" pitchFamily="2" charset="2"/>
              <a:buChar char="§"/>
            </a:pPr>
            <a:endParaRPr lang="en-US" sz="2800" i="1" dirty="0"/>
          </a:p>
          <a:p>
            <a:pPr>
              <a:buFont typeface="Wingdings" panose="05000000000000000000" pitchFamily="2" charset="2"/>
              <a:buChar char="§"/>
            </a:pPr>
            <a:endParaRPr lang="en-US" sz="2800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229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3025A-A121-C4BD-1D31-D639AA76D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800000"/>
                </a:solidFill>
              </a:rPr>
              <a:t> </a:t>
            </a:r>
            <a:br>
              <a:rPr lang="en-US" sz="3600" dirty="0">
                <a:solidFill>
                  <a:srgbClr val="800000"/>
                </a:solidFill>
              </a:rPr>
            </a:br>
            <a:r>
              <a:rPr lang="en-US" sz="2800" dirty="0">
                <a:solidFill>
                  <a:srgbClr val="800000"/>
                </a:solidFill>
              </a:rPr>
              <a:t>Perceptions of Migration in Research Fields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3E9B205-9EA9-654C-945F-93F29C70BE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9161991"/>
              </p:ext>
            </p:extLst>
          </p:nvPr>
        </p:nvGraphicFramePr>
        <p:xfrm>
          <a:off x="1399712" y="1511423"/>
          <a:ext cx="9488681" cy="378765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84990">
                  <a:extLst>
                    <a:ext uri="{9D8B030D-6E8A-4147-A177-3AD203B41FA5}">
                      <a16:colId xmlns:a16="http://schemas.microsoft.com/office/drawing/2014/main" val="3169450913"/>
                    </a:ext>
                  </a:extLst>
                </a:gridCol>
                <a:gridCol w="7003691">
                  <a:extLst>
                    <a:ext uri="{9D8B030D-6E8A-4147-A177-3AD203B41FA5}">
                      <a16:colId xmlns:a16="http://schemas.microsoft.com/office/drawing/2014/main" val="689303064"/>
                    </a:ext>
                  </a:extLst>
                </a:gridCol>
              </a:tblGrid>
              <a:tr h="526312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Research Field</a:t>
                      </a:r>
                    </a:p>
                  </a:txBody>
                  <a:tcPr marL="113962" marR="113962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Focus</a:t>
                      </a:r>
                    </a:p>
                  </a:txBody>
                  <a:tcPr marL="113962" marR="113962"/>
                </a:tc>
                <a:extLst>
                  <a:ext uri="{0D108BD9-81ED-4DB2-BD59-A6C34878D82A}">
                    <a16:rowId xmlns:a16="http://schemas.microsoft.com/office/drawing/2014/main" val="327723267"/>
                  </a:ext>
                </a:extLst>
              </a:tr>
              <a:tr h="527911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Economists</a:t>
                      </a:r>
                    </a:p>
                  </a:txBody>
                  <a:tcPr marL="113962" marR="113962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Pull and Push Factors</a:t>
                      </a:r>
                    </a:p>
                  </a:txBody>
                  <a:tcPr marL="113962" marR="113962"/>
                </a:tc>
                <a:extLst>
                  <a:ext uri="{0D108BD9-81ED-4DB2-BD59-A6C34878D82A}">
                    <a16:rowId xmlns:a16="http://schemas.microsoft.com/office/drawing/2014/main" val="4269225122"/>
                  </a:ext>
                </a:extLst>
              </a:tr>
              <a:tr h="514905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Sociologists</a:t>
                      </a:r>
                    </a:p>
                  </a:txBody>
                  <a:tcPr marL="113962" marR="113962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Chain Migration Process</a:t>
                      </a:r>
                    </a:p>
                  </a:txBody>
                  <a:tcPr marL="113962" marR="113962"/>
                </a:tc>
                <a:extLst>
                  <a:ext uri="{0D108BD9-81ED-4DB2-BD59-A6C34878D82A}">
                    <a16:rowId xmlns:a16="http://schemas.microsoft.com/office/drawing/2014/main" val="448988519"/>
                  </a:ext>
                </a:extLst>
              </a:tr>
              <a:tr h="506027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Anthropologists</a:t>
                      </a:r>
                    </a:p>
                  </a:txBody>
                  <a:tcPr marL="113962" marR="113962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Changes in the standard of living and culture</a:t>
                      </a:r>
                    </a:p>
                  </a:txBody>
                  <a:tcPr marL="113962" marR="113962"/>
                </a:tc>
                <a:extLst>
                  <a:ext uri="{0D108BD9-81ED-4DB2-BD59-A6C34878D82A}">
                    <a16:rowId xmlns:a16="http://schemas.microsoft.com/office/drawing/2014/main" val="1844963520"/>
                  </a:ext>
                </a:extLst>
              </a:tr>
              <a:tr h="523783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Psychologists</a:t>
                      </a:r>
                    </a:p>
                  </a:txBody>
                  <a:tcPr marL="113962" marR="113962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Personality factors</a:t>
                      </a:r>
                    </a:p>
                  </a:txBody>
                  <a:tcPr marL="113962" marR="113962"/>
                </a:tc>
                <a:extLst>
                  <a:ext uri="{0D108BD9-81ED-4DB2-BD59-A6C34878D82A}">
                    <a16:rowId xmlns:a16="http://schemas.microsoft.com/office/drawing/2014/main" val="441910390"/>
                  </a:ext>
                </a:extLst>
              </a:tr>
              <a:tr h="653016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Political Scientists</a:t>
                      </a:r>
                      <a:endParaRPr lang="el-GR" sz="2400" dirty="0">
                        <a:solidFill>
                          <a:schemeClr val="tx1"/>
                        </a:solidFill>
                      </a:endParaRPr>
                    </a:p>
                    <a:p>
                      <a:endParaRPr lang="el-GR" sz="2400" dirty="0">
                        <a:solidFill>
                          <a:schemeClr val="tx1"/>
                        </a:solidFill>
                      </a:endParaRPr>
                    </a:p>
                    <a:p>
                      <a:endParaRPr lang="el-GR" sz="2400" dirty="0">
                        <a:solidFill>
                          <a:schemeClr val="tx1"/>
                        </a:solidFill>
                      </a:endParaRPr>
                    </a:p>
                  </a:txBody>
                  <a:tcPr marL="113962" marR="113962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err="1">
                          <a:solidFill>
                            <a:schemeClr val="tx1"/>
                          </a:solidFill>
                        </a:rPr>
                        <a:t>Ethnopolitical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 reasons</a:t>
                      </a:r>
                      <a:endParaRPr lang="el-GR" sz="240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endParaRPr lang="el-GR" sz="240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l-GR" sz="2400" i="1" dirty="0">
                          <a:solidFill>
                            <a:schemeClr val="tx1"/>
                          </a:solidFill>
                        </a:rPr>
                        <a:t>                                          </a:t>
                      </a:r>
                      <a:r>
                        <a:rPr lang="en-US" sz="2400" i="1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sz="2400" i="1" dirty="0" err="1">
                          <a:solidFill>
                            <a:schemeClr val="tx1"/>
                          </a:solidFill>
                        </a:rPr>
                        <a:t>Ciarniere</a:t>
                      </a:r>
                      <a:r>
                        <a:rPr lang="en-US" sz="2400" i="1" baseline="0" dirty="0">
                          <a:solidFill>
                            <a:schemeClr val="tx1"/>
                          </a:solidFill>
                        </a:rPr>
                        <a:t> &amp; Kumpikaite, 2011)</a:t>
                      </a:r>
                      <a:endParaRPr lang="en-US" sz="2400" i="1" dirty="0">
                        <a:solidFill>
                          <a:schemeClr val="tx1"/>
                        </a:solidFill>
                      </a:endParaRPr>
                    </a:p>
                  </a:txBody>
                  <a:tcPr marL="113962" marR="113962"/>
                </a:tc>
                <a:extLst>
                  <a:ext uri="{0D108BD9-81ED-4DB2-BD59-A6C34878D82A}">
                    <a16:rowId xmlns:a16="http://schemas.microsoft.com/office/drawing/2014/main" val="3106938451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298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800000"/>
                </a:solidFill>
                <a:latin typeface="+mn-lt"/>
              </a:rPr>
              <a:t/>
            </a:r>
            <a:br>
              <a:rPr lang="en-US" sz="3600" dirty="0">
                <a:solidFill>
                  <a:srgbClr val="800000"/>
                </a:solidFill>
                <a:latin typeface="+mn-lt"/>
              </a:rPr>
            </a:br>
            <a:r>
              <a:rPr lang="en-US" sz="2800" dirty="0">
                <a:solidFill>
                  <a:srgbClr val="800000"/>
                </a:solidFill>
                <a:latin typeface="+mn-lt"/>
              </a:rPr>
              <a:t>Types of Migrants</a:t>
            </a:r>
            <a:endParaRPr lang="el-GR" sz="2800" dirty="0">
              <a:solidFill>
                <a:srgbClr val="80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Temporary 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Highly skilled and business migrants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Irregular 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Refugees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Family members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Return migrants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Child and young migrants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Older person and migration</a:t>
            </a:r>
          </a:p>
          <a:p>
            <a:pPr marL="0" indent="0">
              <a:buNone/>
            </a:pPr>
            <a:r>
              <a:rPr lang="en-US" sz="2400" i="1" dirty="0"/>
              <a:t>                                                                        (Council of Europe, 2023; IOM, 2023)</a:t>
            </a:r>
            <a:endParaRPr lang="el-GR" sz="24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652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sz="2800" b="0" dirty="0">
                <a:solidFill>
                  <a:srgbClr val="800000"/>
                </a:solidFill>
              </a:rPr>
              <a:t>SDG &amp; Migration</a:t>
            </a:r>
            <a:endParaRPr lang="el-GR" sz="2800" b="0" dirty="0">
              <a:solidFill>
                <a:srgbClr val="8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22718" y="565876"/>
            <a:ext cx="6859680" cy="502173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half" idx="2"/>
          </p:nvPr>
        </p:nvSpPr>
        <p:spPr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sz="2400" b="1" dirty="0">
                <a:solidFill>
                  <a:srgbClr val="800000"/>
                </a:solidFill>
              </a:rPr>
              <a:t>SDG MOTTO</a:t>
            </a:r>
          </a:p>
          <a:p>
            <a:pPr algn="ctr"/>
            <a:r>
              <a:rPr lang="en-US" sz="2400" b="1" dirty="0">
                <a:solidFill>
                  <a:srgbClr val="800000"/>
                </a:solidFill>
              </a:rPr>
              <a:t>‘Leave no one behind’</a:t>
            </a:r>
          </a:p>
          <a:p>
            <a:pPr algn="ctr"/>
            <a:r>
              <a:rPr lang="en-US" sz="2400" b="1" dirty="0">
                <a:solidFill>
                  <a:srgbClr val="800000"/>
                </a:solidFill>
              </a:rPr>
              <a:t>10 Goals relate to migration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SDG1, SDG3, SDG4</a:t>
            </a:r>
            <a:r>
              <a:rPr lang="el-GR" sz="2400" dirty="0"/>
              <a:t>,</a:t>
            </a: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SDG5, </a:t>
            </a:r>
            <a:r>
              <a:rPr lang="en-US" sz="2400" b="1" dirty="0">
                <a:solidFill>
                  <a:srgbClr val="00B050"/>
                </a:solidFill>
              </a:rPr>
              <a:t>SDG8,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00B050"/>
                </a:solidFill>
              </a:rPr>
              <a:t>SDG10</a:t>
            </a:r>
            <a:r>
              <a:rPr lang="el-GR" sz="2400" b="1" dirty="0">
                <a:solidFill>
                  <a:srgbClr val="00B050"/>
                </a:solidFill>
              </a:rPr>
              <a:t>,</a:t>
            </a:r>
            <a:endParaRPr lang="en-US" sz="2400" b="1" dirty="0">
              <a:solidFill>
                <a:srgbClr val="00B05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SDG11, SDG13, SDG16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SDG17</a:t>
            </a:r>
            <a:endParaRPr lang="el-GR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080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800000"/>
                </a:solidFill>
              </a:rPr>
              <a:t/>
            </a:r>
            <a:br>
              <a:rPr lang="en-US" sz="2800" dirty="0">
                <a:solidFill>
                  <a:srgbClr val="800000"/>
                </a:solidFill>
              </a:rPr>
            </a:br>
            <a:r>
              <a:rPr lang="en-US" sz="2800" dirty="0">
                <a:solidFill>
                  <a:srgbClr val="800000"/>
                </a:solidFill>
              </a:rPr>
              <a:t>Push &amp; Pull Factors</a:t>
            </a:r>
            <a:endParaRPr lang="el-GR" sz="2800" dirty="0">
              <a:solidFill>
                <a:srgbClr val="8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78465" y="1600203"/>
            <a:ext cx="11103935" cy="4525963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800000"/>
                </a:solidFill>
              </a:rPr>
              <a:t>Push factors </a:t>
            </a:r>
            <a:r>
              <a:rPr lang="en-US" sz="2800" dirty="0"/>
              <a:t>refer to reasons that urge individuals to abandon their homeland, whereas </a:t>
            </a:r>
            <a:r>
              <a:rPr lang="en-US" sz="2800" dirty="0">
                <a:solidFill>
                  <a:srgbClr val="800000"/>
                </a:solidFill>
              </a:rPr>
              <a:t>pull factors </a:t>
            </a:r>
            <a:r>
              <a:rPr lang="en-US" sz="2800" dirty="0"/>
              <a:t>are those reasons that attract individuals to move to a new country (Mohamad &amp; Abdul-Talib, 2020)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800" dirty="0"/>
              <a:t>Both push and pull factors fall under the umbrella of economic, social, cultural, psychological and political reasons that motivate individuals to relocate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800" dirty="0"/>
              <a:t>Demand-driven and supply-driven policies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en-US" sz="2800" dirty="0"/>
          </a:p>
          <a:p>
            <a:pPr algn="just">
              <a:buFont typeface="Wingdings" panose="05000000000000000000" pitchFamily="2" charset="2"/>
              <a:buChar char="§"/>
            </a:pPr>
            <a:endParaRPr lang="el-GR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848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5431481-C382-8CDF-2734-27D7B85F0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8" y="731838"/>
            <a:ext cx="5386917" cy="639762"/>
          </a:xfrm>
        </p:spPr>
        <p:txBody>
          <a:bodyPr/>
          <a:lstStyle/>
          <a:p>
            <a:pPr algn="ctr"/>
            <a:r>
              <a:rPr lang="en-US" sz="2800" b="0" dirty="0">
                <a:solidFill>
                  <a:srgbClr val="800000"/>
                </a:solidFill>
              </a:rPr>
              <a:t>Push Factors</a:t>
            </a:r>
            <a:endParaRPr lang="en-GB" sz="2800" b="0" dirty="0">
              <a:solidFill>
                <a:srgbClr val="800000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278EA8C-58F2-329C-2F71-552190F861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1476104"/>
            <a:ext cx="5386917" cy="46500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Unemployment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Low wages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Lack of basic education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Poor medical care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Corruption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Poor governance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War and terrorism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Human rights abuse</a:t>
            </a:r>
          </a:p>
          <a:p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1314456-3A54-5BF6-FC11-1E00EFC308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3369" y="628379"/>
            <a:ext cx="5389033" cy="639762"/>
          </a:xfrm>
        </p:spPr>
        <p:txBody>
          <a:bodyPr/>
          <a:lstStyle/>
          <a:p>
            <a:pPr algn="ctr"/>
            <a:r>
              <a:rPr lang="en-US" sz="2800" b="0" dirty="0">
                <a:solidFill>
                  <a:srgbClr val="800000"/>
                </a:solidFill>
              </a:rPr>
              <a:t>Pull Factors</a:t>
            </a:r>
            <a:endParaRPr lang="en-GB" sz="2800" b="0" dirty="0">
              <a:solidFill>
                <a:srgbClr val="800000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B58CC-8742-3BB8-7DA5-AFEF95BC80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93369" y="1476104"/>
            <a:ext cx="5389033" cy="46500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Job opportunities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High income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Professional education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Better infrastructure (health care, education, transport)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Family reunification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Safety and security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Democracy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Political stability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7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AC1B6D8-06AE-BB28-0BAA-31E3B816D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800000"/>
                </a:solidFill>
              </a:rPr>
              <a:t/>
            </a:r>
            <a:br>
              <a:rPr lang="en-GB" sz="2800" dirty="0">
                <a:solidFill>
                  <a:srgbClr val="800000"/>
                </a:solidFill>
              </a:rPr>
            </a:br>
            <a:r>
              <a:rPr lang="en-GB" sz="2800" dirty="0">
                <a:solidFill>
                  <a:srgbClr val="800000"/>
                </a:solidFill>
              </a:rPr>
              <a:t>Methodology: Systematic Research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6B3182C-933D-5D80-4D92-DE5192568D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GB" sz="2800" dirty="0"/>
              <a:t>Journal articles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800" dirty="0"/>
              <a:t>Government</a:t>
            </a:r>
            <a:r>
              <a:rPr lang="en-US" sz="2800" dirty="0"/>
              <a:t>al</a:t>
            </a:r>
            <a:r>
              <a:rPr lang="en-GB" sz="2800" dirty="0"/>
              <a:t> policy documents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800" dirty="0"/>
              <a:t>National and international sources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800" dirty="0"/>
              <a:t>Statistics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2800" dirty="0"/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1C81A3-C9E9-ECCF-3083-ABC3295D5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F1E5-C835-304B-B18C-C57DFB1527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603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7860</TotalTime>
  <Words>983</Words>
  <Application>Microsoft Office PowerPoint</Application>
  <PresentationFormat>Widescreen</PresentationFormat>
  <Paragraphs>204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Gill Sans Nova Medium</vt:lpstr>
      <vt:lpstr>Times New Roman</vt:lpstr>
      <vt:lpstr>Wingdings</vt:lpstr>
      <vt:lpstr>Office Theme</vt:lpstr>
      <vt:lpstr>1_Office Theme</vt:lpstr>
      <vt:lpstr>Custom Design</vt:lpstr>
      <vt:lpstr> TOPIC: Τhe Cultural Effects of Migration: Economic Growth in the United Kingdom and Greece  Presented at: XI Traditional Scientific Conference “Innovative Solutions for Managing the Economy in an International Crisis Scenario’’, Sarajevo,   26th May 2023  </vt:lpstr>
      <vt:lpstr> Preamble</vt:lpstr>
      <vt:lpstr> The Facets of Migration &amp; the Phenomenon </vt:lpstr>
      <vt:lpstr>  Perceptions of Migration in Research Fields</vt:lpstr>
      <vt:lpstr> Types of Migrants</vt:lpstr>
      <vt:lpstr>SDG &amp; Migration</vt:lpstr>
      <vt:lpstr> Push &amp; Pull Factors</vt:lpstr>
      <vt:lpstr>PowerPoint Presentation</vt:lpstr>
      <vt:lpstr> Methodology: Systematic Research</vt:lpstr>
      <vt:lpstr> Migrant Arrivals by Mediterranean Migration Route</vt:lpstr>
      <vt:lpstr> Governmental Policies on Migration &amp; Social Integration in Greece</vt:lpstr>
      <vt:lpstr> Type of Migrants  in Greece &amp; in the United Kingdom</vt:lpstr>
      <vt:lpstr>PowerPoint Presentation</vt:lpstr>
      <vt:lpstr> Policies of Migration in the United Kingdom</vt:lpstr>
      <vt:lpstr> Future Trends of Migration by 2030</vt:lpstr>
      <vt:lpstr> Economic Growth-Framework </vt:lpstr>
      <vt:lpstr> Bibliography</vt:lpstr>
      <vt:lpstr>PowerPoint Presentation</vt:lpstr>
      <vt:lpstr>PowerPoint Presentation</vt:lpstr>
    </vt:vector>
  </TitlesOfParts>
  <Company>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Vhyna Ortega</dc:creator>
  <cp:lastModifiedBy>Korisnik</cp:lastModifiedBy>
  <cp:revision>501</cp:revision>
  <cp:lastPrinted>2017-10-27T14:03:26Z</cp:lastPrinted>
  <dcterms:created xsi:type="dcterms:W3CDTF">2015-10-17T16:20:42Z</dcterms:created>
  <dcterms:modified xsi:type="dcterms:W3CDTF">2023-06-11T06:16:17Z</dcterms:modified>
</cp:coreProperties>
</file>