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1" r:id="rId4"/>
    <p:sldId id="274" r:id="rId5"/>
    <p:sldId id="277" r:id="rId6"/>
    <p:sldId id="258" r:id="rId7"/>
    <p:sldId id="262" r:id="rId8"/>
    <p:sldId id="259" r:id="rId9"/>
    <p:sldId id="263" r:id="rId10"/>
    <p:sldId id="266" r:id="rId11"/>
    <p:sldId id="265" r:id="rId12"/>
    <p:sldId id="271" r:id="rId13"/>
    <p:sldId id="278" r:id="rId14"/>
    <p:sldId id="279" r:id="rId15"/>
    <p:sldId id="280" r:id="rId16"/>
    <p:sldId id="260" r:id="rId17"/>
    <p:sldId id="264" r:id="rId18"/>
    <p:sldId id="275" r:id="rId19"/>
  </p:sldIdLst>
  <p:sldSz cx="12192000" cy="6858000"/>
  <p:notesSz cx="6858000" cy="9144000"/>
  <p:defaultTextStyle>
    <a:defPPr>
      <a:defRPr lang="en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017"/>
    <p:restoredTop sz="95909"/>
  </p:normalViewPr>
  <p:slideViewPr>
    <p:cSldViewPr snapToGrid="0">
      <p:cViewPr varScale="1">
        <p:scale>
          <a:sx n="107" d="100"/>
          <a:sy n="107" d="100"/>
        </p:scale>
        <p:origin x="200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4AE8B-E651-78BC-AF81-CCC3D3661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1B7D24-C49C-B76B-128A-73866C73E6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3CA682-3FCA-B668-664A-915996DA4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2E55C-06B4-A64F-9ACC-E1AC12FE59CE}" type="datetimeFigureOut">
              <a:rPr lang="en-IT" smtClean="0"/>
              <a:t>21/05/23</a:t>
            </a:fld>
            <a:endParaRPr lang="en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DAEB1-FD35-196E-03EB-7E6FE3B0F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4EBA69-33D9-225F-1A1A-1044D630B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E624-DE14-6049-B68C-37E688035D55}" type="slidenum">
              <a:rPr lang="en-IT" smtClean="0"/>
              <a:t>‹#›</a:t>
            </a:fld>
            <a:endParaRPr lang="en-IT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7EED76-4E7C-361C-5A4E-D6CC9D1C8E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04168" y="6193215"/>
            <a:ext cx="1756064" cy="457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3C5A515-BEAE-3B34-88A6-C17CD7C9FC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0280" y="6080633"/>
            <a:ext cx="2030036" cy="682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44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785FA-907B-F620-7501-B3CD24982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1EDD00-C335-E25E-36B8-0B73439B2D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84BAC2-7469-E660-840D-140D083ED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2E55C-06B4-A64F-9ACC-E1AC12FE59CE}" type="datetimeFigureOut">
              <a:rPr lang="en-IT" smtClean="0"/>
              <a:t>21/05/23</a:t>
            </a:fld>
            <a:endParaRPr lang="en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424128-4EDE-CB15-41B0-FABA6BAE2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CAB06-F271-3ACA-5964-DA59D6B0B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E624-DE14-6049-B68C-37E688035D55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2661197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B84623-F51B-5A4E-4D0B-8F6979DA14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D3C6CA-96F1-8DE7-B9B6-A3AEF9588E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D9DD11-B28A-D0BE-1EAE-C2DD1896D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2E55C-06B4-A64F-9ACC-E1AC12FE59CE}" type="datetimeFigureOut">
              <a:rPr lang="en-IT" smtClean="0"/>
              <a:t>21/05/23</a:t>
            </a:fld>
            <a:endParaRPr lang="en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5AD92B-4451-7290-EFEB-380708E70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4B1BD-74D0-69D2-65FA-90AC52F68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E624-DE14-6049-B68C-37E688035D55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11546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9994F2-DD24-B0BB-BE6F-7276E0311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35AC8A-3CCF-0CAF-3E04-D90222A579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F55FC-B1CE-A29F-9FBB-76870A565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2E55C-06B4-A64F-9ACC-E1AC12FE59CE}" type="datetimeFigureOut">
              <a:rPr lang="en-IT" smtClean="0"/>
              <a:t>21/05/23</a:t>
            </a:fld>
            <a:endParaRPr lang="en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6489F8-8593-5589-2EAE-13D03BED9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948A47-E1B3-D946-FB2C-F66F5EE76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E624-DE14-6049-B68C-37E688035D55}" type="slidenum">
              <a:rPr lang="en-IT" smtClean="0"/>
              <a:t>‹#›</a:t>
            </a:fld>
            <a:endParaRPr lang="en-IT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3E14BF1-183E-74B5-EE9B-D4C4C4295E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04168" y="6193215"/>
            <a:ext cx="1756064" cy="457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07B1C53-57B8-C492-281C-58C42826279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0280" y="6080633"/>
            <a:ext cx="2030036" cy="682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75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C5F21-B5AF-2D1F-F8AA-2904785A8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F7C0D-48D2-6DB5-1D9A-DBD66DBA80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A18CA3-0B28-D8A3-F289-9157C2B8E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2E55C-06B4-A64F-9ACC-E1AC12FE59CE}" type="datetimeFigureOut">
              <a:rPr lang="en-IT" smtClean="0"/>
              <a:t>21/05/23</a:t>
            </a:fld>
            <a:endParaRPr lang="en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5D59C9-75F0-C5BD-35C3-8C401350C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DFADE5-6708-38FA-D391-79A1EA281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E624-DE14-6049-B68C-37E688035D55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4247545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7DB738-3C84-1141-930A-1EE1D167E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8031E4-3EA8-3E6F-9A78-16C8C608BD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63AA17-4A7F-92D2-061D-3303E8CD60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A196A3-659F-AA97-7F32-EAC96D717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2E55C-06B4-A64F-9ACC-E1AC12FE59CE}" type="datetimeFigureOut">
              <a:rPr lang="en-IT" smtClean="0"/>
              <a:t>21/05/23</a:t>
            </a:fld>
            <a:endParaRPr lang="en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7D0114-8872-B417-201E-7970C2DCC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7538D9-E574-650A-D3AC-82DB71FC2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E624-DE14-6049-B68C-37E688035D55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577568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676937-B183-D723-D99A-00066621C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FD5B4-78E4-CC0F-0E7E-5BC24A4BAB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4B906A-EA2E-DEED-4DDF-04C14FD8AD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22EA3-31E3-E137-3644-9C127D26CE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23A5BD-E32F-E835-A2D0-80E2DC433A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ED812F-046D-0912-161F-617D8F062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2E55C-06B4-A64F-9ACC-E1AC12FE59CE}" type="datetimeFigureOut">
              <a:rPr lang="en-IT" smtClean="0"/>
              <a:t>21/05/23</a:t>
            </a:fld>
            <a:endParaRPr lang="en-IT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2D102B-1CC6-FDA0-4AB6-7EA6887D4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6A59159-7CF5-7B87-BA86-49339E0C6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E624-DE14-6049-B68C-37E688035D55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800067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8129C2-CB20-9FC5-6636-981AC6B99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3F6F93-E466-528B-81F0-A9C6F8F78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2E55C-06B4-A64F-9ACC-E1AC12FE59CE}" type="datetimeFigureOut">
              <a:rPr lang="en-IT" smtClean="0"/>
              <a:t>21/05/23</a:t>
            </a:fld>
            <a:endParaRPr lang="en-I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781ED8-EB37-6D29-8137-EE059B301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86A673-9FBC-1DFA-B052-DF1908301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E624-DE14-6049-B68C-37E688035D55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773747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268788-B4E2-0D24-64FA-F67CDE354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2E55C-06B4-A64F-9ACC-E1AC12FE59CE}" type="datetimeFigureOut">
              <a:rPr lang="en-IT" smtClean="0"/>
              <a:t>21/05/23</a:t>
            </a:fld>
            <a:endParaRPr lang="en-I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8C0709-C5EB-AF11-EE7F-3E54782B9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0EB25C-588E-2BCC-9C64-9DAACDCE4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E624-DE14-6049-B68C-37E688035D55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557315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96B59-70B9-AE34-03BC-A249AA70E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10C1B3-8EE0-E4ED-CDB2-D1193E17BD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9EA5AE-AEE5-C316-BC4B-AD9926BF67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023EE7-3A79-1EFB-49BB-3437FBD9D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2E55C-06B4-A64F-9ACC-E1AC12FE59CE}" type="datetimeFigureOut">
              <a:rPr lang="en-IT" smtClean="0"/>
              <a:t>21/05/23</a:t>
            </a:fld>
            <a:endParaRPr lang="en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958135-E324-BB63-C95C-85EE497D1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7CAA97-E425-C159-0B1B-D28955413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E624-DE14-6049-B68C-37E688035D55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211468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CD2CC-015C-9E2F-A209-0B953C659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1C5AD0-85D9-7CDE-610E-BDC125A449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CDE39F-9D3A-B53E-EE5E-217182E5F1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844D8E-D4A5-AE4C-C7AA-B9C3F381C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2E55C-06B4-A64F-9ACC-E1AC12FE59CE}" type="datetimeFigureOut">
              <a:rPr lang="en-IT" smtClean="0"/>
              <a:t>21/05/23</a:t>
            </a:fld>
            <a:endParaRPr lang="en-I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989448-E5D2-EBC3-FF19-CCFD0E172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0B3385-0633-4A4E-A6E3-1FB40D7CB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8E624-DE14-6049-B68C-37E688035D55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674957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060930-B576-91D5-0BAF-601FF0F11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54FD6F-CA6A-7673-519B-012934795D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65B12-4733-F76A-C74C-0D6889D444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92E55C-06B4-A64F-9ACC-E1AC12FE59CE}" type="datetimeFigureOut">
              <a:rPr lang="en-IT" smtClean="0"/>
              <a:t>21/05/23</a:t>
            </a:fld>
            <a:endParaRPr lang="en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C87662-249A-5E4A-3428-439FA142A4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9B5A38-FF76-74CF-A532-3315F90934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8E624-DE14-6049-B68C-37E688035D55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661660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sv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gianluca.mattarocci@uniroma2.it" TargetMode="External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sv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6F73B-49BC-9CCF-1995-CD33CC96E0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9251"/>
            <a:ext cx="9144000" cy="2387600"/>
          </a:xfrm>
        </p:spPr>
        <p:txBody>
          <a:bodyPr>
            <a:noAutofit/>
          </a:bodyPr>
          <a:lstStyle/>
          <a:p>
            <a:r>
              <a:rPr lang="en-GB" sz="4400" dirty="0"/>
              <a:t>CLIMATE CHANGE AND REAL ESTATE INDUSTRY INNOVATION IN EUROPE</a:t>
            </a:r>
            <a:br>
              <a:rPr lang="en-GB" sz="4400" dirty="0"/>
            </a:br>
            <a:r>
              <a:rPr lang="en-GB" sz="2000" dirty="0"/>
              <a:t>by </a:t>
            </a:r>
            <a:br>
              <a:rPr lang="en-GB" sz="2000" dirty="0"/>
            </a:br>
            <a:r>
              <a:rPr lang="en-GB" sz="2000" dirty="0"/>
              <a:t>Gianluca </a:t>
            </a:r>
            <a:r>
              <a:rPr lang="en-GB" sz="2000" dirty="0" err="1"/>
              <a:t>Mattarocci</a:t>
            </a:r>
            <a:br>
              <a:rPr lang="en-GB" sz="2000" dirty="0"/>
            </a:br>
            <a:r>
              <a:rPr lang="en-GB" sz="2000" dirty="0"/>
              <a:t>University of Rome Tor </a:t>
            </a:r>
            <a:r>
              <a:rPr lang="en-GB" sz="2000" dirty="0" err="1"/>
              <a:t>Vergata</a:t>
            </a:r>
            <a:endParaRPr lang="en-IT" sz="1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707773-C8B4-C911-5015-3B26962B78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8999"/>
            <a:ext cx="9144000" cy="1655762"/>
          </a:xfrm>
        </p:spPr>
        <p:txBody>
          <a:bodyPr>
            <a:noAutofit/>
          </a:bodyPr>
          <a:lstStyle/>
          <a:p>
            <a:r>
              <a:rPr lang="en-GB" sz="2000" dirty="0"/>
              <a:t>XI Traditional Scientific Conference NEW ECONOMY 2023</a:t>
            </a:r>
          </a:p>
          <a:p>
            <a:r>
              <a:rPr lang="en-GB" sz="2000" dirty="0"/>
              <a:t>Innovative Solutions for Managing the Economy in an International Crisis Scenario</a:t>
            </a:r>
          </a:p>
          <a:p>
            <a:r>
              <a:rPr lang="en-GB" sz="2000" dirty="0"/>
              <a:t>26.5.2023</a:t>
            </a:r>
          </a:p>
          <a:p>
            <a:r>
              <a:rPr lang="en-GB" sz="2000" dirty="0"/>
              <a:t>Sarajevo - Bosnia and Herzegovina</a:t>
            </a:r>
          </a:p>
        </p:txBody>
      </p:sp>
    </p:spTree>
    <p:extLst>
      <p:ext uri="{BB962C8B-B14F-4D97-AF65-F5344CB8AC3E}">
        <p14:creationId xmlns:p14="http://schemas.microsoft.com/office/powerpoint/2010/main" val="2324641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BB900CF-0A47-68FE-006A-E266C9EE4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 dirty="0"/>
              <a:t>Empirical analysis - Sample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37E2981-11B6-7063-A91A-C53700A54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Median energy consumption data for REITS</a:t>
            </a:r>
            <a:endParaRPr lang="en-I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2FE249-876B-C455-72DE-BF8D6E1613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396467"/>
            <a:ext cx="6846276" cy="4461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421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BB900CF-0A47-68FE-006A-E266C9EE4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 dirty="0"/>
              <a:t>Empirical analysis - Methodology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37E2981-11B6-7063-A91A-C53700A54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IT" dirty="0"/>
              <a:t>The performance analysis is done as follows:</a:t>
            </a:r>
          </a:p>
          <a:p>
            <a:pPr marL="0" indent="0">
              <a:buNone/>
            </a:pPr>
            <a:endParaRPr lang="en-IT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BB61611-B746-0E72-0CC4-BA962B7C3BFA}"/>
                  </a:ext>
                </a:extLst>
              </p:cNvPr>
              <p:cNvSpPr txBox="1"/>
              <p:nvPr/>
            </p:nvSpPr>
            <p:spPr>
              <a:xfrm>
                <a:off x="838199" y="2384114"/>
                <a:ext cx="10515599" cy="6815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IT" sz="24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T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IT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𝑖𝑡</m:t>
                        </m:r>
                      </m:sub>
                    </m:sSub>
                    <m:r>
                      <a:rPr lang="en-IT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IT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ln</m:t>
                    </m:r>
                    <m:r>
                      <a:rPr lang="en-IT" sz="24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⁡</m:t>
                    </m:r>
                    <m:d>
                      <m:dPr>
                        <m:ctrlPr>
                          <a:rPr lang="en-IT" sz="2400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IT" sz="24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IT" sz="2400" i="1"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IT" sz="2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IT" sz="2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  <m:r>
                                  <a:rPr lang="en-IT" sz="2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+1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IT" sz="2400" i="1"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IT" sz="2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IT" sz="2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</m:sub>
                            </m:sSub>
                          </m:den>
                        </m:f>
                      </m:e>
                    </m:d>
                  </m:oMath>
                </a14:m>
                <a:r>
                  <a:rPr lang="en-IT" sz="24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en-IT" sz="2400" dirty="0"/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4BB61611-B746-0E72-0CC4-BA962B7C3B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2384114"/>
                <a:ext cx="10515599" cy="681597"/>
              </a:xfrm>
              <a:prstGeom prst="rect">
                <a:avLst/>
              </a:prstGeom>
              <a:blipFill>
                <a:blip r:embed="rId2"/>
                <a:stretch>
                  <a:fillRect l="-121" b="-3636"/>
                </a:stretch>
              </a:blipFill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49B037A-6336-6EBD-5FE4-08177A16DD60}"/>
                  </a:ext>
                </a:extLst>
              </p:cNvPr>
              <p:cNvSpPr txBox="1"/>
              <p:nvPr/>
            </p:nvSpPr>
            <p:spPr>
              <a:xfrm>
                <a:off x="3771404" y="2475838"/>
                <a:ext cx="1051559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sSub>
                        <m:sSub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𝑖𝑡</m:t>
                          </m:r>
                        </m:sub>
                      </m:sSub>
                      <m:r>
                        <a:rPr lang="en-IT" sz="24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𝑖𝑡</m:t>
                          </m:r>
                        </m:sub>
                      </m:sSub>
                      <m:r>
                        <a:rPr lang="en-IT" sz="24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IT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𝑖𝑡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IT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49B037A-6336-6EBD-5FE4-08177A16DD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1404" y="2475838"/>
                <a:ext cx="10515599" cy="461665"/>
              </a:xfrm>
              <a:prstGeom prst="rect">
                <a:avLst/>
              </a:prstGeom>
              <a:blipFill>
                <a:blip r:embed="rId3"/>
                <a:stretch>
                  <a:fillRect l="-121" b="-2632"/>
                </a:stretch>
              </a:blipFill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3E3C2FE-D694-43B7-892F-E90C8D444BB4}"/>
                  </a:ext>
                </a:extLst>
              </p:cNvPr>
              <p:cNvSpPr txBox="1"/>
              <p:nvPr/>
            </p:nvSpPr>
            <p:spPr>
              <a:xfrm>
                <a:off x="838199" y="3106762"/>
                <a:ext cx="6096000" cy="5177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it-IT" sz="2400" b="0" i="1" smtClean="0">
                          <a:latin typeface="Cambria Math" panose="02040503050406030204" pitchFamily="18" charset="0"/>
                        </a:rPr>
                        <m:t>𝐸</m:t>
                      </m:r>
                      <m:sSup>
                        <m:sSupPr>
                          <m:ctrlPr>
                            <a:rPr lang="it-IT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it-IT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it-IT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24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it-IT" sz="2400" b="0" i="1" smtClean="0">
                                      <a:latin typeface="Cambria Math" panose="02040503050406030204" pitchFamily="18" charset="0"/>
                                    </a:rPr>
                                    <m:t>𝑖𝑡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it-IT" sz="24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sup>
                      </m:sSup>
                      <m:r>
                        <a:rPr lang="en-IT" sz="240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IT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IT" sz="24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IT" sz="2400" i="1">
                              <a:latin typeface="Cambria Math" panose="02040503050406030204" pitchFamily="18" charset="0"/>
                            </a:rPr>
                            <m:t>𝑖𝑡</m:t>
                          </m:r>
                        </m:sub>
                      </m:sSub>
                      <m:r>
                        <a:rPr lang="en-IT" sz="2400" i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IT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IT" sz="24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IT" sz="2400" i="1">
                              <a:latin typeface="Cambria Math" panose="02040503050406030204" pitchFamily="18" charset="0"/>
                            </a:rPr>
                            <m:t>𝑓𝑡</m:t>
                          </m:r>
                        </m:sub>
                      </m:sSub>
                      <m:r>
                        <a:rPr lang="en-IT" sz="240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IT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𝑖𝑡</m:t>
                          </m:r>
                        </m:sub>
                      </m:sSub>
                      <m:d>
                        <m:d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𝑚𝑡</m:t>
                              </m:r>
                            </m:sub>
                          </m:sSub>
                          <m:r>
                            <a:rPr lang="en-IT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𝑓𝑡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IT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3E3C2FE-D694-43B7-892F-E90C8D444B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3106762"/>
                <a:ext cx="6096000" cy="517706"/>
              </a:xfrm>
              <a:prstGeom prst="rect">
                <a:avLst/>
              </a:prstGeom>
              <a:blipFill>
                <a:blip r:embed="rId4"/>
                <a:stretch>
                  <a:fillRect l="-208" b="-11905"/>
                </a:stretch>
              </a:blipFill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680BD41-6A6E-4BC5-E13B-EBB1BEF90782}"/>
                  </a:ext>
                </a:extLst>
              </p:cNvPr>
              <p:cNvSpPr txBox="1"/>
              <p:nvPr/>
            </p:nvSpPr>
            <p:spPr>
              <a:xfrm>
                <a:off x="838198" y="3707597"/>
                <a:ext cx="10515599" cy="5177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it-IT" sz="2400" b="0" i="1" smtClean="0">
                          <a:latin typeface="Cambria Math" panose="02040503050406030204" pitchFamily="18" charset="0"/>
                        </a:rPr>
                        <m:t>𝐸</m:t>
                      </m:r>
                      <m:sSup>
                        <m:sSupPr>
                          <m:ctrlPr>
                            <a:rPr lang="it-IT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it-IT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it-IT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24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it-IT" sz="2400" b="0" i="1" smtClean="0">
                                      <a:latin typeface="Cambria Math" panose="02040503050406030204" pitchFamily="18" charset="0"/>
                                    </a:rPr>
                                    <m:t>𝑖𝑡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it-IT" sz="2400" b="0" i="1" smtClean="0">
                              <a:latin typeface="Cambria Math" panose="02040503050406030204" pitchFamily="18" charset="0"/>
                            </a:rPr>
                            <m:t>𝐼𝐼</m:t>
                          </m:r>
                        </m:sup>
                      </m:sSup>
                      <m:r>
                        <a:rPr lang="en-IT" sz="240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IT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IT" sz="24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IT" sz="2400" i="1">
                              <a:latin typeface="Cambria Math" panose="02040503050406030204" pitchFamily="18" charset="0"/>
                            </a:rPr>
                            <m:t>𝑖𝑡</m:t>
                          </m:r>
                        </m:sub>
                      </m:sSub>
                      <m:r>
                        <a:rPr lang="en-IT" sz="2400" i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IT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𝑓𝑡</m:t>
                          </m:r>
                        </m:sub>
                      </m:sSub>
                      <m:r>
                        <a:rPr lang="en-IT" sz="24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IT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𝑖𝑡</m:t>
                          </m:r>
                        </m:sub>
                      </m:sSub>
                      <m:d>
                        <m:d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𝑚𝑡</m:t>
                              </m:r>
                            </m:sub>
                          </m:sSub>
                          <m:r>
                            <a:rPr lang="en-IT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𝑓𝑡</m:t>
                              </m:r>
                            </m:sub>
                          </m:sSub>
                        </m:e>
                      </m:d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</a:rPr>
                          </m:ctrlPr>
                        </m:sSubSup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</a:rPr>
                            <m:t>𝛽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</a:rPr>
                            <m:t>𝑖𝑡</m:t>
                          </m:r>
                        </m:sub>
                        <m:sup>
                          <m:r>
                            <a:rPr lang="en-US" sz="2400" i="1">
                              <a:solidFill>
                                <a:schemeClr val="tx1"/>
                              </a:solidFill>
                            </a:rPr>
                            <m:t>𝑆𝑀𝐵</m:t>
                          </m:r>
                        </m:sup>
                      </m:sSubSup>
                      <m:d>
                        <m:d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</a:rPr>
                            <m:t>𝑆𝑀</m:t>
                          </m:r>
                          <m:sSub>
                            <m:sSubPr>
                              <m:ctrlPr>
                                <a:rPr lang="en-IT" sz="2400" i="1">
                                  <a:solidFill>
                                    <a:schemeClr val="tx1"/>
                                  </a:solidFill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</a:rPr>
                                <m:t>𝑡</m:t>
                              </m:r>
                            </m:sub>
                          </m:sSub>
                        </m:e>
                      </m:d>
                      <m:sSubSup>
                        <m:sSubSup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</a:rPr>
                          </m:ctrlPr>
                        </m:sSubSup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</a:rPr>
                            <m:t>+</m:t>
                          </m:r>
                          <m:r>
                            <a:rPr lang="en-US" sz="2400" i="1">
                              <a:solidFill>
                                <a:schemeClr val="tx1"/>
                              </a:solidFill>
                            </a:rPr>
                            <m:t>𝛽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</a:rPr>
                            <m:t>𝑖𝑡</m:t>
                          </m:r>
                        </m:sub>
                        <m:sup>
                          <m:r>
                            <a:rPr lang="en-US" sz="2400" i="1">
                              <a:solidFill>
                                <a:schemeClr val="tx1"/>
                              </a:solidFill>
                            </a:rPr>
                            <m:t>𝐻𝑀𝐿</m:t>
                          </m:r>
                        </m:sup>
                      </m:sSubSup>
                      <m:d>
                        <m:d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</a:rPr>
                            <m:t>𝐻𝑀</m:t>
                          </m:r>
                          <m:sSub>
                            <m:sSubPr>
                              <m:ctrlPr>
                                <a:rPr lang="en-IT" sz="2400" i="1">
                                  <a:solidFill>
                                    <a:schemeClr val="tx1"/>
                                  </a:solidFill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</a:rPr>
                                <m:t>𝑡</m:t>
                              </m:r>
                            </m:sub>
                          </m:sSub>
                        </m:e>
                      </m:d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</a:rPr>
                            <m:t>𝜀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IT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680BD41-6A6E-4BC5-E13B-EBB1BEF907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8" y="3707597"/>
                <a:ext cx="10515599" cy="517770"/>
              </a:xfrm>
              <a:prstGeom prst="rect">
                <a:avLst/>
              </a:prstGeom>
              <a:blipFill>
                <a:blip r:embed="rId5"/>
                <a:stretch>
                  <a:fillRect l="-121" b="-11905"/>
                </a:stretch>
              </a:blipFill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5D6C6DFF-5EAC-EA08-CC02-1E6894005044}"/>
                  </a:ext>
                </a:extLst>
              </p:cNvPr>
              <p:cNvSpPr txBox="1"/>
              <p:nvPr/>
            </p:nvSpPr>
            <p:spPr>
              <a:xfrm>
                <a:off x="838197" y="4294911"/>
                <a:ext cx="10515599" cy="9107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it-IT" sz="2400" i="1" smtClean="0">
                          <a:latin typeface="Cambria Math" panose="02040503050406030204" pitchFamily="18" charset="0"/>
                        </a:rPr>
                        <m:t>𝐸</m:t>
                      </m:r>
                      <m:sSup>
                        <m:sSupPr>
                          <m:ctrlPr>
                            <a:rPr lang="it-IT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it-IT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it-IT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24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it-IT" sz="2400" i="1">
                                      <a:latin typeface="Cambria Math" panose="02040503050406030204" pitchFamily="18" charset="0"/>
                                    </a:rPr>
                                    <m:t>𝑖𝑡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it-IT" sz="2400" i="1">
                              <a:latin typeface="Cambria Math" panose="02040503050406030204" pitchFamily="18" charset="0"/>
                            </a:rPr>
                            <m:t>𝐼𝐼𝐼</m:t>
                          </m:r>
                        </m:sup>
                      </m:sSup>
                      <m:r>
                        <a:rPr lang="it-IT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IT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IT" sz="24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IT" sz="2400" i="1">
                              <a:latin typeface="Cambria Math" panose="02040503050406030204" pitchFamily="18" charset="0"/>
                            </a:rPr>
                            <m:t>𝑖𝑡</m:t>
                          </m:r>
                        </m:sub>
                      </m:sSub>
                      <m:r>
                        <a:rPr lang="en-IT" sz="240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IT" sz="24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IT" sz="24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IT" sz="2400" i="1">
                              <a:latin typeface="Cambria Math" panose="02040503050406030204" pitchFamily="18" charset="0"/>
                            </a:rPr>
                            <m:t>𝑓𝑡</m:t>
                          </m:r>
                        </m:sub>
                      </m:sSub>
                      <m:r>
                        <a:rPr lang="en-IT" sz="240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it-IT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it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𝑖𝑡</m:t>
                          </m:r>
                        </m:sub>
                      </m:sSub>
                      <m:d>
                        <m:d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𝑚𝑡</m:t>
                              </m:r>
                            </m:sub>
                          </m:sSub>
                          <m:r>
                            <a:rPr lang="en-IT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𝑓𝑡</m:t>
                              </m:r>
                            </m:sub>
                          </m:sSub>
                        </m:e>
                      </m:d>
                      <m:r>
                        <a:rPr lang="it-IT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𝑖𝑡</m:t>
                          </m:r>
                        </m:sub>
                        <m:sup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𝑆𝑀𝐵</m:t>
                          </m:r>
                        </m:sup>
                      </m:sSubSup>
                      <m:d>
                        <m:d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𝑆𝑀</m:t>
                          </m:r>
                          <m:sSub>
                            <m:sSubPr>
                              <m:ctrlP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d>
                      <m:sSubSup>
                        <m:sSubSup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𝑖𝑡</m:t>
                          </m:r>
                        </m:sub>
                        <m:sup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𝐻𝑀𝐿</m:t>
                          </m:r>
                        </m:sup>
                      </m:sSubSup>
                      <m:d>
                        <m:d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𝐻𝑀</m:t>
                          </m:r>
                          <m:sSub>
                            <m:sSubPr>
                              <m:ctrlP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d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it-IT" sz="24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/>
                        <m:t>+</m:t>
                      </m:r>
                      <m:sSubSup>
                        <m:sSubSupPr>
                          <m:ctrlPr>
                            <a:rPr lang="en-IT" sz="2400" i="1"/>
                          </m:ctrlPr>
                        </m:sSubSupPr>
                        <m:e>
                          <m:r>
                            <a:rPr lang="en-US" sz="2400" i="1"/>
                            <m:t>𝛽</m:t>
                          </m:r>
                        </m:e>
                        <m:sub>
                          <m:r>
                            <a:rPr lang="en-US" sz="2400" i="1"/>
                            <m:t>𝑖𝑡</m:t>
                          </m:r>
                        </m:sub>
                        <m:sup>
                          <m:r>
                            <a:rPr lang="en-US" sz="2400" i="1"/>
                            <m:t>𝐶𝑀𝐴</m:t>
                          </m:r>
                        </m:sup>
                      </m:sSubSup>
                      <m:d>
                        <m:dPr>
                          <m:ctrlPr>
                            <a:rPr lang="en-IT" sz="2400" i="1"/>
                          </m:ctrlPr>
                        </m:dPr>
                        <m:e>
                          <m:sSub>
                            <m:sSubPr>
                              <m:ctrlPr>
                                <a:rPr lang="en-IT" sz="2400" i="1"/>
                              </m:ctrlPr>
                            </m:sSubPr>
                            <m:e>
                              <m:r>
                                <a:rPr lang="en-US" sz="2400" i="1"/>
                                <m:t>𝐶𝑀𝐴</m:t>
                              </m:r>
                            </m:e>
                            <m:sub>
                              <m:r>
                                <a:rPr lang="en-US" sz="2400" i="1"/>
                                <m:t>𝑡</m:t>
                              </m:r>
                            </m:sub>
                          </m:sSub>
                        </m:e>
                      </m:d>
                      <m:sSubSup>
                        <m:sSubSupPr>
                          <m:ctrlPr>
                            <a:rPr lang="en-IT" sz="2400" i="1"/>
                          </m:ctrlPr>
                        </m:sSubSupPr>
                        <m:e>
                          <m:r>
                            <a:rPr lang="en-US" sz="2400" i="1"/>
                            <m:t>+</m:t>
                          </m:r>
                          <m:r>
                            <a:rPr lang="en-US" sz="2400" i="1"/>
                            <m:t>𝛽</m:t>
                          </m:r>
                        </m:e>
                        <m:sub>
                          <m:r>
                            <a:rPr lang="en-US" sz="2400" i="1"/>
                            <m:t>𝑖𝑡</m:t>
                          </m:r>
                        </m:sub>
                        <m:sup>
                          <m:r>
                            <a:rPr lang="en-US" sz="2400" i="1"/>
                            <m:t>𝑅𝑀𝑊</m:t>
                          </m:r>
                        </m:sup>
                      </m:sSubSup>
                      <m:d>
                        <m:dPr>
                          <m:ctrlPr>
                            <a:rPr lang="en-IT" sz="2400" i="1"/>
                          </m:ctrlPr>
                        </m:dPr>
                        <m:e>
                          <m:sSub>
                            <m:sSubPr>
                              <m:ctrlPr>
                                <a:rPr lang="en-IT" sz="2400" i="1"/>
                              </m:ctrlPr>
                            </m:sSubPr>
                            <m:e>
                              <m:r>
                                <a:rPr lang="en-US" sz="2400" i="1"/>
                                <m:t>𝑅𝑀𝑊</m:t>
                              </m:r>
                            </m:e>
                            <m:sub>
                              <m:r>
                                <a:rPr lang="en-US" sz="2400" i="1"/>
                                <m:t>𝑡</m:t>
                              </m:r>
                            </m:sub>
                          </m:sSub>
                        </m:e>
                      </m:d>
                      <m:r>
                        <a:rPr lang="en-US" sz="2400" i="1"/>
                        <m:t>+</m:t>
                      </m:r>
                      <m:sSub>
                        <m:sSubPr>
                          <m:ctrlPr>
                            <a:rPr lang="en-IT" sz="2400" i="1"/>
                          </m:ctrlPr>
                        </m:sSubPr>
                        <m:e>
                          <m:r>
                            <a:rPr lang="en-US" sz="2400" i="1"/>
                            <m:t>𝜀</m:t>
                          </m:r>
                        </m:e>
                        <m:sub>
                          <m:r>
                            <a:rPr lang="en-US" sz="2400" i="1"/>
                            <m:t>𝑖</m:t>
                          </m:r>
                        </m:sub>
                      </m:sSub>
                    </m:oMath>
                  </m:oMathPara>
                </a14:m>
                <a:endParaRPr lang="en-IT" sz="2400" dirty="0"/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5D6C6DFF-5EAC-EA08-CC02-1E68940050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7" y="4294911"/>
                <a:ext cx="10515599" cy="910762"/>
              </a:xfrm>
              <a:prstGeom prst="rect">
                <a:avLst/>
              </a:prstGeom>
              <a:blipFill>
                <a:blip r:embed="rId6"/>
                <a:stretch>
                  <a:fillRect l="-121" b="-9722"/>
                </a:stretch>
              </a:blipFill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CD19CFD-1E1B-6108-9058-9078A9A323BE}"/>
                  </a:ext>
                </a:extLst>
              </p:cNvPr>
              <p:cNvSpPr txBox="1"/>
              <p:nvPr/>
            </p:nvSpPr>
            <p:spPr>
              <a:xfrm>
                <a:off x="838198" y="5255573"/>
                <a:ext cx="11022152" cy="9117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IT" sz="24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sSup>
                        <m:sSup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IT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IT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IT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𝑖𝑡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𝐼𝑉</m:t>
                          </m:r>
                        </m:sup>
                      </m:sSup>
                      <m:r>
                        <a:rPr lang="en-IT" sz="24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𝑓𝑡</m:t>
                          </m:r>
                        </m:sub>
                      </m:sSub>
                      <m:r>
                        <a:rPr lang="en-IT" sz="24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𝑖𝑡</m:t>
                          </m:r>
                        </m:sub>
                      </m:sSub>
                      <m:d>
                        <m:d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𝑀𝑡</m:t>
                              </m:r>
                            </m:sub>
                          </m:sSub>
                          <m:r>
                            <a:rPr lang="en-IT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𝑓𝑡</m:t>
                              </m:r>
                            </m:sub>
                          </m:sSub>
                        </m:e>
                      </m:d>
                      <m:r>
                        <a:rPr lang="en-IT" sz="240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𝑖𝑡</m:t>
                          </m:r>
                        </m:sub>
                        <m:sup>
                          <m: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𝑆𝑀𝐵</m:t>
                          </m:r>
                        </m:sup>
                      </m:sSubSup>
                      <m:d>
                        <m:d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𝑆𝑀</m:t>
                          </m:r>
                          <m:sSub>
                            <m:sSubPr>
                              <m:ctrlP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d>
                      <m:sSubSup>
                        <m:sSubSup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IT" sz="240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𝑖𝑡</m:t>
                          </m:r>
                        </m:sub>
                        <m:sup>
                          <m: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𝐻𝑀𝐿</m:t>
                          </m:r>
                        </m:sup>
                      </m:sSubSup>
                      <m:d>
                        <m:dPr>
                          <m:ctrlP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𝐻𝑀</m:t>
                          </m:r>
                          <m:sSub>
                            <m:sSubPr>
                              <m:ctrlP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d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it-IT" sz="24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/>
                <a14:m>
                  <m:oMath xmlns:m="http://schemas.openxmlformats.org/officeDocument/2006/math">
                    <m:r>
                      <a:rPr lang="en-IT" sz="2400" i="0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IT" sz="2400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IT" sz="24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IT" sz="2400" i="1">
                            <a:latin typeface="Cambria Math" panose="02040503050406030204" pitchFamily="18" charset="0"/>
                          </a:rPr>
                          <m:t>𝑖𝑡</m:t>
                        </m:r>
                      </m:sub>
                      <m:sup>
                        <m:r>
                          <a:rPr lang="en-IT" sz="2400" i="1">
                            <a:latin typeface="Cambria Math" panose="02040503050406030204" pitchFamily="18" charset="0"/>
                          </a:rPr>
                          <m:t>𝐶𝑀𝐴</m:t>
                        </m:r>
                      </m:sup>
                    </m:sSubSup>
                    <m:d>
                      <m:dPr>
                        <m:ctrlPr>
                          <a:rPr lang="en-IT" sz="2400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IT" sz="240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IT" sz="2400" i="1">
                                <a:latin typeface="Cambria Math" panose="02040503050406030204" pitchFamily="18" charset="0"/>
                              </a:rPr>
                              <m:t>𝐶𝑀𝐴</m:t>
                            </m:r>
                          </m:e>
                          <m:sub>
                            <m:r>
                              <a:rPr lang="en-IT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</m:e>
                    </m:d>
                    <m:sSubSup>
                      <m:sSubSupPr>
                        <m:ctrlPr>
                          <a:rPr lang="en-IT" sz="2400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IT" sz="2400" i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IT" sz="24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IT" sz="2400" i="1">
                            <a:latin typeface="Cambria Math" panose="02040503050406030204" pitchFamily="18" charset="0"/>
                          </a:rPr>
                          <m:t>𝑖𝑡</m:t>
                        </m:r>
                      </m:sub>
                      <m:sup>
                        <m:r>
                          <a:rPr lang="en-IT" sz="2400" i="1">
                            <a:latin typeface="Cambria Math" panose="02040503050406030204" pitchFamily="18" charset="0"/>
                          </a:rPr>
                          <m:t>𝑅𝑀𝑊</m:t>
                        </m:r>
                      </m:sup>
                    </m:sSubSup>
                    <m:d>
                      <m:dPr>
                        <m:ctrlPr>
                          <a:rPr lang="en-IT" sz="2400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IT" sz="240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IT" sz="2400" i="1">
                                <a:latin typeface="Cambria Math" panose="02040503050406030204" pitchFamily="18" charset="0"/>
                              </a:rPr>
                              <m:t>𝑅𝑀𝑊</m:t>
                            </m:r>
                          </m:e>
                          <m:sub>
                            <m:r>
                              <a:rPr lang="en-IT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</m:e>
                    </m:d>
                    <m:r>
                      <a:rPr lang="en-IT" sz="2400" i="0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IT" sz="2400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IT" sz="24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IT" sz="2400" i="1">
                            <a:latin typeface="Cambria Math" panose="02040503050406030204" pitchFamily="18" charset="0"/>
                          </a:rPr>
                          <m:t>𝑖𝑡</m:t>
                        </m:r>
                      </m:sub>
                      <m:sup>
                        <m:r>
                          <a:rPr lang="en-IT" sz="2400" i="1">
                            <a:latin typeface="Cambria Math" panose="02040503050406030204" pitchFamily="18" charset="0"/>
                          </a:rPr>
                          <m:t>𝐸𝐶</m:t>
                        </m:r>
                      </m:sup>
                    </m:sSubSup>
                    <m:d>
                      <m:dPr>
                        <m:ctrlPr>
                          <a:rPr lang="en-IT" sz="2400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IT" sz="240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IT" sz="2400" i="1">
                                <a:latin typeface="Cambria Math" panose="02040503050406030204" pitchFamily="18" charset="0"/>
                              </a:rPr>
                              <m:t>𝐸𝐶</m:t>
                            </m:r>
                          </m:e>
                          <m:sub>
                            <m:r>
                              <a:rPr lang="en-IT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</m:e>
                    </m:d>
                    <m:r>
                      <a:rPr lang="en-IT" sz="2400" i="0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IT" sz="2400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IT" sz="24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IT" sz="2400" i="1">
                            <a:latin typeface="Cambria Math" panose="02040503050406030204" pitchFamily="18" charset="0"/>
                          </a:rPr>
                          <m:t>𝑖𝑡</m:t>
                        </m:r>
                      </m:sub>
                      <m:sup>
                        <m:r>
                          <a:rPr lang="en-IT" sz="2400" i="1">
                            <a:latin typeface="Cambria Math" panose="02040503050406030204" pitchFamily="18" charset="0"/>
                          </a:rPr>
                          <m:t>𝑅𝐸</m:t>
                        </m:r>
                      </m:sup>
                    </m:sSubSup>
                    <m:d>
                      <m:dPr>
                        <m:ctrlPr>
                          <a:rPr lang="en-IT" sz="2400" i="1">
                            <a:solidFill>
                              <a:srgbClr val="836967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IT" sz="240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IT" sz="2400" i="1">
                                <a:latin typeface="Cambria Math" panose="02040503050406030204" pitchFamily="18" charset="0"/>
                              </a:rPr>
                              <m:t>𝑅𝐸</m:t>
                            </m:r>
                          </m:e>
                          <m:sub>
                            <m:r>
                              <a:rPr lang="en-IT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IT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IT" sz="2400" dirty="0"/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CD19CFD-1E1B-6108-9058-9078A9A323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8" y="5255573"/>
                <a:ext cx="11022152" cy="911724"/>
              </a:xfrm>
              <a:prstGeom prst="rect">
                <a:avLst/>
              </a:prstGeom>
              <a:blipFill>
                <a:blip r:embed="rId7"/>
                <a:stretch>
                  <a:fillRect l="-115" b="-8219"/>
                </a:stretch>
              </a:blipFill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220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BB900CF-0A47-68FE-006A-E266C9EE4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 dirty="0"/>
              <a:t>Empirical analysis - Results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37E2981-11B6-7063-A91A-C53700A54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Performance of REITs classified by energy consumption</a:t>
            </a:r>
            <a:endParaRPr lang="en-I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B9B57-A758-8E02-7B34-D27E2A2351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363" y="2201704"/>
            <a:ext cx="6734422" cy="4388446"/>
          </a:xfrm>
          <a:prstGeom prst="rect">
            <a:avLst/>
          </a:prstGeom>
        </p:spPr>
      </p:pic>
      <p:sp>
        <p:nvSpPr>
          <p:cNvPr id="6" name="Frame 5">
            <a:extLst>
              <a:ext uri="{FF2B5EF4-FFF2-40B4-BE49-F238E27FC236}">
                <a16:creationId xmlns:a16="http://schemas.microsoft.com/office/drawing/2014/main" id="{C803CC2E-6104-0661-FCE0-798372C971EA}"/>
              </a:ext>
            </a:extLst>
          </p:cNvPr>
          <p:cNvSpPr/>
          <p:nvPr/>
        </p:nvSpPr>
        <p:spPr>
          <a:xfrm>
            <a:off x="4667003" y="2229392"/>
            <a:ext cx="2991370" cy="4388446"/>
          </a:xfrm>
          <a:prstGeom prst="frame">
            <a:avLst>
              <a:gd name="adj1" fmla="val 259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9074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BB900CF-0A47-68FE-006A-E266C9EE4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 dirty="0"/>
              <a:t>Empirical analysis - Results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37E2981-11B6-7063-A91A-C53700A54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Performance of REITs classified by percentage of renewable energy</a:t>
            </a:r>
            <a:endParaRPr lang="en-I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B9B57-A758-8E02-7B34-D27E2A2351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363" y="2201704"/>
            <a:ext cx="6734422" cy="4388446"/>
          </a:xfrm>
          <a:prstGeom prst="rect">
            <a:avLst/>
          </a:prstGeom>
        </p:spPr>
      </p:pic>
      <p:pic>
        <p:nvPicPr>
          <p:cNvPr id="5" name="Graphic 5">
            <a:extLst>
              <a:ext uri="{FF2B5EF4-FFF2-40B4-BE49-F238E27FC236}">
                <a16:creationId xmlns:a16="http://schemas.microsoft.com/office/drawing/2014/main" id="{46E4849B-5C61-D302-2A09-FA1A049B1A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9362" y="2201703"/>
            <a:ext cx="6679011" cy="4351337"/>
          </a:xfrm>
          <a:prstGeom prst="rect">
            <a:avLst/>
          </a:prstGeom>
        </p:spPr>
      </p:pic>
      <p:sp>
        <p:nvSpPr>
          <p:cNvPr id="2" name="Frame 1">
            <a:extLst>
              <a:ext uri="{FF2B5EF4-FFF2-40B4-BE49-F238E27FC236}">
                <a16:creationId xmlns:a16="http://schemas.microsoft.com/office/drawing/2014/main" id="{EF3A3AB9-063A-505C-0A04-FE09BBF9669E}"/>
              </a:ext>
            </a:extLst>
          </p:cNvPr>
          <p:cNvSpPr/>
          <p:nvPr/>
        </p:nvSpPr>
        <p:spPr>
          <a:xfrm>
            <a:off x="4655127" y="2229392"/>
            <a:ext cx="3003246" cy="4388446"/>
          </a:xfrm>
          <a:prstGeom prst="frame">
            <a:avLst>
              <a:gd name="adj1" fmla="val 259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7991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BB900CF-0A47-68FE-006A-E266C9EE4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 dirty="0"/>
              <a:t>Empirical analysis - Results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37E2981-11B6-7063-A91A-C53700A54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Performance analysis by energy consumption and percentage of renewable energy</a:t>
            </a:r>
            <a:r>
              <a:rPr lang="en-IT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DEB89CE-7429-18FD-F0F1-FF1A4409CC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39096"/>
              </p:ext>
            </p:extLst>
          </p:nvPr>
        </p:nvGraphicFramePr>
        <p:xfrm>
          <a:off x="838200" y="2219764"/>
          <a:ext cx="10515603" cy="3840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0303">
                  <a:extLst>
                    <a:ext uri="{9D8B030D-6E8A-4147-A177-3AD203B41FA5}">
                      <a16:colId xmlns:a16="http://schemas.microsoft.com/office/drawing/2014/main" val="3625347374"/>
                    </a:ext>
                  </a:extLst>
                </a:gridCol>
                <a:gridCol w="1383446">
                  <a:extLst>
                    <a:ext uri="{9D8B030D-6E8A-4147-A177-3AD203B41FA5}">
                      <a16:colId xmlns:a16="http://schemas.microsoft.com/office/drawing/2014/main" val="4133591415"/>
                    </a:ext>
                  </a:extLst>
                </a:gridCol>
                <a:gridCol w="1383446">
                  <a:extLst>
                    <a:ext uri="{9D8B030D-6E8A-4147-A177-3AD203B41FA5}">
                      <a16:colId xmlns:a16="http://schemas.microsoft.com/office/drawing/2014/main" val="3200278424"/>
                    </a:ext>
                  </a:extLst>
                </a:gridCol>
                <a:gridCol w="1383446">
                  <a:extLst>
                    <a:ext uri="{9D8B030D-6E8A-4147-A177-3AD203B41FA5}">
                      <a16:colId xmlns:a16="http://schemas.microsoft.com/office/drawing/2014/main" val="983274531"/>
                    </a:ext>
                  </a:extLst>
                </a:gridCol>
                <a:gridCol w="1383446">
                  <a:extLst>
                    <a:ext uri="{9D8B030D-6E8A-4147-A177-3AD203B41FA5}">
                      <a16:colId xmlns:a16="http://schemas.microsoft.com/office/drawing/2014/main" val="2382132658"/>
                    </a:ext>
                  </a:extLst>
                </a:gridCol>
                <a:gridCol w="1383446">
                  <a:extLst>
                    <a:ext uri="{9D8B030D-6E8A-4147-A177-3AD203B41FA5}">
                      <a16:colId xmlns:a16="http://schemas.microsoft.com/office/drawing/2014/main" val="3880859176"/>
                    </a:ext>
                  </a:extLst>
                </a:gridCol>
                <a:gridCol w="1383446">
                  <a:extLst>
                    <a:ext uri="{9D8B030D-6E8A-4147-A177-3AD203B41FA5}">
                      <a16:colId xmlns:a16="http://schemas.microsoft.com/office/drawing/2014/main" val="3340865110"/>
                    </a:ext>
                  </a:extLst>
                </a:gridCol>
                <a:gridCol w="1384624">
                  <a:extLst>
                    <a:ext uri="{9D8B030D-6E8A-4147-A177-3AD203B41FA5}">
                      <a16:colId xmlns:a16="http://schemas.microsoft.com/office/drawing/2014/main" val="3539822967"/>
                    </a:ext>
                  </a:extLst>
                </a:gridCol>
              </a:tblGrid>
              <a:tr h="665963">
                <a:tc>
                  <a:txBody>
                    <a:bodyPr/>
                    <a:lstStyle/>
                    <a:p>
                      <a:endParaRPr lang="en-IT" sz="20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 dirty="0">
                          <a:effectLst/>
                        </a:rPr>
                        <a:t>Premium / loss by M</a:t>
                      </a:r>
                      <a:r>
                        <a:rPr lang="en-US" sz="1800" kern="0" dirty="0">
                          <a:effectLst/>
                        </a:rPr>
                        <a:t>kt</a:t>
                      </a:r>
                      <a:endParaRPr lang="en-IT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 dirty="0">
                          <a:effectLst/>
                        </a:rPr>
                        <a:t>Premium / loss by SMB</a:t>
                      </a:r>
                      <a:endParaRPr lang="en-IT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 dirty="0">
                          <a:effectLst/>
                        </a:rPr>
                        <a:t>Premium / loss by HML</a:t>
                      </a:r>
                      <a:endParaRPr lang="en-IT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 dirty="0">
                          <a:effectLst/>
                        </a:rPr>
                        <a:t>Premium / loss by CMA</a:t>
                      </a:r>
                      <a:endParaRPr lang="en-IT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 dirty="0">
                          <a:effectLst/>
                        </a:rPr>
                        <a:t>Premium / loss by RMW</a:t>
                      </a:r>
                      <a:endParaRPr lang="en-IT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 dirty="0">
                          <a:effectLst/>
                        </a:rPr>
                        <a:t>Premium / loss by energy cons</a:t>
                      </a:r>
                      <a:endParaRPr lang="en-IT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kern="0" dirty="0">
                          <a:effectLst/>
                        </a:rPr>
                        <a:t>Premium / </a:t>
                      </a:r>
                      <a:r>
                        <a:rPr lang="it-IT" sz="1800" kern="0" dirty="0" err="1">
                          <a:effectLst/>
                        </a:rPr>
                        <a:t>loss</a:t>
                      </a:r>
                      <a:r>
                        <a:rPr lang="en-IT" sz="1800" kern="0" dirty="0">
                          <a:effectLst/>
                        </a:rPr>
                        <a:t> ren</a:t>
                      </a:r>
                      <a:r>
                        <a:rPr lang="en-US" sz="1800" kern="0" dirty="0">
                          <a:effectLst/>
                        </a:rPr>
                        <a:t>. </a:t>
                      </a:r>
                      <a:r>
                        <a:rPr lang="en-IT" sz="1800" kern="0" dirty="0">
                          <a:effectLst/>
                        </a:rPr>
                        <a:t>energy</a:t>
                      </a:r>
                      <a:endParaRPr lang="en-IT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19942245"/>
                  </a:ext>
                </a:extLst>
              </a:tr>
              <a:tr h="252259">
                <a:tc>
                  <a:txBody>
                    <a:bodyPr/>
                    <a:lstStyle/>
                    <a:p>
                      <a:pPr algn="r"/>
                      <a:r>
                        <a:rPr lang="en-IT" sz="1800" kern="0">
                          <a:effectLst/>
                        </a:rPr>
                        <a:t>2012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7.16%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8.37%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9.23%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3.96%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8.16%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 dirty="0">
                          <a:effectLst/>
                        </a:rPr>
                        <a:t>0.43%</a:t>
                      </a:r>
                      <a:endParaRPr lang="en-IT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-7.01%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123185673"/>
                  </a:ext>
                </a:extLst>
              </a:tr>
              <a:tr h="252259">
                <a:tc>
                  <a:txBody>
                    <a:bodyPr/>
                    <a:lstStyle/>
                    <a:p>
                      <a:pPr algn="r"/>
                      <a:r>
                        <a:rPr lang="en-IT" sz="1800" kern="0">
                          <a:effectLst/>
                        </a:rPr>
                        <a:t>2013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27.10%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21.49%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11.77%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7.89%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16.74%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3.35%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-26.45%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36913826"/>
                  </a:ext>
                </a:extLst>
              </a:tr>
              <a:tr h="252259">
                <a:tc>
                  <a:txBody>
                    <a:bodyPr/>
                    <a:lstStyle/>
                    <a:p>
                      <a:pPr algn="r"/>
                      <a:r>
                        <a:rPr lang="en-IT" sz="1800" kern="0">
                          <a:effectLst/>
                        </a:rPr>
                        <a:t>2014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6.71%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4.69%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2.86%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3.91%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3.57%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1.51%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-6.60%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72442253"/>
                  </a:ext>
                </a:extLst>
              </a:tr>
              <a:tr h="252259">
                <a:tc>
                  <a:txBody>
                    <a:bodyPr/>
                    <a:lstStyle/>
                    <a:p>
                      <a:pPr algn="r"/>
                      <a:r>
                        <a:rPr lang="en-IT" sz="1800" kern="0">
                          <a:effectLst/>
                        </a:rPr>
                        <a:t>2015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27.03%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23.32%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17.16%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1.58%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20.22%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9.33%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-25.26%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796456172"/>
                  </a:ext>
                </a:extLst>
              </a:tr>
              <a:tr h="252259">
                <a:tc>
                  <a:txBody>
                    <a:bodyPr/>
                    <a:lstStyle/>
                    <a:p>
                      <a:pPr algn="r"/>
                      <a:r>
                        <a:rPr lang="en-IT" sz="1800" kern="0">
                          <a:effectLst/>
                        </a:rPr>
                        <a:t>2016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7.26%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6.56%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4.72%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3.41%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6.36%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3.47%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-7.92%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73329051"/>
                  </a:ext>
                </a:extLst>
              </a:tr>
              <a:tr h="252259">
                <a:tc>
                  <a:txBody>
                    <a:bodyPr/>
                    <a:lstStyle/>
                    <a:p>
                      <a:pPr algn="r"/>
                      <a:r>
                        <a:rPr lang="en-IT" sz="1800" kern="0">
                          <a:effectLst/>
                        </a:rPr>
                        <a:t>2017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8.77%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6.38%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4.81%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4.49%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6.65%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2.40%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-6.79%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219052100"/>
                  </a:ext>
                </a:extLst>
              </a:tr>
              <a:tr h="252259">
                <a:tc>
                  <a:txBody>
                    <a:bodyPr/>
                    <a:lstStyle/>
                    <a:p>
                      <a:pPr algn="r"/>
                      <a:r>
                        <a:rPr lang="en-IT" sz="1800" kern="0">
                          <a:effectLst/>
                        </a:rPr>
                        <a:t>2018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13.46%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11.13%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3.35%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10.96%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10.30%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4.24%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-12.21%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930624052"/>
                  </a:ext>
                </a:extLst>
              </a:tr>
              <a:tr h="252259">
                <a:tc>
                  <a:txBody>
                    <a:bodyPr/>
                    <a:lstStyle/>
                    <a:p>
                      <a:pPr algn="r"/>
                      <a:r>
                        <a:rPr lang="en-IT" sz="1800" kern="0">
                          <a:effectLst/>
                        </a:rPr>
                        <a:t>2019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-1.75%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0.07%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1.96%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0.81%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0.29%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0.39%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0.41%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959705031"/>
                  </a:ext>
                </a:extLst>
              </a:tr>
              <a:tr h="252259">
                <a:tc>
                  <a:txBody>
                    <a:bodyPr/>
                    <a:lstStyle/>
                    <a:p>
                      <a:pPr algn="r"/>
                      <a:r>
                        <a:rPr lang="en-IT" sz="1800" kern="0">
                          <a:effectLst/>
                        </a:rPr>
                        <a:t>2020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31.73%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27.49%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21.64%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20.66%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24.59%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3.49%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-18.10%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39496977"/>
                  </a:ext>
                </a:extLst>
              </a:tr>
              <a:tr h="252259">
                <a:tc>
                  <a:txBody>
                    <a:bodyPr/>
                    <a:lstStyle/>
                    <a:p>
                      <a:pPr algn="r"/>
                      <a:r>
                        <a:rPr lang="en-IT" sz="1800" kern="0">
                          <a:effectLst/>
                        </a:rPr>
                        <a:t>2021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-3.02%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-0.11%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3.08%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4.91%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1.79%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1.97%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4.58%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119588787"/>
                  </a:ext>
                </a:extLst>
              </a:tr>
              <a:tr h="252259">
                <a:tc>
                  <a:txBody>
                    <a:bodyPr/>
                    <a:lstStyle/>
                    <a:p>
                      <a:pPr algn="r"/>
                      <a:r>
                        <a:rPr lang="en-IT" sz="1800" kern="0">
                          <a:effectLst/>
                        </a:rPr>
                        <a:t>2022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39.00%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35.54%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30.93%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12.95%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29.17%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>
                          <a:effectLst/>
                        </a:rPr>
                        <a:t>-1.84%</a:t>
                      </a:r>
                      <a:endParaRPr lang="en-IT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800" kern="0" dirty="0">
                          <a:effectLst/>
                        </a:rPr>
                        <a:t>-6.67%</a:t>
                      </a:r>
                      <a:endParaRPr lang="en-IT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579064961"/>
                  </a:ext>
                </a:extLst>
              </a:tr>
            </a:tbl>
          </a:graphicData>
        </a:graphic>
      </p:graphicFrame>
      <p:sp>
        <p:nvSpPr>
          <p:cNvPr id="4" name="Frame 3">
            <a:extLst>
              <a:ext uri="{FF2B5EF4-FFF2-40B4-BE49-F238E27FC236}">
                <a16:creationId xmlns:a16="http://schemas.microsoft.com/office/drawing/2014/main" id="{82F5EA24-6EBE-2CE3-FF33-686902C322A8}"/>
              </a:ext>
            </a:extLst>
          </p:cNvPr>
          <p:cNvSpPr/>
          <p:nvPr/>
        </p:nvSpPr>
        <p:spPr>
          <a:xfrm>
            <a:off x="8633360" y="3040083"/>
            <a:ext cx="1318161" cy="3020161"/>
          </a:xfrm>
          <a:prstGeom prst="frame">
            <a:avLst>
              <a:gd name="adj1" fmla="val 259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>
              <a:solidFill>
                <a:schemeClr val="tx1"/>
              </a:solidFill>
            </a:endParaRPr>
          </a:p>
        </p:txBody>
      </p:sp>
      <p:sp>
        <p:nvSpPr>
          <p:cNvPr id="6" name="Frame 5">
            <a:extLst>
              <a:ext uri="{FF2B5EF4-FFF2-40B4-BE49-F238E27FC236}">
                <a16:creationId xmlns:a16="http://schemas.microsoft.com/office/drawing/2014/main" id="{08BF1BE3-3809-7E9A-AE03-3A7D8D7048AF}"/>
              </a:ext>
            </a:extLst>
          </p:cNvPr>
          <p:cNvSpPr/>
          <p:nvPr/>
        </p:nvSpPr>
        <p:spPr>
          <a:xfrm>
            <a:off x="9993580" y="3040083"/>
            <a:ext cx="1318161" cy="3020161"/>
          </a:xfrm>
          <a:prstGeom prst="frame">
            <a:avLst>
              <a:gd name="adj1" fmla="val 259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899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BB900CF-0A47-68FE-006A-E266C9EE4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 dirty="0"/>
              <a:t>Empirical analysis - Results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37E2981-11B6-7063-A91A-C53700A54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Performance analysis by energy consumption and percentage of renewable energy</a:t>
            </a:r>
            <a:r>
              <a:rPr lang="en-IT" sz="1200" dirty="0">
                <a:effectLst/>
              </a:rPr>
              <a:t> </a:t>
            </a:r>
            <a:endParaRPr lang="en-IT" sz="1800" i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51E7F3E-8842-BC42-8080-E73290CFC0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22037"/>
              </p:ext>
            </p:extLst>
          </p:nvPr>
        </p:nvGraphicFramePr>
        <p:xfrm>
          <a:off x="838200" y="2336441"/>
          <a:ext cx="10515595" cy="30478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2015">
                  <a:extLst>
                    <a:ext uri="{9D8B030D-6E8A-4147-A177-3AD203B41FA5}">
                      <a16:colId xmlns:a16="http://schemas.microsoft.com/office/drawing/2014/main" val="627946060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2677384522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81882115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1332313837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376625241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1758923636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1459244991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543591619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49874521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699271593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1479431055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3205110211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2846616553"/>
                    </a:ext>
                  </a:extLst>
                </a:gridCol>
              </a:tblGrid>
              <a:tr h="217703">
                <a:tc rowSpan="3">
                  <a:txBody>
                    <a:bodyPr/>
                    <a:lstStyle/>
                    <a:p>
                      <a:pPr algn="ctr"/>
                      <a:r>
                        <a:rPr lang="en-IT" sz="1400" kern="0" dirty="0">
                          <a:effectLst/>
                        </a:rPr>
                        <a:t> 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it-IT" sz="1100" kern="0">
                          <a:effectLst/>
                        </a:rPr>
                        <a:t>Energy consumption</a:t>
                      </a:r>
                      <a:endParaRPr lang="en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it-IT" sz="1100" kern="0">
                          <a:effectLst/>
                        </a:rPr>
                        <a:t>Percentage of renewable energy</a:t>
                      </a:r>
                      <a:endParaRPr lang="en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9295449"/>
                  </a:ext>
                </a:extLst>
              </a:tr>
              <a:tr h="217703">
                <a:tc vMerge="1"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CAPM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F&amp;F 3 factors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F&amp;F 5 factors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CAPM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F&amp;F 3 factors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F&amp;F 5 factors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0464600"/>
                  </a:ext>
                </a:extLst>
              </a:tr>
              <a:tr h="217703">
                <a:tc vMerge="1">
                  <a:txBody>
                    <a:bodyPr/>
                    <a:lstStyle/>
                    <a:p>
                      <a:endParaRPr lang="en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kern="0" dirty="0">
                          <a:effectLst/>
                        </a:rPr>
                        <a:t>High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kern="0">
                          <a:effectLst/>
                        </a:rPr>
                        <a:t>Low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kern="0">
                          <a:effectLst/>
                        </a:rPr>
                        <a:t>High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kern="0">
                          <a:effectLst/>
                        </a:rPr>
                        <a:t>Low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kern="0">
                          <a:effectLst/>
                        </a:rPr>
                        <a:t>High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kern="0">
                          <a:effectLst/>
                        </a:rPr>
                        <a:t>Low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kern="0">
                          <a:effectLst/>
                        </a:rPr>
                        <a:t>High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kern="0">
                          <a:effectLst/>
                        </a:rPr>
                        <a:t>Low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kern="0">
                          <a:effectLst/>
                        </a:rPr>
                        <a:t>High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kern="0">
                          <a:effectLst/>
                        </a:rPr>
                        <a:t>Low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kern="0">
                          <a:effectLst/>
                        </a:rPr>
                        <a:t>High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kern="0">
                          <a:effectLst/>
                        </a:rPr>
                        <a:t>Low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534032938"/>
                  </a:ext>
                </a:extLst>
              </a:tr>
              <a:tr h="217703"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2012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-11.10%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-11.87%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-11.35%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-11.91%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-11.35%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-11.91%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-10.90%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-10.72%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-13.19%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-10.90%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-13.19%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-11.06%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909520713"/>
                  </a:ext>
                </a:extLst>
              </a:tr>
              <a:tr h="217703"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2013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10.53%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11.29%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10.53%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11.29%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10.53%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11.29%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10.20%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13.39%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10.20%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13.39%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6.21%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12.90%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163520837"/>
                  </a:ext>
                </a:extLst>
              </a:tr>
              <a:tr h="217703"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2014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8.80%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5.10%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8.80%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5.10%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8.80%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5.10%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8.72%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5.23%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8.72%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5.23%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7.73%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5.10%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968964117"/>
                  </a:ext>
                </a:extLst>
              </a:tr>
              <a:tr h="217703"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2015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5.92%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8.88%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5.92%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8.88%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5.92%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8.88%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6.16%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10.90%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6.16%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10.90%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3.64%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10.44%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998450376"/>
                  </a:ext>
                </a:extLst>
              </a:tr>
              <a:tr h="217703"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2016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2.94%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-4.59%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2.94%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-4.59%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2.94%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-4.59%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 dirty="0">
                          <a:effectLst/>
                        </a:rPr>
                        <a:t>2.93%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 dirty="0">
                          <a:effectLst/>
                        </a:rPr>
                        <a:t>-3.84%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 dirty="0">
                          <a:effectLst/>
                        </a:rPr>
                        <a:t>2.93%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 dirty="0">
                          <a:effectLst/>
                        </a:rPr>
                        <a:t>-3.84%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2.22%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-3.99%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73464977"/>
                  </a:ext>
                </a:extLst>
              </a:tr>
              <a:tr h="217703"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2017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-2.17%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0.27%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-2.17%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0.27%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-2.17%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0.27%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 dirty="0">
                          <a:effectLst/>
                        </a:rPr>
                        <a:t>-2.28%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0.96%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-2.28%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 dirty="0">
                          <a:effectLst/>
                        </a:rPr>
                        <a:t>0.96%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-2.28%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0.72%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597842449"/>
                  </a:ext>
                </a:extLst>
              </a:tr>
              <a:tr h="217703"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2018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-2.40%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-3.25%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-2.40%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-3.25%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-2.40%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-3.25%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 dirty="0">
                          <a:effectLst/>
                        </a:rPr>
                        <a:t>-2.78%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-2.28%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-2.78%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-2.28%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 dirty="0">
                          <a:effectLst/>
                        </a:rPr>
                        <a:t>-2.78%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-2.70%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66828800"/>
                  </a:ext>
                </a:extLst>
              </a:tr>
              <a:tr h="217703"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2019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-4.60%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-11.75%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-4.60%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-11.75%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-4.60%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-11.75%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-4.56%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 dirty="0">
                          <a:effectLst/>
                        </a:rPr>
                        <a:t>-11.84%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 dirty="0">
                          <a:effectLst/>
                        </a:rPr>
                        <a:t>-4.56%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-11.84%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-4.60%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-11.88%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618951954"/>
                  </a:ext>
                </a:extLst>
              </a:tr>
              <a:tr h="217703"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2020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2.14%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3.03%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2.14%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3.03%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2.14%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3.03%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1.73%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3.93%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 dirty="0">
                          <a:effectLst/>
                        </a:rPr>
                        <a:t>1.73%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3.93%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 dirty="0">
                          <a:effectLst/>
                        </a:rPr>
                        <a:t>0.27%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2.98%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56505643"/>
                  </a:ext>
                </a:extLst>
              </a:tr>
              <a:tr h="217703"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2021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-16.22%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-15.18%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-16.22%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-15.18%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-16.22%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-15.18%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-16.19%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-15.25%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 dirty="0">
                          <a:effectLst/>
                        </a:rPr>
                        <a:t>-16.19%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-15.25%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 dirty="0">
                          <a:effectLst/>
                        </a:rPr>
                        <a:t>-16.31%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-15.38%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536433170"/>
                  </a:ext>
                </a:extLst>
              </a:tr>
              <a:tr h="217703"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2022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 dirty="0">
                          <a:effectLst/>
                        </a:rPr>
                        <a:t>6.35%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11.00%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6.35%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11.00%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6.35%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0">
                          <a:effectLst/>
                        </a:rPr>
                        <a:t>11.00%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6.35%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 dirty="0">
                          <a:effectLst/>
                        </a:rPr>
                        <a:t>11.00%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>
                          <a:effectLst/>
                        </a:rPr>
                        <a:t>6.35%</a:t>
                      </a:r>
                      <a:endParaRPr lang="en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 dirty="0">
                          <a:effectLst/>
                        </a:rPr>
                        <a:t>11.00%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 dirty="0">
                          <a:effectLst/>
                        </a:rPr>
                        <a:t>5.71%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200" kern="100" dirty="0">
                          <a:effectLst/>
                        </a:rPr>
                        <a:t>10.33%</a:t>
                      </a:r>
                      <a:endParaRPr lang="en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83721627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FEBDAE5-96DB-3F7C-EA99-76BD92AAFE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790113"/>
              </p:ext>
            </p:extLst>
          </p:nvPr>
        </p:nvGraphicFramePr>
        <p:xfrm>
          <a:off x="838200" y="5378182"/>
          <a:ext cx="10515595" cy="2177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2015">
                  <a:extLst>
                    <a:ext uri="{9D8B030D-6E8A-4147-A177-3AD203B41FA5}">
                      <a16:colId xmlns:a16="http://schemas.microsoft.com/office/drawing/2014/main" val="3580018671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309072067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2546570675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1168483010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744462035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709889479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1238012317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1915236318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3164944410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3395696971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462614428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3306343445"/>
                    </a:ext>
                  </a:extLst>
                </a:gridCol>
                <a:gridCol w="826965">
                  <a:extLst>
                    <a:ext uri="{9D8B030D-6E8A-4147-A177-3AD203B41FA5}">
                      <a16:colId xmlns:a16="http://schemas.microsoft.com/office/drawing/2014/main" val="2923226219"/>
                    </a:ext>
                  </a:extLst>
                </a:gridCol>
              </a:tblGrid>
              <a:tr h="217703">
                <a:tc>
                  <a:txBody>
                    <a:bodyPr/>
                    <a:lstStyle/>
                    <a:p>
                      <a:pPr algn="ctr"/>
                      <a:r>
                        <a:rPr lang="it-IT" sz="1400" kern="0" dirty="0" err="1">
                          <a:effectLst/>
                        </a:rPr>
                        <a:t>Mean</a:t>
                      </a:r>
                      <a:endParaRPr lang="en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400" kern="100" dirty="0">
                          <a:solidFill>
                            <a:srgbClr val="00B050"/>
                          </a:solidFill>
                          <a:effectLst/>
                        </a:rPr>
                        <a:t>-0.10%</a:t>
                      </a:r>
                      <a:endParaRPr lang="en-IT" sz="16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400" kern="100" dirty="0">
                          <a:solidFill>
                            <a:srgbClr val="FF0000"/>
                          </a:solidFill>
                          <a:effectLst/>
                        </a:rPr>
                        <a:t>-0.73%</a:t>
                      </a:r>
                      <a:endParaRPr lang="en-IT" sz="16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400" kern="100" dirty="0">
                          <a:solidFill>
                            <a:srgbClr val="00B050"/>
                          </a:solidFill>
                          <a:effectLst/>
                        </a:rPr>
                        <a:t>-0.12%</a:t>
                      </a:r>
                      <a:endParaRPr lang="en-IT" sz="16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400" kern="100" dirty="0">
                          <a:solidFill>
                            <a:srgbClr val="FF0000"/>
                          </a:solidFill>
                          <a:effectLst/>
                        </a:rPr>
                        <a:t>-0.74%</a:t>
                      </a:r>
                      <a:endParaRPr lang="en-IT" sz="16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400" kern="100" dirty="0">
                          <a:solidFill>
                            <a:srgbClr val="00B050"/>
                          </a:solidFill>
                          <a:effectLst/>
                        </a:rPr>
                        <a:t>-0.12%</a:t>
                      </a:r>
                      <a:endParaRPr lang="en-IT" sz="16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400" kern="100" dirty="0">
                          <a:solidFill>
                            <a:srgbClr val="FF0000"/>
                          </a:solidFill>
                          <a:effectLst/>
                        </a:rPr>
                        <a:t>-0.74%</a:t>
                      </a:r>
                      <a:endParaRPr lang="en-IT" sz="16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400" kern="100" dirty="0">
                          <a:solidFill>
                            <a:srgbClr val="FF0000"/>
                          </a:solidFill>
                          <a:effectLst/>
                        </a:rPr>
                        <a:t>-0.17%</a:t>
                      </a:r>
                      <a:endParaRPr lang="en-IT" sz="16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400" kern="100" dirty="0">
                          <a:solidFill>
                            <a:srgbClr val="00B050"/>
                          </a:solidFill>
                          <a:effectLst/>
                        </a:rPr>
                        <a:t>0.01%</a:t>
                      </a:r>
                      <a:endParaRPr lang="en-IT" sz="16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400" kern="100" dirty="0">
                          <a:solidFill>
                            <a:srgbClr val="FF0000"/>
                          </a:solidFill>
                          <a:effectLst/>
                        </a:rPr>
                        <a:t>-0.35%</a:t>
                      </a:r>
                      <a:endParaRPr lang="en-IT" sz="16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400" kern="100" dirty="0">
                          <a:solidFill>
                            <a:srgbClr val="00B050"/>
                          </a:solidFill>
                          <a:effectLst/>
                        </a:rPr>
                        <a:t>-0.01%</a:t>
                      </a:r>
                      <a:endParaRPr lang="en-IT" sz="16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400" kern="100" dirty="0">
                          <a:solidFill>
                            <a:srgbClr val="FF0000"/>
                          </a:solidFill>
                          <a:effectLst/>
                        </a:rPr>
                        <a:t>-1.25%</a:t>
                      </a:r>
                      <a:endParaRPr lang="en-IT" sz="1600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T" sz="1400" kern="100" dirty="0">
                          <a:solidFill>
                            <a:srgbClr val="00B050"/>
                          </a:solidFill>
                          <a:effectLst/>
                        </a:rPr>
                        <a:t>-0.36%</a:t>
                      </a:r>
                      <a:endParaRPr lang="en-IT" sz="16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18891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0640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BB900CF-0A47-68FE-006A-E266C9EE4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 dirty="0"/>
              <a:t>Index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37E2981-11B6-7063-A91A-C53700A54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T" dirty="0"/>
              <a:t>Introduction</a:t>
            </a:r>
          </a:p>
          <a:p>
            <a:r>
              <a:rPr lang="en-IT" dirty="0"/>
              <a:t>Literature review</a:t>
            </a:r>
          </a:p>
          <a:p>
            <a:r>
              <a:rPr lang="en-IT" dirty="0"/>
              <a:t>Empirical analysis</a:t>
            </a:r>
          </a:p>
          <a:p>
            <a:pPr lvl="1"/>
            <a:r>
              <a:rPr lang="en-IT" dirty="0"/>
              <a:t>Sample</a:t>
            </a:r>
          </a:p>
          <a:p>
            <a:pPr lvl="1"/>
            <a:r>
              <a:rPr lang="en-IT" dirty="0"/>
              <a:t>Methodology</a:t>
            </a:r>
          </a:p>
          <a:p>
            <a:pPr lvl="1"/>
            <a:r>
              <a:rPr lang="en-IT" dirty="0"/>
              <a:t>Results</a:t>
            </a:r>
          </a:p>
          <a:p>
            <a:r>
              <a:rPr lang="en-IT" dirty="0"/>
              <a:t>Conclusion and policy implication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06C7054-9393-1F7C-98CA-94E4E173D395}"/>
              </a:ext>
            </a:extLst>
          </p:cNvPr>
          <p:cNvSpPr/>
          <p:nvPr/>
        </p:nvSpPr>
        <p:spPr>
          <a:xfrm>
            <a:off x="637591" y="4531502"/>
            <a:ext cx="10916817" cy="563012"/>
          </a:xfrm>
          <a:prstGeom prst="rect">
            <a:avLst/>
          </a:prstGeom>
          <a:solidFill>
            <a:srgbClr val="C0000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21996853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BB900CF-0A47-68FE-006A-E266C9EE4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</a:t>
            </a:r>
            <a:r>
              <a:rPr lang="en-IT" dirty="0"/>
              <a:t>onclusion and policy implication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37E2981-11B6-7063-A91A-C53700A54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GB" dirty="0"/>
              <a:t>Energy consumption policy does not have a direct effect on the performance of REITs and there is still no premium for more green investment options in the real estate industry. </a:t>
            </a:r>
          </a:p>
          <a:p>
            <a:pPr algn="just"/>
            <a:r>
              <a:rPr lang="en-GB" dirty="0"/>
              <a:t>Green REITs implies a lower return with respect to the other REITs. Results do not support the idea that the market is able to be self-regulated and the ESG targets could be achieved only if investors are willing to accept lower returns for reaching the energy consumption target. </a:t>
            </a:r>
          </a:p>
          <a:p>
            <a:pPr algn="just"/>
            <a:r>
              <a:rPr lang="en-US" dirty="0"/>
              <a:t>REITs investing in green buildings are expected to increase the operational performance  and so </a:t>
            </a:r>
            <a:r>
              <a:rPr lang="en-GB" dirty="0"/>
              <a:t>the lower risk may be relevant mainly for low risk profile investors.</a:t>
            </a:r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42469021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envelope with a check mark&#10;&#10;Description automatically generated with medium confidence">
            <a:extLst>
              <a:ext uri="{FF2B5EF4-FFF2-40B4-BE49-F238E27FC236}">
                <a16:creationId xmlns:a16="http://schemas.microsoft.com/office/drawing/2014/main" id="{6D15F13B-FA1A-F813-E41C-77F80ABB92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5312" y="1812131"/>
            <a:ext cx="5080000" cy="3810000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EBB900CF-0A47-68FE-006A-E266C9EE4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Thanks for attending</a:t>
            </a:r>
            <a:endParaRPr lang="en-IT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37E2981-11B6-7063-A91A-C53700A54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buNone/>
            </a:pPr>
            <a:r>
              <a:rPr lang="en-IT" dirty="0"/>
              <a:t>Gianluca Mattarocci</a:t>
            </a:r>
          </a:p>
          <a:p>
            <a:pPr marL="0" indent="0">
              <a:buNone/>
            </a:pPr>
            <a:r>
              <a:rPr lang="en-IT" dirty="0"/>
              <a:t>University of Rome Tor Vergata</a:t>
            </a:r>
          </a:p>
          <a:p>
            <a:pPr marL="0" indent="0">
              <a:buNone/>
            </a:pPr>
            <a:r>
              <a:rPr lang="en-IT" dirty="0"/>
              <a:t>e-mail: </a:t>
            </a:r>
            <a:r>
              <a:rPr lang="en-IT" dirty="0">
                <a:hlinkClick r:id="rId3"/>
              </a:rPr>
              <a:t>gianluca.mattarocci@uniroma2.it</a:t>
            </a:r>
            <a:r>
              <a:rPr lang="en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24887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BB900CF-0A47-68FE-006A-E266C9EE4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 dirty="0"/>
              <a:t>Index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37E2981-11B6-7063-A91A-C53700A54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T" dirty="0"/>
              <a:t>Introduction</a:t>
            </a:r>
          </a:p>
          <a:p>
            <a:r>
              <a:rPr lang="en-IT" dirty="0"/>
              <a:t>Literature review</a:t>
            </a:r>
          </a:p>
          <a:p>
            <a:r>
              <a:rPr lang="en-IT" dirty="0"/>
              <a:t>Empirical analysis</a:t>
            </a:r>
          </a:p>
          <a:p>
            <a:pPr lvl="1"/>
            <a:r>
              <a:rPr lang="en-IT" dirty="0"/>
              <a:t>Sample</a:t>
            </a:r>
          </a:p>
          <a:p>
            <a:pPr lvl="1"/>
            <a:r>
              <a:rPr lang="en-IT" dirty="0"/>
              <a:t>Methodology</a:t>
            </a:r>
          </a:p>
          <a:p>
            <a:pPr lvl="1"/>
            <a:r>
              <a:rPr lang="en-IT" dirty="0"/>
              <a:t>Results</a:t>
            </a:r>
          </a:p>
          <a:p>
            <a:r>
              <a:rPr lang="en-IT" dirty="0"/>
              <a:t>Conclusion and policy implication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06C7054-9393-1F7C-98CA-94E4E173D395}"/>
              </a:ext>
            </a:extLst>
          </p:cNvPr>
          <p:cNvSpPr/>
          <p:nvPr/>
        </p:nvSpPr>
        <p:spPr>
          <a:xfrm>
            <a:off x="637591" y="1806964"/>
            <a:ext cx="10916817" cy="563012"/>
          </a:xfrm>
          <a:prstGeom prst="rect">
            <a:avLst/>
          </a:prstGeom>
          <a:solidFill>
            <a:srgbClr val="C0000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77810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BB900CF-0A47-68FE-006A-E266C9EE4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 dirty="0"/>
              <a:t>Introduction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37E2981-11B6-7063-A91A-C53700A54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GB" dirty="0"/>
              <a:t>A couple of figures on climate change</a:t>
            </a:r>
            <a:endParaRPr lang="en-IT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C190E8B-D923-223A-2FD7-61EB782105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044"/>
          <a:stretch/>
        </p:blipFill>
        <p:spPr>
          <a:xfrm>
            <a:off x="838200" y="2381294"/>
            <a:ext cx="4560327" cy="3240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B493AC5-F384-7F37-3AEC-B83D2DBCCD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579"/>
          <a:stretch/>
        </p:blipFill>
        <p:spPr>
          <a:xfrm>
            <a:off x="6369133" y="2381294"/>
            <a:ext cx="5650943" cy="324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551085F-77BB-C988-468A-222269C7B50D}"/>
              </a:ext>
            </a:extLst>
          </p:cNvPr>
          <p:cNvSpPr txBox="1"/>
          <p:nvPr/>
        </p:nvSpPr>
        <p:spPr>
          <a:xfrm>
            <a:off x="1063932" y="5621294"/>
            <a:ext cx="41088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T" dirty="0"/>
              <a:t>Change in temperatures in the last decade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398CA2-0E81-E35D-8678-A14D1BBAB9AA}"/>
              </a:ext>
            </a:extLst>
          </p:cNvPr>
          <p:cNvSpPr txBox="1"/>
          <p:nvPr/>
        </p:nvSpPr>
        <p:spPr>
          <a:xfrm>
            <a:off x="7140173" y="5617993"/>
            <a:ext cx="4108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T" dirty="0"/>
              <a:t>Rain expectations in 2050</a:t>
            </a:r>
          </a:p>
        </p:txBody>
      </p:sp>
    </p:spTree>
    <p:extLst>
      <p:ext uri="{BB962C8B-B14F-4D97-AF65-F5344CB8AC3E}">
        <p14:creationId xmlns:p14="http://schemas.microsoft.com/office/powerpoint/2010/main" val="1212093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BB900CF-0A47-68FE-006A-E266C9EE4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 dirty="0"/>
              <a:t>Introduction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37E2981-11B6-7063-A91A-C53700A54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IT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New regulation on energy efficiency and financial markets</a:t>
            </a:r>
            <a:endParaRPr lang="en-IT" dirty="0"/>
          </a:p>
        </p:txBody>
      </p:sp>
      <p:pic>
        <p:nvPicPr>
          <p:cNvPr id="2" name="Picture 1" descr="A picture containing text, businesscard, screenshot, design&#10;&#10;Description automatically generated">
            <a:extLst>
              <a:ext uri="{FF2B5EF4-FFF2-40B4-BE49-F238E27FC236}">
                <a16:creationId xmlns:a16="http://schemas.microsoft.com/office/drawing/2014/main" id="{48044AE2-8ABD-33E4-EFC2-A356052491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72" t="2994" r="4613" b="3012"/>
          <a:stretch/>
        </p:blipFill>
        <p:spPr>
          <a:xfrm>
            <a:off x="1757544" y="2503789"/>
            <a:ext cx="2454712" cy="252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A7DF5CC-0C6F-2543-D517-A35AA32173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4793" y="2863789"/>
            <a:ext cx="2729663" cy="180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23B9341-1957-B3AD-B4D5-672611F75C65}"/>
              </a:ext>
            </a:extLst>
          </p:cNvPr>
          <p:cNvSpPr txBox="1"/>
          <p:nvPr/>
        </p:nvSpPr>
        <p:spPr>
          <a:xfrm>
            <a:off x="1063932" y="5383789"/>
            <a:ext cx="4108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T" dirty="0"/>
              <a:t>European Taxonomy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8192B1-A8A6-848F-2A4E-BED526E55E80}"/>
              </a:ext>
            </a:extLst>
          </p:cNvPr>
          <p:cNvSpPr txBox="1"/>
          <p:nvPr/>
        </p:nvSpPr>
        <p:spPr>
          <a:xfrm>
            <a:off x="7015193" y="5383789"/>
            <a:ext cx="4108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T" dirty="0"/>
              <a:t>Energy Efficiency Directive</a:t>
            </a:r>
          </a:p>
        </p:txBody>
      </p:sp>
    </p:spTree>
    <p:extLst>
      <p:ext uri="{BB962C8B-B14F-4D97-AF65-F5344CB8AC3E}">
        <p14:creationId xmlns:p14="http://schemas.microsoft.com/office/powerpoint/2010/main" val="1634125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BB900CF-0A47-68FE-006A-E266C9EE4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 dirty="0"/>
              <a:t>Introduction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37E2981-11B6-7063-A91A-C53700A54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762875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IT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Research questions</a:t>
            </a:r>
            <a:endParaRPr lang="en-IT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IT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Hyp 1. </a:t>
            </a:r>
            <a:r>
              <a:rPr lang="it-IT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it-IT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REITs</a:t>
            </a:r>
            <a:r>
              <a:rPr lang="it-IT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targeting more energy </a:t>
            </a:r>
            <a:r>
              <a:rPr lang="it-IT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efficient</a:t>
            </a:r>
            <a:r>
              <a:rPr lang="it-IT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buildings</a:t>
            </a:r>
            <a:r>
              <a:rPr lang="en-IT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IT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en-IT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IT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Hyp 2. </a:t>
            </a:r>
            <a:r>
              <a:rPr lang="en-IT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hat is the premium assigned by the market on energy efficient building investments and/ or on renewable energy use</a:t>
            </a:r>
            <a:r>
              <a:rPr lang="en-IT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IT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IT" dirty="0"/>
          </a:p>
        </p:txBody>
      </p:sp>
      <p:pic>
        <p:nvPicPr>
          <p:cNvPr id="3" name="Picture 2" descr="A silhouette of a child's head with gears&#10;&#10;Description automatically generated with medium confidence">
            <a:extLst>
              <a:ext uri="{FF2B5EF4-FFF2-40B4-BE49-F238E27FC236}">
                <a16:creationId xmlns:a16="http://schemas.microsoft.com/office/drawing/2014/main" id="{D225358C-1BEF-2BB1-1D0A-184B245EC1C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067800" y="2362994"/>
            <a:ext cx="22860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9441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BB900CF-0A47-68FE-006A-E266C9EE4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 dirty="0"/>
              <a:t>Index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37E2981-11B6-7063-A91A-C53700A54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T" dirty="0"/>
              <a:t>Introduction</a:t>
            </a:r>
          </a:p>
          <a:p>
            <a:r>
              <a:rPr lang="en-IT" dirty="0"/>
              <a:t>Literature review</a:t>
            </a:r>
          </a:p>
          <a:p>
            <a:r>
              <a:rPr lang="en-IT" dirty="0"/>
              <a:t>Empirical analysis</a:t>
            </a:r>
          </a:p>
          <a:p>
            <a:pPr lvl="1"/>
            <a:r>
              <a:rPr lang="en-IT" dirty="0"/>
              <a:t>Sample</a:t>
            </a:r>
          </a:p>
          <a:p>
            <a:pPr lvl="1"/>
            <a:r>
              <a:rPr lang="en-IT" dirty="0"/>
              <a:t>Methodology</a:t>
            </a:r>
          </a:p>
          <a:p>
            <a:pPr lvl="1"/>
            <a:r>
              <a:rPr lang="en-IT" dirty="0"/>
              <a:t>Results</a:t>
            </a:r>
          </a:p>
          <a:p>
            <a:r>
              <a:rPr lang="en-IT" dirty="0"/>
              <a:t>Conclusion and policy implication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06C7054-9393-1F7C-98CA-94E4E173D395}"/>
              </a:ext>
            </a:extLst>
          </p:cNvPr>
          <p:cNvSpPr/>
          <p:nvPr/>
        </p:nvSpPr>
        <p:spPr>
          <a:xfrm>
            <a:off x="637591" y="2273493"/>
            <a:ext cx="10916817" cy="563012"/>
          </a:xfrm>
          <a:prstGeom prst="rect">
            <a:avLst/>
          </a:prstGeom>
          <a:solidFill>
            <a:srgbClr val="C0000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0782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BB900CF-0A47-68FE-006A-E266C9EE4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 dirty="0"/>
              <a:t>Literature review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82A55E13-B60E-EB16-788F-1068C58F003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6229932"/>
              </p:ext>
            </p:extLst>
          </p:nvPr>
        </p:nvGraphicFramePr>
        <p:xfrm>
          <a:off x="838200" y="1439859"/>
          <a:ext cx="10515600" cy="481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4354">
                  <a:extLst>
                    <a:ext uri="{9D8B030D-6E8A-4147-A177-3AD203B41FA5}">
                      <a16:colId xmlns:a16="http://schemas.microsoft.com/office/drawing/2014/main" val="275759693"/>
                    </a:ext>
                  </a:extLst>
                </a:gridCol>
                <a:gridCol w="5281246">
                  <a:extLst>
                    <a:ext uri="{9D8B030D-6E8A-4147-A177-3AD203B41FA5}">
                      <a16:colId xmlns:a16="http://schemas.microsoft.com/office/drawing/2014/main" val="14802417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T" sz="2800" dirty="0"/>
                        <a:t>Topic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T" sz="2800" dirty="0"/>
                        <a:t>Main references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553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T" sz="2800" dirty="0"/>
                        <a:t>Environment and accounting 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Morri</a:t>
                      </a:r>
                      <a:r>
                        <a:rPr lang="en-GB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2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Anconetani</a:t>
                      </a:r>
                      <a:r>
                        <a:rPr lang="en-GB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2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Benfari</a:t>
                      </a:r>
                      <a:r>
                        <a:rPr lang="en-GB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lang="en-IT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39589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T" sz="2800" dirty="0"/>
                        <a:t>Environment and ESG investors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Sah, Miller, and Ghosh, 2013</a:t>
                      </a:r>
                      <a:r>
                        <a:rPr lang="en-IT" sz="2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4704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E</a:t>
                      </a:r>
                      <a:r>
                        <a:rPr lang="en-IT" sz="2800" dirty="0"/>
                        <a:t>nergy rating and reputation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Coën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Lecomte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and 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Abdelmoula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2018</a:t>
                      </a:r>
                      <a:r>
                        <a:rPr lang="en-IT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8204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T" sz="2800" dirty="0"/>
                        <a:t>Certification and tenant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Devine, 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Sanderford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and Wang, forthcoming</a:t>
                      </a:r>
                      <a:endParaRPr lang="en-IT" sz="2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898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T" sz="2800" dirty="0"/>
                        <a:t>Certification and type of building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Leskinen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Vimpari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and Junnila, 2020</a:t>
                      </a:r>
                      <a:r>
                        <a:rPr lang="en-IT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59205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762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BB900CF-0A47-68FE-006A-E266C9EE4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 dirty="0"/>
              <a:t>Index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37E2981-11B6-7063-A91A-C53700A54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T" dirty="0"/>
              <a:t>Introduction</a:t>
            </a:r>
          </a:p>
          <a:p>
            <a:r>
              <a:rPr lang="en-IT" dirty="0"/>
              <a:t>Literature review</a:t>
            </a:r>
          </a:p>
          <a:p>
            <a:r>
              <a:rPr lang="en-IT" dirty="0"/>
              <a:t>Empirical analysis</a:t>
            </a:r>
          </a:p>
          <a:p>
            <a:pPr lvl="1"/>
            <a:r>
              <a:rPr lang="en-IT" dirty="0"/>
              <a:t>Sample</a:t>
            </a:r>
          </a:p>
          <a:p>
            <a:pPr lvl="1"/>
            <a:r>
              <a:rPr lang="en-IT" dirty="0"/>
              <a:t>Methodology</a:t>
            </a:r>
          </a:p>
          <a:p>
            <a:pPr lvl="1"/>
            <a:r>
              <a:rPr lang="en-IT" dirty="0"/>
              <a:t>Results</a:t>
            </a:r>
          </a:p>
          <a:p>
            <a:r>
              <a:rPr lang="en-IT" dirty="0"/>
              <a:t>Conclusion and policy implication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06C7054-9393-1F7C-98CA-94E4E173D395}"/>
              </a:ext>
            </a:extLst>
          </p:cNvPr>
          <p:cNvSpPr/>
          <p:nvPr/>
        </p:nvSpPr>
        <p:spPr>
          <a:xfrm>
            <a:off x="637591" y="2777345"/>
            <a:ext cx="10916817" cy="1720009"/>
          </a:xfrm>
          <a:prstGeom prst="rect">
            <a:avLst/>
          </a:prstGeom>
          <a:solidFill>
            <a:srgbClr val="C0000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433835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black and white globe&#10;&#10;Description automatically generated with low confidence">
            <a:extLst>
              <a:ext uri="{FF2B5EF4-FFF2-40B4-BE49-F238E27FC236}">
                <a16:creationId xmlns:a16="http://schemas.microsoft.com/office/drawing/2014/main" id="{55749475-536C-1AA3-1CDF-A4858A3619E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707883" y="4389571"/>
            <a:ext cx="1080000" cy="1080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77FAE83-54B7-F7FD-2C26-C9A5C2EE4B23}"/>
              </a:ext>
            </a:extLst>
          </p:cNvPr>
          <p:cNvSpPr txBox="1"/>
          <p:nvPr/>
        </p:nvSpPr>
        <p:spPr>
          <a:xfrm>
            <a:off x="8986302" y="4726479"/>
            <a:ext cx="1986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T" dirty="0"/>
              <a:t>19 countries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EBB900CF-0A47-68FE-006A-E266C9EE4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 dirty="0"/>
              <a:t>Empirical analysis - Sample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37E2981-11B6-7063-A91A-C53700A54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T" dirty="0"/>
              <a:t>…</a:t>
            </a:r>
          </a:p>
        </p:txBody>
      </p:sp>
      <p:pic>
        <p:nvPicPr>
          <p:cNvPr id="2" name="Picture 1" descr="Map&#10;&#10;Description automatically generated">
            <a:extLst>
              <a:ext uri="{FF2B5EF4-FFF2-40B4-BE49-F238E27FC236}">
                <a16:creationId xmlns:a16="http://schemas.microsoft.com/office/drawing/2014/main" id="{9B35CCBF-5105-D8A0-5EFF-4E0407B795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24778"/>
            <a:ext cx="6595188" cy="455218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B7BAFAB-10C7-6D44-643B-B75080733230}"/>
              </a:ext>
            </a:extLst>
          </p:cNvPr>
          <p:cNvSpPr/>
          <p:nvPr/>
        </p:nvSpPr>
        <p:spPr>
          <a:xfrm>
            <a:off x="7882757" y="2339374"/>
            <a:ext cx="3647089" cy="46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T" dirty="0"/>
              <a:t>Listed REITs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4B035E-443C-D70C-F443-FB622AB34A8B}"/>
              </a:ext>
            </a:extLst>
          </p:cNvPr>
          <p:cNvSpPr/>
          <p:nvPr/>
        </p:nvSpPr>
        <p:spPr>
          <a:xfrm>
            <a:off x="7893008" y="3025082"/>
            <a:ext cx="3647089" cy="46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W</a:t>
            </a:r>
            <a:r>
              <a:rPr lang="en-IT" dirty="0"/>
              <a:t>ith energy consumption data</a:t>
            </a:r>
          </a:p>
        </p:txBody>
      </p:sp>
      <p:pic>
        <p:nvPicPr>
          <p:cNvPr id="7" name="Picture 6" descr="A blue and black logo&#10;&#10;Description automatically generated with low confidence">
            <a:extLst>
              <a:ext uri="{FF2B5EF4-FFF2-40B4-BE49-F238E27FC236}">
                <a16:creationId xmlns:a16="http://schemas.microsoft.com/office/drawing/2014/main" id="{C8BD0511-855F-57A7-3A71-F0CA4D3E97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6302" y="780618"/>
            <a:ext cx="1440000" cy="1440000"/>
          </a:xfrm>
          <a:prstGeom prst="rect">
            <a:avLst/>
          </a:prstGeom>
        </p:spPr>
      </p:pic>
      <p:pic>
        <p:nvPicPr>
          <p:cNvPr id="12" name="Picture 11" descr="A group of people in front of a building&#10;&#10;Description automatically generated with medium confidence">
            <a:extLst>
              <a:ext uri="{FF2B5EF4-FFF2-40B4-BE49-F238E27FC236}">
                <a16:creationId xmlns:a16="http://schemas.microsoft.com/office/drawing/2014/main" id="{17F7401A-E038-51A3-7772-A3AA71AF1F0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882758" y="3636024"/>
            <a:ext cx="730250" cy="6921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3EB4A7A-43F3-444E-DAFB-6A09C3D9D68E}"/>
              </a:ext>
            </a:extLst>
          </p:cNvPr>
          <p:cNvSpPr txBox="1"/>
          <p:nvPr/>
        </p:nvSpPr>
        <p:spPr>
          <a:xfrm>
            <a:off x="8986302" y="3797433"/>
            <a:ext cx="1986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T" dirty="0"/>
              <a:t>203 REITs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87A89E-4E08-3FEC-B2A6-1E0C0B5A7C6C}"/>
              </a:ext>
            </a:extLst>
          </p:cNvPr>
          <p:cNvSpPr txBox="1"/>
          <p:nvPr/>
        </p:nvSpPr>
        <p:spPr>
          <a:xfrm>
            <a:off x="8986302" y="5667724"/>
            <a:ext cx="1986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T" dirty="0"/>
              <a:t>2010-2022</a:t>
            </a:r>
          </a:p>
        </p:txBody>
      </p:sp>
      <p:pic>
        <p:nvPicPr>
          <p:cNvPr id="19" name="Graphic 18" descr="Daily calendar with solid fill">
            <a:extLst>
              <a:ext uri="{FF2B5EF4-FFF2-40B4-BE49-F238E27FC236}">
                <a16:creationId xmlns:a16="http://schemas.microsoft.com/office/drawing/2014/main" id="{A9F090A9-38F7-67C7-FCF6-51D0D74733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93008" y="5456062"/>
            <a:ext cx="720000" cy="720000"/>
          </a:xfrm>
          <a:prstGeom prst="rect">
            <a:avLst/>
          </a:prstGeom>
        </p:spPr>
      </p:pic>
      <p:pic>
        <p:nvPicPr>
          <p:cNvPr id="6" name="Picture 5" descr="Map&#10;&#10;Description automatically generated">
            <a:extLst>
              <a:ext uri="{FF2B5EF4-FFF2-40B4-BE49-F238E27FC236}">
                <a16:creationId xmlns:a16="http://schemas.microsoft.com/office/drawing/2014/main" id="{4EFE5E55-B0E5-C85D-2CE2-6CF8CBF0DB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875" y="1766917"/>
            <a:ext cx="6531698" cy="431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741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</TotalTime>
  <Words>1169</Words>
  <Application>Microsoft Macintosh PowerPoint</Application>
  <PresentationFormat>Widescreen</PresentationFormat>
  <Paragraphs>370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Cambria Math</vt:lpstr>
      <vt:lpstr>Office Theme</vt:lpstr>
      <vt:lpstr>CLIMATE CHANGE AND REAL ESTATE INDUSTRY INNOVATION IN EUROPE by  Gianluca Mattarocci University of Rome Tor Vergata</vt:lpstr>
      <vt:lpstr>Index</vt:lpstr>
      <vt:lpstr>Introduction</vt:lpstr>
      <vt:lpstr>Introduction</vt:lpstr>
      <vt:lpstr>Introduction</vt:lpstr>
      <vt:lpstr>Index</vt:lpstr>
      <vt:lpstr>Literature review</vt:lpstr>
      <vt:lpstr>Index</vt:lpstr>
      <vt:lpstr>Empirical analysis - Sample</vt:lpstr>
      <vt:lpstr>Empirical analysis - Sample</vt:lpstr>
      <vt:lpstr>Empirical analysis - Methodology</vt:lpstr>
      <vt:lpstr>Empirical analysis - Results</vt:lpstr>
      <vt:lpstr>Empirical analysis - Results</vt:lpstr>
      <vt:lpstr>Empirical analysis - Results</vt:lpstr>
      <vt:lpstr>Empirical analysis - Results</vt:lpstr>
      <vt:lpstr>Index</vt:lpstr>
      <vt:lpstr>Conclusion and policy implication</vt:lpstr>
      <vt:lpstr>Thanks for attending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DOES CORPORATE REAL ESTATE INVESTMENT MATTER FOR RETAIL COMPANIES? EVIDENCE AFTER THE PANDEMIC by  Gianluca Mattarocci University of Rome Tor Vergata</dc:title>
  <dc:creator>Gianluca Mattarocci</dc:creator>
  <cp:lastModifiedBy>Gianluca Mattarocci</cp:lastModifiedBy>
  <cp:revision>11</cp:revision>
  <dcterms:created xsi:type="dcterms:W3CDTF">2023-05-10T05:43:12Z</dcterms:created>
  <dcterms:modified xsi:type="dcterms:W3CDTF">2023-05-21T15:20:29Z</dcterms:modified>
</cp:coreProperties>
</file>