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4.xml" ContentType="application/vnd.openxmlformats-officedocument.themeOverrid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5.xml" ContentType="application/vnd.openxmlformats-officedocument.themeOverr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6.xml" ContentType="application/vnd.openxmlformats-officedocument.themeOverride+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7.xml" ContentType="application/vnd.openxmlformats-officedocument.themeOverride+xml"/>
  <Override PartName="/ppt/notesSlides/notesSlide1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8.xml" ContentType="application/vnd.openxmlformats-officedocument.themeOverride+xml"/>
  <Override PartName="/ppt/notesSlides/notesSlide11.xml" ContentType="application/vnd.openxmlformats-officedocument.presentationml.notesSl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4"/>
  </p:sldMasterIdLst>
  <p:notesMasterIdLst>
    <p:notesMasterId r:id="rId18"/>
  </p:notesMasterIdLst>
  <p:sldIdLst>
    <p:sldId id="434" r:id="rId5"/>
    <p:sldId id="685" r:id="rId6"/>
    <p:sldId id="702" r:id="rId7"/>
    <p:sldId id="720" r:id="rId8"/>
    <p:sldId id="705" r:id="rId9"/>
    <p:sldId id="710" r:id="rId10"/>
    <p:sldId id="723" r:id="rId11"/>
    <p:sldId id="712" r:id="rId12"/>
    <p:sldId id="711" r:id="rId13"/>
    <p:sldId id="714" r:id="rId14"/>
    <p:sldId id="718" r:id="rId15"/>
    <p:sldId id="719" r:id="rId16"/>
    <p:sldId id="716" r:id="rId17"/>
  </p:sldIdLst>
  <p:sldSz cx="12192000" cy="6858000"/>
  <p:notesSz cx="6797675" cy="992663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3940" userDrawn="1">
          <p15:clr>
            <a:srgbClr val="A4A3A4"/>
          </p15:clr>
        </p15:guide>
        <p15:guide id="4" pos="40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kan" initials="F" lastIdx="1" clrIdx="0">
    <p:extLst>
      <p:ext uri="{19B8F6BF-5375-455C-9EA6-DF929625EA0E}">
        <p15:presenceInfo xmlns:p15="http://schemas.microsoft.com/office/powerpoint/2012/main" userId="c1571d39c203b80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B9"/>
    <a:srgbClr val="2D2A26"/>
    <a:srgbClr val="F4738E"/>
    <a:srgbClr val="F573EF"/>
    <a:srgbClr val="8A8D8D"/>
    <a:srgbClr val="FBE5F8"/>
    <a:srgbClr val="F181C6"/>
    <a:srgbClr val="FFFFFF"/>
    <a:srgbClr val="08415C"/>
    <a:srgbClr val="3136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09" autoAdjust="0"/>
    <p:restoredTop sz="63298" autoAdjust="0"/>
  </p:normalViewPr>
  <p:slideViewPr>
    <p:cSldViewPr snapToGrid="0" snapToObjects="1">
      <p:cViewPr varScale="1">
        <p:scale>
          <a:sx n="68" d="100"/>
          <a:sy n="68" d="100"/>
        </p:scale>
        <p:origin x="584" y="48"/>
      </p:cViewPr>
      <p:guideLst>
        <p:guide orient="horz" pos="2160"/>
        <p:guide pos="3840"/>
        <p:guide pos="3940"/>
        <p:guide pos="4040"/>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8976"/>
    </p:cViewPr>
  </p:sorterViewPr>
  <p:notesViewPr>
    <p:cSldViewPr snapToGrid="0" snapToObjects="1">
      <p:cViewPr varScale="1">
        <p:scale>
          <a:sx n="49" d="100"/>
          <a:sy n="49" d="100"/>
        </p:scale>
        <p:origin x="2952"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Microsoft%20PowerPoint%20uygulamas&#305;nda%20grafik"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embeddings/oleObject4.bin"/><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472606848453038E-2"/>
          <c:y val="4.9107125595076774E-2"/>
          <c:w val="0.91770195567494794"/>
          <c:h val="0.84732921564636687"/>
        </c:manualLayout>
      </c:layout>
      <c:barChart>
        <c:barDir val="col"/>
        <c:grouping val="clustered"/>
        <c:varyColors val="0"/>
        <c:ser>
          <c:idx val="0"/>
          <c:order val="0"/>
          <c:tx>
            <c:strRef>
              <c:f>'[Microsoft PowerPoint uygulamasında grafik]Sayfa3'!$H$1</c:f>
              <c:strCache>
                <c:ptCount val="1"/>
                <c:pt idx="0">
                  <c:v>Yüzde</c:v>
                </c:pt>
              </c:strCache>
            </c:strRef>
          </c:tx>
          <c:spPr>
            <a:solidFill>
              <a:srgbClr val="005CB9"/>
            </a:solidFill>
            <a:ln>
              <a:noFill/>
            </a:ln>
            <a:effectLst/>
          </c:spPr>
          <c:invertIfNegative val="0"/>
          <c:cat>
            <c:numRef>
              <c:f>'[Microsoft PowerPoint uygulamasında grafik]Sayfa3'!$G$2:$G$10</c:f>
              <c:numCache>
                <c:formatCode>General</c:formatCode>
                <c:ptCount val="9"/>
                <c:pt idx="0">
                  <c:v>2010</c:v>
                </c:pt>
                <c:pt idx="1">
                  <c:v>2012</c:v>
                </c:pt>
                <c:pt idx="2">
                  <c:v>2013</c:v>
                </c:pt>
                <c:pt idx="3">
                  <c:v>2014</c:v>
                </c:pt>
                <c:pt idx="4">
                  <c:v>2015</c:v>
                </c:pt>
                <c:pt idx="5">
                  <c:v>2016</c:v>
                </c:pt>
                <c:pt idx="6">
                  <c:v>2018</c:v>
                </c:pt>
                <c:pt idx="7">
                  <c:v>2019</c:v>
                </c:pt>
                <c:pt idx="8">
                  <c:v>2022</c:v>
                </c:pt>
              </c:numCache>
            </c:numRef>
          </c:cat>
          <c:val>
            <c:numRef>
              <c:f>'[Microsoft PowerPoint uygulamasında grafik]Sayfa3'!$H$2:$H$10</c:f>
              <c:numCache>
                <c:formatCode>0</c:formatCode>
                <c:ptCount val="9"/>
                <c:pt idx="0">
                  <c:v>15.789473684210526</c:v>
                </c:pt>
                <c:pt idx="1">
                  <c:v>5.2631578947368416</c:v>
                </c:pt>
                <c:pt idx="2">
                  <c:v>5.2631578947368416</c:v>
                </c:pt>
                <c:pt idx="3">
                  <c:v>10.526315789473683</c:v>
                </c:pt>
                <c:pt idx="4">
                  <c:v>15.789473684210526</c:v>
                </c:pt>
                <c:pt idx="5">
                  <c:v>5.2631578947368416</c:v>
                </c:pt>
                <c:pt idx="6">
                  <c:v>15.789473684210526</c:v>
                </c:pt>
                <c:pt idx="7">
                  <c:v>10.526315789473683</c:v>
                </c:pt>
                <c:pt idx="8">
                  <c:v>15.789473684210526</c:v>
                </c:pt>
              </c:numCache>
            </c:numRef>
          </c:val>
          <c:extLst>
            <c:ext xmlns:c16="http://schemas.microsoft.com/office/drawing/2014/chart" uri="{C3380CC4-5D6E-409C-BE32-E72D297353CC}">
              <c16:uniqueId val="{00000000-C283-42DF-BC96-524335B64A89}"/>
            </c:ext>
          </c:extLst>
        </c:ser>
        <c:dLbls>
          <c:showLegendKey val="0"/>
          <c:showVal val="0"/>
          <c:showCatName val="0"/>
          <c:showSerName val="0"/>
          <c:showPercent val="0"/>
          <c:showBubbleSize val="0"/>
        </c:dLbls>
        <c:gapWidth val="219"/>
        <c:overlap val="-27"/>
        <c:axId val="-1056183856"/>
        <c:axId val="-794230976"/>
      </c:barChart>
      <c:catAx>
        <c:axId val="-1056183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tr-TR"/>
          </a:p>
        </c:txPr>
        <c:crossAx val="-794230976"/>
        <c:crosses val="autoZero"/>
        <c:auto val="1"/>
        <c:lblAlgn val="ctr"/>
        <c:lblOffset val="100"/>
        <c:noMultiLvlLbl val="0"/>
      </c:catAx>
      <c:valAx>
        <c:axId val="-79423097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tr-TR"/>
          </a:p>
        </c:txPr>
        <c:crossAx val="-1056183856"/>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a:pPr>
      <a:endParaRPr lang="tr-T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2013663097889976E-2"/>
          <c:y val="0.14304058428310365"/>
          <c:w val="0.91770195567494794"/>
          <c:h val="0.84732921564636687"/>
        </c:manualLayout>
      </c:layout>
      <c:barChart>
        <c:barDir val="bar"/>
        <c:grouping val="clustered"/>
        <c:varyColors val="0"/>
        <c:ser>
          <c:idx val="0"/>
          <c:order val="0"/>
          <c:tx>
            <c:strRef>
              <c:f>'[Microsoft PowerPoint uygulamasında grafik]Sayfa3'!$H$1</c:f>
              <c:strCache>
                <c:ptCount val="1"/>
                <c:pt idx="0">
                  <c:v>Yüzde</c:v>
                </c:pt>
              </c:strCache>
            </c:strRef>
          </c:tx>
          <c:spPr>
            <a:solidFill>
              <a:srgbClr val="005CB9"/>
            </a:solidFill>
            <a:ln>
              <a:noFill/>
            </a:ln>
            <a:effectLst/>
          </c:spPr>
          <c:invertIfNegative val="0"/>
          <c:cat>
            <c:strRef>
              <c:f>'[Microsoft PowerPoint uygulamasında grafik]Sayfa3'!$G$2:$G$4</c:f>
              <c:strCache>
                <c:ptCount val="3"/>
                <c:pt idx="0">
                  <c:v>Global</c:v>
                </c:pt>
                <c:pt idx="1">
                  <c:v>National</c:v>
                </c:pt>
                <c:pt idx="2">
                  <c:v>Regional</c:v>
                </c:pt>
              </c:strCache>
            </c:strRef>
          </c:cat>
          <c:val>
            <c:numRef>
              <c:f>'[Microsoft PowerPoint uygulamasında grafik]Sayfa3'!$H$2:$H$4</c:f>
              <c:numCache>
                <c:formatCode>0</c:formatCode>
                <c:ptCount val="3"/>
                <c:pt idx="0">
                  <c:v>63.157894736842103</c:v>
                </c:pt>
                <c:pt idx="1">
                  <c:v>26.315789473684209</c:v>
                </c:pt>
                <c:pt idx="2">
                  <c:v>10.526315789473683</c:v>
                </c:pt>
              </c:numCache>
            </c:numRef>
          </c:val>
          <c:extLst>
            <c:ext xmlns:c16="http://schemas.microsoft.com/office/drawing/2014/chart" uri="{C3380CC4-5D6E-409C-BE32-E72D297353CC}">
              <c16:uniqueId val="{00000000-1282-4A32-8055-A3548F2AFD6D}"/>
            </c:ext>
          </c:extLst>
        </c:ser>
        <c:dLbls>
          <c:showLegendKey val="0"/>
          <c:showVal val="0"/>
          <c:showCatName val="0"/>
          <c:showSerName val="0"/>
          <c:showPercent val="0"/>
          <c:showBubbleSize val="0"/>
        </c:dLbls>
        <c:gapWidth val="219"/>
        <c:axId val="-794227168"/>
        <c:axId val="-794226080"/>
      </c:barChart>
      <c:catAx>
        <c:axId val="-79422716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rgbClr val="2D2A26"/>
                </a:solidFill>
                <a:latin typeface="Arial" panose="020B0604020202020204" pitchFamily="34" charset="0"/>
                <a:ea typeface="+mn-ea"/>
                <a:cs typeface="Arial" panose="020B0604020202020204" pitchFamily="34" charset="0"/>
              </a:defRPr>
            </a:pPr>
            <a:endParaRPr lang="tr-TR"/>
          </a:p>
        </c:txPr>
        <c:crossAx val="-794226080"/>
        <c:crosses val="autoZero"/>
        <c:auto val="1"/>
        <c:lblAlgn val="ctr"/>
        <c:lblOffset val="100"/>
        <c:noMultiLvlLbl val="0"/>
      </c:catAx>
      <c:valAx>
        <c:axId val="-794226080"/>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rgbClr val="2D2A26"/>
                </a:solidFill>
                <a:latin typeface="Arial" panose="020B0604020202020204" pitchFamily="34" charset="0"/>
                <a:ea typeface="+mn-ea"/>
                <a:cs typeface="Arial" panose="020B0604020202020204" pitchFamily="34" charset="0"/>
              </a:defRPr>
            </a:pPr>
            <a:endParaRPr lang="tr-TR"/>
          </a:p>
        </c:txPr>
        <c:crossAx val="-794227168"/>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tr-T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Sayfa1!$B$1</c:f>
              <c:strCache>
                <c:ptCount val="1"/>
                <c:pt idx="0">
                  <c:v>Seri 1</c:v>
                </c:pt>
              </c:strCache>
            </c:strRef>
          </c:tx>
          <c:spPr>
            <a:solidFill>
              <a:srgbClr val="005CB9"/>
            </a:solidFill>
            <a:ln>
              <a:noFill/>
            </a:ln>
            <a:effectLst/>
          </c:spPr>
          <c:invertIfNegative val="0"/>
          <c:cat>
            <c:strRef>
              <c:f>Sayfa1!$A$2:$A$11</c:f>
              <c:strCache>
                <c:ptCount val="10"/>
                <c:pt idx="0">
                  <c:v>Emergency Events Database (EM-DAT)</c:v>
                </c:pt>
                <c:pt idx="1">
                  <c:v>China Statistical Yearbook</c:v>
                </c:pt>
                <c:pt idx="2">
                  <c:v>East Anglia's Climate Research Unit</c:v>
                </c:pt>
                <c:pt idx="3">
                  <c:v>Geological and Meteorological Events (GAME)</c:v>
                </c:pt>
                <c:pt idx="4">
                  <c:v>Geopyhsical and Meteorological Database (GeoMet)</c:v>
                </c:pt>
                <c:pt idx="5">
                  <c:v>The Hurricane Databases (HURDAT)</c:v>
                </c:pt>
                <c:pt idx="6">
                  <c:v>Terrestrial Air Temperature Precipitation: 1900-2006 Gridded Monthly Time Series</c:v>
                </c:pt>
                <c:pt idx="7">
                  <c:v>US Geological Survey</c:v>
                </c:pt>
                <c:pt idx="8">
                  <c:v>Bündnis Entwicklung Hilft-World Risk Index</c:v>
                </c:pt>
                <c:pt idx="9">
                  <c:v>Not Specified</c:v>
                </c:pt>
              </c:strCache>
            </c:strRef>
          </c:cat>
          <c:val>
            <c:numRef>
              <c:f>Sayfa1!$B$2:$B$11</c:f>
              <c:numCache>
                <c:formatCode>#,##0</c:formatCode>
                <c:ptCount val="10"/>
                <c:pt idx="0">
                  <c:v>57.1</c:v>
                </c:pt>
                <c:pt idx="1">
                  <c:v>4.8</c:v>
                </c:pt>
                <c:pt idx="2">
                  <c:v>4.8</c:v>
                </c:pt>
                <c:pt idx="3">
                  <c:v>4.8</c:v>
                </c:pt>
                <c:pt idx="4">
                  <c:v>4.8</c:v>
                </c:pt>
                <c:pt idx="5">
                  <c:v>4.8</c:v>
                </c:pt>
                <c:pt idx="6">
                  <c:v>4.8</c:v>
                </c:pt>
                <c:pt idx="7">
                  <c:v>4.8</c:v>
                </c:pt>
                <c:pt idx="8">
                  <c:v>4.8</c:v>
                </c:pt>
                <c:pt idx="9">
                  <c:v>4.8</c:v>
                </c:pt>
              </c:numCache>
            </c:numRef>
          </c:val>
          <c:extLst>
            <c:ext xmlns:c16="http://schemas.microsoft.com/office/drawing/2014/chart" uri="{C3380CC4-5D6E-409C-BE32-E72D297353CC}">
              <c16:uniqueId val="{00000000-1B21-423C-A740-534068553051}"/>
            </c:ext>
          </c:extLst>
        </c:ser>
        <c:dLbls>
          <c:showLegendKey val="0"/>
          <c:showVal val="0"/>
          <c:showCatName val="0"/>
          <c:showSerName val="0"/>
          <c:showPercent val="0"/>
          <c:showBubbleSize val="0"/>
        </c:dLbls>
        <c:gapWidth val="182"/>
        <c:axId val="1871623504"/>
        <c:axId val="1871617520"/>
      </c:barChart>
      <c:catAx>
        <c:axId val="187162350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rgbClr val="2D2A26"/>
                </a:solidFill>
                <a:latin typeface="Arial" panose="020B0604020202020204" pitchFamily="34" charset="0"/>
                <a:ea typeface="+mn-ea"/>
                <a:cs typeface="Arial" panose="020B0604020202020204" pitchFamily="34" charset="0"/>
              </a:defRPr>
            </a:pPr>
            <a:endParaRPr lang="tr-TR"/>
          </a:p>
        </c:txPr>
        <c:crossAx val="1871617520"/>
        <c:crosses val="autoZero"/>
        <c:auto val="1"/>
        <c:lblAlgn val="ctr"/>
        <c:lblOffset val="100"/>
        <c:noMultiLvlLbl val="0"/>
      </c:catAx>
      <c:valAx>
        <c:axId val="1871617520"/>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rgbClr val="2D2A26"/>
                </a:solidFill>
                <a:latin typeface="Arial" panose="020B0604020202020204" pitchFamily="34" charset="0"/>
                <a:ea typeface="+mn-ea"/>
                <a:cs typeface="Arial" panose="020B0604020202020204" pitchFamily="34" charset="0"/>
              </a:defRPr>
            </a:pPr>
            <a:endParaRPr lang="tr-TR"/>
          </a:p>
        </c:txPr>
        <c:crossAx val="1871623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tr-T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477945787749988E-2"/>
          <c:y val="7.6568665744998834E-2"/>
          <c:w val="0.91770195567494794"/>
          <c:h val="0.84732921564636687"/>
        </c:manualLayout>
      </c:layout>
      <c:barChart>
        <c:barDir val="bar"/>
        <c:grouping val="clustered"/>
        <c:varyColors val="0"/>
        <c:ser>
          <c:idx val="0"/>
          <c:order val="0"/>
          <c:tx>
            <c:strRef>
              <c:f>'[Microsoft PowerPoint uygulamasında grafik]Sayfa3'!$H$1</c:f>
              <c:strCache>
                <c:ptCount val="1"/>
                <c:pt idx="0">
                  <c:v>Sayı</c:v>
                </c:pt>
              </c:strCache>
            </c:strRef>
          </c:tx>
          <c:spPr>
            <a:solidFill>
              <a:srgbClr val="005CB9"/>
            </a:solidFill>
            <a:ln>
              <a:noFill/>
            </a:ln>
            <a:effectLst/>
          </c:spPr>
          <c:invertIfNegative val="0"/>
          <c:cat>
            <c:strRef>
              <c:f>'[Microsoft PowerPoint uygulamasında grafik]Sayfa3'!$G$2:$G$11</c:f>
              <c:strCache>
                <c:ptCount val="6"/>
                <c:pt idx="0">
                  <c:v>0-10</c:v>
                </c:pt>
                <c:pt idx="1">
                  <c:v>10-20</c:v>
                </c:pt>
                <c:pt idx="2">
                  <c:v>20-30</c:v>
                </c:pt>
                <c:pt idx="3">
                  <c:v>30-40</c:v>
                </c:pt>
                <c:pt idx="4">
                  <c:v>40-50</c:v>
                </c:pt>
                <c:pt idx="5">
                  <c:v>100+</c:v>
                </c:pt>
              </c:strCache>
              <c:extLst/>
            </c:strRef>
          </c:cat>
          <c:val>
            <c:numRef>
              <c:f>'[Microsoft PowerPoint uygulamasında grafik]Sayfa3'!$H$2:$H$11</c:f>
              <c:numCache>
                <c:formatCode>0</c:formatCode>
                <c:ptCount val="6"/>
                <c:pt idx="0">
                  <c:v>10.526315789473683</c:v>
                </c:pt>
                <c:pt idx="1">
                  <c:v>36.84210526315789</c:v>
                </c:pt>
                <c:pt idx="2">
                  <c:v>26.315789473684209</c:v>
                </c:pt>
                <c:pt idx="3">
                  <c:v>10.526315789473683</c:v>
                </c:pt>
                <c:pt idx="4">
                  <c:v>10.526315789473683</c:v>
                </c:pt>
                <c:pt idx="5">
                  <c:v>5.2631578947368416</c:v>
                </c:pt>
              </c:numCache>
              <c:extLst/>
            </c:numRef>
          </c:val>
          <c:extLst>
            <c:ext xmlns:c16="http://schemas.microsoft.com/office/drawing/2014/chart" uri="{C3380CC4-5D6E-409C-BE32-E72D297353CC}">
              <c16:uniqueId val="{00000000-791C-4677-8EA1-CE01491D2E78}"/>
            </c:ext>
          </c:extLst>
        </c:ser>
        <c:dLbls>
          <c:showLegendKey val="0"/>
          <c:showVal val="0"/>
          <c:showCatName val="0"/>
          <c:showSerName val="0"/>
          <c:showPercent val="0"/>
          <c:showBubbleSize val="0"/>
        </c:dLbls>
        <c:gapWidth val="219"/>
        <c:axId val="-1056177328"/>
        <c:axId val="-1056173520"/>
      </c:barChart>
      <c:catAx>
        <c:axId val="-1056177328"/>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rgbClr val="2D2A26"/>
                </a:solidFill>
                <a:latin typeface="Arial" panose="020B0604020202020204" pitchFamily="34" charset="0"/>
                <a:ea typeface="+mn-ea"/>
                <a:cs typeface="Arial" panose="020B0604020202020204" pitchFamily="34" charset="0"/>
              </a:defRPr>
            </a:pPr>
            <a:endParaRPr lang="tr-TR"/>
          </a:p>
        </c:txPr>
        <c:crossAx val="-1056173520"/>
        <c:crosses val="autoZero"/>
        <c:auto val="1"/>
        <c:lblAlgn val="ctr"/>
        <c:lblOffset val="100"/>
        <c:noMultiLvlLbl val="0"/>
      </c:catAx>
      <c:valAx>
        <c:axId val="-1056173520"/>
        <c:scaling>
          <c:orientation val="minMax"/>
          <c:max val="40"/>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rgbClr val="2D2A26"/>
                </a:solidFill>
                <a:latin typeface="Arial" panose="020B0604020202020204" pitchFamily="34" charset="0"/>
                <a:ea typeface="+mn-ea"/>
                <a:cs typeface="Arial" panose="020B0604020202020204" pitchFamily="34" charset="0"/>
              </a:defRPr>
            </a:pPr>
            <a:endParaRPr lang="tr-TR"/>
          </a:p>
        </c:txPr>
        <c:crossAx val="-1056177328"/>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tr-T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547284075389417"/>
          <c:y val="9.0135157677129471E-2"/>
          <c:w val="0.91770195567494794"/>
          <c:h val="0.84732921564636687"/>
        </c:manualLayout>
      </c:layout>
      <c:barChart>
        <c:barDir val="bar"/>
        <c:grouping val="clustered"/>
        <c:varyColors val="0"/>
        <c:ser>
          <c:idx val="0"/>
          <c:order val="0"/>
          <c:tx>
            <c:strRef>
              <c:f>'[Microsoft PowerPoint uygulamasında grafik]Sayfa3'!$H$1</c:f>
              <c:strCache>
                <c:ptCount val="1"/>
                <c:pt idx="0">
                  <c:v>Sayı</c:v>
                </c:pt>
              </c:strCache>
            </c:strRef>
          </c:tx>
          <c:spPr>
            <a:solidFill>
              <a:schemeClr val="accent1"/>
            </a:solidFill>
            <a:ln>
              <a:noFill/>
            </a:ln>
            <a:effectLst/>
          </c:spPr>
          <c:invertIfNegative val="0"/>
          <c:cat>
            <c:strRef>
              <c:f>'[Microsoft PowerPoint uygulamasında grafik]Sayfa3'!$G$2:$G$11</c:f>
              <c:strCache>
                <c:ptCount val="5"/>
                <c:pt idx="0">
                  <c:v>Gravity</c:v>
                </c:pt>
                <c:pt idx="1">
                  <c:v>Fixed Effects</c:v>
                </c:pt>
                <c:pt idx="2">
                  <c:v>Import Demand and Export Supply</c:v>
                </c:pt>
                <c:pt idx="3">
                  <c:v>Difference-in-Differences</c:v>
                </c:pt>
                <c:pt idx="4">
                  <c:v>Cointegration</c:v>
                </c:pt>
              </c:strCache>
              <c:extLst/>
            </c:strRef>
          </c:cat>
          <c:val>
            <c:numRef>
              <c:f>'[Microsoft PowerPoint uygulamasında grafik]Sayfa3'!$H$2:$H$11</c:f>
              <c:numCache>
                <c:formatCode>0.0</c:formatCode>
                <c:ptCount val="5"/>
                <c:pt idx="0" formatCode="0">
                  <c:v>47</c:v>
                </c:pt>
                <c:pt idx="1">
                  <c:v>36</c:v>
                </c:pt>
                <c:pt idx="2">
                  <c:v>5</c:v>
                </c:pt>
                <c:pt idx="3">
                  <c:v>5</c:v>
                </c:pt>
                <c:pt idx="4">
                  <c:v>5</c:v>
                </c:pt>
              </c:numCache>
              <c:extLst/>
            </c:numRef>
          </c:val>
          <c:extLst>
            <c:ext xmlns:c16="http://schemas.microsoft.com/office/drawing/2014/chart" uri="{C3380CC4-5D6E-409C-BE32-E72D297353CC}">
              <c16:uniqueId val="{00000000-EEC4-4CF1-AFEB-D3449A677954}"/>
            </c:ext>
          </c:extLst>
        </c:ser>
        <c:dLbls>
          <c:showLegendKey val="0"/>
          <c:showVal val="0"/>
          <c:showCatName val="0"/>
          <c:showSerName val="0"/>
          <c:showPercent val="0"/>
          <c:showBubbleSize val="0"/>
        </c:dLbls>
        <c:gapWidth val="219"/>
        <c:axId val="549677839"/>
        <c:axId val="554118319"/>
      </c:barChart>
      <c:catAx>
        <c:axId val="549677839"/>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tr-TR"/>
          </a:p>
        </c:txPr>
        <c:crossAx val="554118319"/>
        <c:crosses val="autoZero"/>
        <c:auto val="1"/>
        <c:lblAlgn val="ctr"/>
        <c:lblOffset val="100"/>
        <c:noMultiLvlLbl val="0"/>
      </c:catAx>
      <c:valAx>
        <c:axId val="554118319"/>
        <c:scaling>
          <c:orientation val="minMax"/>
        </c:scaling>
        <c:delete val="0"/>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tr-TR"/>
          </a:p>
        </c:txPr>
        <c:crossAx val="549677839"/>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tr-T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472606848453038E-2"/>
          <c:y val="4.9107125595076774E-2"/>
          <c:w val="0.91770195567494794"/>
          <c:h val="0.84732921564636687"/>
        </c:manualLayout>
      </c:layout>
      <c:barChart>
        <c:barDir val="bar"/>
        <c:grouping val="clustered"/>
        <c:varyColors val="0"/>
        <c:ser>
          <c:idx val="0"/>
          <c:order val="0"/>
          <c:tx>
            <c:strRef>
              <c:f>'[Microsoft PowerPoint uygulamasında grafik]Sayfa3'!$H$1</c:f>
              <c:strCache>
                <c:ptCount val="1"/>
                <c:pt idx="0">
                  <c:v>Sayı</c:v>
                </c:pt>
              </c:strCache>
            </c:strRef>
          </c:tx>
          <c:spPr>
            <a:solidFill>
              <a:srgbClr val="005CB9"/>
            </a:solidFill>
            <a:ln>
              <a:noFill/>
            </a:ln>
            <a:effectLst/>
          </c:spPr>
          <c:invertIfNegative val="0"/>
          <c:cat>
            <c:strRef>
              <c:f>'[Microsoft PowerPoint uygulamasında grafik]Sayfa3'!$G$2:$G$11</c:f>
              <c:strCache>
                <c:ptCount val="8"/>
                <c:pt idx="0">
                  <c:v>Negative Effect</c:v>
                </c:pt>
                <c:pt idx="1">
                  <c:v>No Structural Effect</c:v>
                </c:pt>
                <c:pt idx="2">
                  <c:v>Depending on the Political and Geographical Conditions</c:v>
                </c:pt>
                <c:pt idx="3">
                  <c:v>Depending on the Economic Conditions</c:v>
                </c:pt>
                <c:pt idx="4">
                  <c:v>Positive Effect</c:v>
                </c:pt>
                <c:pt idx="5">
                  <c:v>Depending on the Type of Disaster </c:v>
                </c:pt>
                <c:pt idx="6">
                  <c:v>Increases Exports No Association with Imports </c:v>
                </c:pt>
                <c:pt idx="7">
                  <c:v>Uncertain</c:v>
                </c:pt>
              </c:strCache>
              <c:extLst/>
            </c:strRef>
          </c:cat>
          <c:val>
            <c:numRef>
              <c:f>'[Microsoft PowerPoint uygulamasında grafik]Sayfa3'!$H$2:$H$11</c:f>
              <c:numCache>
                <c:formatCode>General</c:formatCode>
                <c:ptCount val="8"/>
                <c:pt idx="0">
                  <c:v>57.894736842105267</c:v>
                </c:pt>
                <c:pt idx="1">
                  <c:v>10.526315789473683</c:v>
                </c:pt>
                <c:pt idx="2">
                  <c:v>5.2631578947368416</c:v>
                </c:pt>
                <c:pt idx="3">
                  <c:v>5.2631578947368416</c:v>
                </c:pt>
                <c:pt idx="4">
                  <c:v>5.2631578947368416</c:v>
                </c:pt>
                <c:pt idx="5">
                  <c:v>5.2631578947368416</c:v>
                </c:pt>
                <c:pt idx="6">
                  <c:v>5.2631578947368416</c:v>
                </c:pt>
                <c:pt idx="7">
                  <c:v>5.2631578947368416</c:v>
                </c:pt>
              </c:numCache>
              <c:extLst/>
            </c:numRef>
          </c:val>
          <c:extLst>
            <c:ext xmlns:c16="http://schemas.microsoft.com/office/drawing/2014/chart" uri="{C3380CC4-5D6E-409C-BE32-E72D297353CC}">
              <c16:uniqueId val="{00000000-CE27-454A-9CD8-C2AF41A4F0FE}"/>
            </c:ext>
          </c:extLst>
        </c:ser>
        <c:dLbls>
          <c:showLegendKey val="0"/>
          <c:showVal val="0"/>
          <c:showCatName val="0"/>
          <c:showSerName val="0"/>
          <c:showPercent val="0"/>
          <c:showBubbleSize val="0"/>
        </c:dLbls>
        <c:gapWidth val="219"/>
        <c:axId val="-794232064"/>
        <c:axId val="-794231520"/>
      </c:barChart>
      <c:catAx>
        <c:axId val="-79423206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rgbClr val="2D2A26"/>
                </a:solidFill>
                <a:latin typeface="Arial" panose="020B0604020202020204" pitchFamily="34" charset="0"/>
                <a:ea typeface="+mn-ea"/>
                <a:cs typeface="Arial" panose="020B0604020202020204" pitchFamily="34" charset="0"/>
              </a:defRPr>
            </a:pPr>
            <a:endParaRPr lang="tr-TR"/>
          </a:p>
        </c:txPr>
        <c:crossAx val="-794231520"/>
        <c:crosses val="autoZero"/>
        <c:auto val="1"/>
        <c:lblAlgn val="ctr"/>
        <c:lblOffset val="100"/>
        <c:noMultiLvlLbl val="0"/>
      </c:catAx>
      <c:valAx>
        <c:axId val="-794231520"/>
        <c:scaling>
          <c:orientation val="minMax"/>
          <c:max val="70"/>
        </c:scaling>
        <c:delete val="0"/>
        <c:axPos val="t"/>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rgbClr val="2D2A26"/>
                </a:solidFill>
                <a:latin typeface="Arial" panose="020B0604020202020204" pitchFamily="34" charset="0"/>
                <a:ea typeface="+mn-ea"/>
                <a:cs typeface="Arial" panose="020B0604020202020204" pitchFamily="34" charset="0"/>
              </a:defRPr>
            </a:pPr>
            <a:endParaRPr lang="tr-TR"/>
          </a:p>
        </c:txPr>
        <c:crossAx val="-79423206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tr-T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46400" cy="496888"/>
          </a:xfrm>
          <a:prstGeom prst="rect">
            <a:avLst/>
          </a:prstGeom>
        </p:spPr>
        <p:txBody>
          <a:bodyPr vert="horz" lIns="91431" tIns="45715" rIns="91431" bIns="45715" rtlCol="0"/>
          <a:lstStyle>
            <a:lvl1pPr algn="l">
              <a:defRPr sz="1200"/>
            </a:lvl1pPr>
          </a:lstStyle>
          <a:p>
            <a:endParaRPr lang="tr-TR"/>
          </a:p>
        </p:txBody>
      </p:sp>
      <p:sp>
        <p:nvSpPr>
          <p:cNvPr id="3" name="Veri Yer Tutucusu 2"/>
          <p:cNvSpPr>
            <a:spLocks noGrp="1"/>
          </p:cNvSpPr>
          <p:nvPr>
            <p:ph type="dt" idx="1"/>
          </p:nvPr>
        </p:nvSpPr>
        <p:spPr>
          <a:xfrm>
            <a:off x="3849688" y="0"/>
            <a:ext cx="2946400" cy="496888"/>
          </a:xfrm>
          <a:prstGeom prst="rect">
            <a:avLst/>
          </a:prstGeom>
        </p:spPr>
        <p:txBody>
          <a:bodyPr vert="horz" lIns="91431" tIns="45715" rIns="91431" bIns="45715" rtlCol="0"/>
          <a:lstStyle>
            <a:lvl1pPr algn="r">
              <a:defRPr sz="1200"/>
            </a:lvl1pPr>
          </a:lstStyle>
          <a:p>
            <a:fld id="{A42397CD-53D4-4971-A9D9-E76AE0ED5383}" type="datetimeFigureOut">
              <a:rPr lang="tr-TR" smtClean="0"/>
              <a:t>29.05.2023</a:t>
            </a:fld>
            <a:endParaRPr lang="tr-TR"/>
          </a:p>
        </p:txBody>
      </p:sp>
      <p:sp>
        <p:nvSpPr>
          <p:cNvPr id="4" name="Slayt Resmi Yer Tutucusu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31" tIns="45715" rIns="91431" bIns="45715" rtlCol="0" anchor="ctr"/>
          <a:lstStyle/>
          <a:p>
            <a:endParaRPr lang="tr-TR"/>
          </a:p>
        </p:txBody>
      </p:sp>
      <p:sp>
        <p:nvSpPr>
          <p:cNvPr id="5" name="Not Yer Tutucusu 4"/>
          <p:cNvSpPr>
            <a:spLocks noGrp="1"/>
          </p:cNvSpPr>
          <p:nvPr>
            <p:ph type="body" sz="quarter" idx="3"/>
          </p:nvPr>
        </p:nvSpPr>
        <p:spPr>
          <a:xfrm>
            <a:off x="679450" y="4776788"/>
            <a:ext cx="5438775" cy="3908425"/>
          </a:xfrm>
          <a:prstGeom prst="rect">
            <a:avLst/>
          </a:prstGeom>
        </p:spPr>
        <p:txBody>
          <a:bodyPr vert="horz" lIns="91431" tIns="45715" rIns="91431" bIns="45715"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9429750"/>
            <a:ext cx="2946400" cy="496888"/>
          </a:xfrm>
          <a:prstGeom prst="rect">
            <a:avLst/>
          </a:prstGeom>
        </p:spPr>
        <p:txBody>
          <a:bodyPr vert="horz" lIns="91431" tIns="45715" rIns="91431" bIns="45715" rtlCol="0" anchor="b"/>
          <a:lstStyle>
            <a:lvl1pPr algn="l">
              <a:defRPr sz="1200"/>
            </a:lvl1pPr>
          </a:lstStyle>
          <a:p>
            <a:endParaRPr lang="tr-TR"/>
          </a:p>
        </p:txBody>
      </p:sp>
      <p:sp>
        <p:nvSpPr>
          <p:cNvPr id="7" name="Slayt Numarası Yer Tutucusu 6"/>
          <p:cNvSpPr>
            <a:spLocks noGrp="1"/>
          </p:cNvSpPr>
          <p:nvPr>
            <p:ph type="sldNum" sz="quarter" idx="5"/>
          </p:nvPr>
        </p:nvSpPr>
        <p:spPr>
          <a:xfrm>
            <a:off x="3849688" y="9429750"/>
            <a:ext cx="2946400" cy="496888"/>
          </a:xfrm>
          <a:prstGeom prst="rect">
            <a:avLst/>
          </a:prstGeom>
        </p:spPr>
        <p:txBody>
          <a:bodyPr vert="horz" lIns="91431" tIns="45715" rIns="91431" bIns="45715" rtlCol="0" anchor="b"/>
          <a:lstStyle>
            <a:lvl1pPr algn="r">
              <a:defRPr sz="1200"/>
            </a:lvl1pPr>
          </a:lstStyle>
          <a:p>
            <a:fld id="{082AB6D6-D411-412D-AEFF-1A4BB9B7759F}" type="slidenum">
              <a:rPr lang="tr-TR" smtClean="0"/>
              <a:t>‹#›</a:t>
            </a:fld>
            <a:endParaRPr lang="tr-TR"/>
          </a:p>
        </p:txBody>
      </p:sp>
    </p:spTree>
    <p:extLst>
      <p:ext uri="{BB962C8B-B14F-4D97-AF65-F5344CB8AC3E}">
        <p14:creationId xmlns:p14="http://schemas.microsoft.com/office/powerpoint/2010/main" val="3129633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en-US" sz="1400" dirty="0"/>
              <a:t>Good afternoon, dear audience. My name is Furkan Seven and I work at the general </a:t>
            </a:r>
            <a:r>
              <a:rPr lang="en-US" sz="1400" dirty="0" err="1"/>
              <a:t>secreteriat</a:t>
            </a:r>
            <a:r>
              <a:rPr lang="en-US" sz="1400" dirty="0"/>
              <a:t> of Istanbul Mineral and Metals Exporters’ Association’s, Economic Research Department. Today, I will present our research titled 'The Association Between Natural Disasters and Trade: A Literature Review.’ </a:t>
            </a:r>
          </a:p>
          <a:p>
            <a:pPr algn="just"/>
            <a:endParaRPr lang="tr-TR" sz="1400" dirty="0"/>
          </a:p>
        </p:txBody>
      </p:sp>
      <p:sp>
        <p:nvSpPr>
          <p:cNvPr id="4" name="Slayt Numarası Yer Tutucusu 3"/>
          <p:cNvSpPr>
            <a:spLocks noGrp="1"/>
          </p:cNvSpPr>
          <p:nvPr>
            <p:ph type="sldNum" sz="quarter" idx="5"/>
          </p:nvPr>
        </p:nvSpPr>
        <p:spPr/>
        <p:txBody>
          <a:bodyPr/>
          <a:lstStyle/>
          <a:p>
            <a:fld id="{082AB6D6-D411-412D-AEFF-1A4BB9B7759F}" type="slidenum">
              <a:rPr lang="tr-TR" smtClean="0"/>
              <a:t>1</a:t>
            </a:fld>
            <a:endParaRPr lang="tr-TR"/>
          </a:p>
        </p:txBody>
      </p:sp>
    </p:spTree>
    <p:extLst>
      <p:ext uri="{BB962C8B-B14F-4D97-AF65-F5344CB8AC3E}">
        <p14:creationId xmlns:p14="http://schemas.microsoft.com/office/powerpoint/2010/main" val="463739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881939"/>
            <a:r>
              <a:rPr lang="en-US" dirty="0"/>
              <a:t>Upon evaluating the examined studies, it was determined, as expected, that 57% of the studies found a negative impact of natural disasters on trade. In 11% of the studies, it was revealed that natural disasters had no structural effect on trade. Interestingly, In 5% of the studies, a positive effect was observed, while others discovered that the effects depend on factors such as the level of democratization, geographical size, economic condition, type of disasters, and uncertain data, highlighting the complexity of the topic. These findings underline that the effect of natural disasters on trade can vary widely based on different methodologies.</a:t>
            </a:r>
          </a:p>
          <a:p>
            <a:pPr defTabSz="881939"/>
            <a:endParaRPr lang="tr-TR" dirty="0"/>
          </a:p>
        </p:txBody>
      </p:sp>
      <p:sp>
        <p:nvSpPr>
          <p:cNvPr id="4" name="Slayt Numarası Yer Tutucusu 3"/>
          <p:cNvSpPr>
            <a:spLocks noGrp="1"/>
          </p:cNvSpPr>
          <p:nvPr>
            <p:ph type="sldNum" sz="quarter" idx="5"/>
          </p:nvPr>
        </p:nvSpPr>
        <p:spPr/>
        <p:txBody>
          <a:bodyPr/>
          <a:lstStyle/>
          <a:p>
            <a:fld id="{082AB6D6-D411-412D-AEFF-1A4BB9B7759F}" type="slidenum">
              <a:rPr lang="tr-TR" smtClean="0"/>
              <a:t>10</a:t>
            </a:fld>
            <a:endParaRPr lang="tr-TR"/>
          </a:p>
        </p:txBody>
      </p:sp>
    </p:spTree>
    <p:extLst>
      <p:ext uri="{BB962C8B-B14F-4D97-AF65-F5344CB8AC3E}">
        <p14:creationId xmlns:p14="http://schemas.microsoft.com/office/powerpoint/2010/main" val="3075671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algn="just"/>
            <a:r>
              <a:rPr lang="en-US" dirty="0"/>
              <a:t>When we look at the results obtained, it's clear that we need a wider variety of models to study the impact of natural disasters on trade. Moreover, to increase the effectiveness of these studies, it seems necessary to focus more on specific natural disasters or certain parameters rather than a global perspective. By doing this, we can achieve more accurate and concrete results. As a result, decision-making </a:t>
            </a:r>
            <a:r>
              <a:rPr lang="en-US" dirty="0" err="1"/>
              <a:t>mechanisim</a:t>
            </a:r>
            <a:r>
              <a:rPr lang="en-US" dirty="0"/>
              <a:t> and businesses can make more effective choices when it comes to implementing strategies that lessen the impact of natural disasters on trade.</a:t>
            </a:r>
          </a:p>
          <a:p>
            <a:pPr algn="just"/>
            <a:endParaRPr lang="tr-TR" dirty="0"/>
          </a:p>
        </p:txBody>
      </p:sp>
      <p:sp>
        <p:nvSpPr>
          <p:cNvPr id="4" name="Slayt Numarası Yer Tutucusu 3"/>
          <p:cNvSpPr>
            <a:spLocks noGrp="1"/>
          </p:cNvSpPr>
          <p:nvPr>
            <p:ph type="sldNum" sz="quarter" idx="5"/>
          </p:nvPr>
        </p:nvSpPr>
        <p:spPr/>
        <p:txBody>
          <a:bodyPr/>
          <a:lstStyle/>
          <a:p>
            <a:fld id="{082AB6D6-D411-412D-AEFF-1A4BB9B7759F}" type="slidenum">
              <a:rPr lang="tr-TR" smtClean="0"/>
              <a:t>11</a:t>
            </a:fld>
            <a:endParaRPr lang="tr-TR"/>
          </a:p>
        </p:txBody>
      </p:sp>
    </p:spTree>
    <p:extLst>
      <p:ext uri="{BB962C8B-B14F-4D97-AF65-F5344CB8AC3E}">
        <p14:creationId xmlns:p14="http://schemas.microsoft.com/office/powerpoint/2010/main" val="2456237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881939"/>
            <a:r>
              <a:rPr lang="en-US" dirty="0"/>
              <a:t>In general context, our study reviewed existing research on the </a:t>
            </a:r>
            <a:r>
              <a:rPr lang="tr-TR" dirty="0" err="1"/>
              <a:t>association</a:t>
            </a:r>
            <a:r>
              <a:rPr lang="en-US" dirty="0"/>
              <a:t> between natural disasters and trade. We identified gaps in the current research and suggested areas for future studies. This knowledge can lead to better policies and strategies. Understanding the impact of natural disasters on trade is very important, And it is crucial to increase the number of studies taking into account these identified areas and points. Along with this, our studies as department continue in order to deepen and widen the context. </a:t>
            </a:r>
          </a:p>
          <a:p>
            <a:pPr defTabSz="881939"/>
            <a:endParaRPr lang="tr-TR" dirty="0"/>
          </a:p>
        </p:txBody>
      </p:sp>
      <p:sp>
        <p:nvSpPr>
          <p:cNvPr id="4" name="Slayt Numarası Yer Tutucusu 3"/>
          <p:cNvSpPr>
            <a:spLocks noGrp="1"/>
          </p:cNvSpPr>
          <p:nvPr>
            <p:ph type="sldNum" sz="quarter" idx="5"/>
          </p:nvPr>
        </p:nvSpPr>
        <p:spPr/>
        <p:txBody>
          <a:bodyPr/>
          <a:lstStyle/>
          <a:p>
            <a:fld id="{082AB6D6-D411-412D-AEFF-1A4BB9B7759F}" type="slidenum">
              <a:rPr lang="tr-TR" smtClean="0"/>
              <a:t>12</a:t>
            </a:fld>
            <a:endParaRPr lang="tr-TR"/>
          </a:p>
        </p:txBody>
      </p:sp>
    </p:spTree>
    <p:extLst>
      <p:ext uri="{BB962C8B-B14F-4D97-AF65-F5344CB8AC3E}">
        <p14:creationId xmlns:p14="http://schemas.microsoft.com/office/powerpoint/2010/main" val="1535276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881939"/>
            <a:r>
              <a:rPr lang="en-US" dirty="0"/>
              <a:t>Thank you for your attention.</a:t>
            </a:r>
          </a:p>
          <a:p>
            <a:pPr defTabSz="881939"/>
            <a:endParaRPr lang="tr-TR" dirty="0"/>
          </a:p>
        </p:txBody>
      </p:sp>
      <p:sp>
        <p:nvSpPr>
          <p:cNvPr id="4" name="Slayt Numarası Yer Tutucusu 3"/>
          <p:cNvSpPr>
            <a:spLocks noGrp="1"/>
          </p:cNvSpPr>
          <p:nvPr>
            <p:ph type="sldNum" sz="quarter" idx="5"/>
          </p:nvPr>
        </p:nvSpPr>
        <p:spPr/>
        <p:txBody>
          <a:bodyPr/>
          <a:lstStyle/>
          <a:p>
            <a:fld id="{082AB6D6-D411-412D-AEFF-1A4BB9B7759F}" type="slidenum">
              <a:rPr lang="tr-TR" smtClean="0"/>
              <a:t>13</a:t>
            </a:fld>
            <a:endParaRPr lang="tr-TR"/>
          </a:p>
        </p:txBody>
      </p:sp>
    </p:spTree>
    <p:extLst>
      <p:ext uri="{BB962C8B-B14F-4D97-AF65-F5344CB8AC3E}">
        <p14:creationId xmlns:p14="http://schemas.microsoft.com/office/powerpoint/2010/main" val="150075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dirty="0"/>
              <a:t>As you can see on the slide, here is the flow of my presentation. I will begin the presentation by explaining the motivation and </a:t>
            </a:r>
            <a:r>
              <a:rPr lang="tr-TR" dirty="0" err="1"/>
              <a:t>aim</a:t>
            </a:r>
            <a:r>
              <a:rPr lang="en-US" dirty="0"/>
              <a:t> of our study. In the next section, I will share our research methodology related to the study. </a:t>
            </a:r>
            <a:r>
              <a:rPr lang="tr-TR" dirty="0" err="1"/>
              <a:t>After</a:t>
            </a:r>
            <a:r>
              <a:rPr lang="tr-TR" dirty="0"/>
              <a:t> that</a:t>
            </a:r>
            <a:r>
              <a:rPr lang="en-US" dirty="0"/>
              <a:t>, I will present the findings we obtained at the end of the study, and in the </a:t>
            </a:r>
            <a:r>
              <a:rPr lang="tr-TR" dirty="0" err="1"/>
              <a:t>Finally</a:t>
            </a:r>
            <a:r>
              <a:rPr lang="tr-TR" dirty="0"/>
              <a:t>, </a:t>
            </a:r>
            <a:r>
              <a:rPr lang="en-US" dirty="0"/>
              <a:t>Conclusion section, I will express the results emerged from these findings. </a:t>
            </a:r>
          </a:p>
          <a:p>
            <a:endParaRPr lang="tr-TR" dirty="0"/>
          </a:p>
        </p:txBody>
      </p:sp>
      <p:sp>
        <p:nvSpPr>
          <p:cNvPr id="4" name="Slayt Numarası Yer Tutucusu 3"/>
          <p:cNvSpPr>
            <a:spLocks noGrp="1"/>
          </p:cNvSpPr>
          <p:nvPr>
            <p:ph type="sldNum" sz="quarter" idx="5"/>
          </p:nvPr>
        </p:nvSpPr>
        <p:spPr/>
        <p:txBody>
          <a:bodyPr/>
          <a:lstStyle/>
          <a:p>
            <a:fld id="{082AB6D6-D411-412D-AEFF-1A4BB9B7759F}" type="slidenum">
              <a:rPr lang="tr-TR" smtClean="0"/>
              <a:t>2</a:t>
            </a:fld>
            <a:endParaRPr lang="tr-TR"/>
          </a:p>
        </p:txBody>
      </p:sp>
    </p:spTree>
    <p:extLst>
      <p:ext uri="{BB962C8B-B14F-4D97-AF65-F5344CB8AC3E}">
        <p14:creationId xmlns:p14="http://schemas.microsoft.com/office/powerpoint/2010/main" val="1897246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881939"/>
            <a:r>
              <a:rPr lang="en-US" sz="1900" dirty="0"/>
              <a:t>"Natural disasters have a significant impact on global economic activities, including trade. While there are studies available on the economic damage caused by natural disasters to economic activities, It is observed that the impact of natural disasters on trade has not been adequately studied. One of the main reasons that propelled us to undertake this study was the devastating earthquake that occurred in Türkiye on the 6th of February, 2023. After this disaster, we felt the need to examine the scope of the studies made association natural disasters and trade. Our goal is to identify the models, areas of analysis, and resources used in studies that affect the association between natural disasters and trade, and to provide a roadmap for the future.</a:t>
            </a:r>
          </a:p>
          <a:p>
            <a:pPr defTabSz="881939"/>
            <a:endParaRPr lang="tr-TR" sz="1900" dirty="0"/>
          </a:p>
        </p:txBody>
      </p:sp>
      <p:sp>
        <p:nvSpPr>
          <p:cNvPr id="4" name="Slayt Numarası Yer Tutucusu 3"/>
          <p:cNvSpPr>
            <a:spLocks noGrp="1"/>
          </p:cNvSpPr>
          <p:nvPr>
            <p:ph type="sldNum" sz="quarter" idx="5"/>
          </p:nvPr>
        </p:nvSpPr>
        <p:spPr/>
        <p:txBody>
          <a:bodyPr/>
          <a:lstStyle/>
          <a:p>
            <a:fld id="{082AB6D6-D411-412D-AEFF-1A4BB9B7759F}" type="slidenum">
              <a:rPr lang="tr-TR" smtClean="0"/>
              <a:t>3</a:t>
            </a:fld>
            <a:endParaRPr lang="tr-TR"/>
          </a:p>
        </p:txBody>
      </p:sp>
    </p:spTree>
    <p:extLst>
      <p:ext uri="{BB962C8B-B14F-4D97-AF65-F5344CB8AC3E}">
        <p14:creationId xmlns:p14="http://schemas.microsoft.com/office/powerpoint/2010/main" val="674857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dirty="0"/>
              <a:t>You are seeing the general summary of our studies on the slide, we have detailed our study by </a:t>
            </a:r>
            <a:r>
              <a:rPr lang="en-US" dirty="0" err="1"/>
              <a:t>seperately</a:t>
            </a:r>
            <a:r>
              <a:rPr lang="en-US" dirty="0"/>
              <a:t> examining the findings obtained. </a:t>
            </a:r>
          </a:p>
          <a:p>
            <a:endParaRPr lang="en-US" dirty="0"/>
          </a:p>
          <a:p>
            <a:endParaRPr lang="tr-TR" dirty="0"/>
          </a:p>
        </p:txBody>
      </p:sp>
      <p:sp>
        <p:nvSpPr>
          <p:cNvPr id="4" name="Slayt Numarası Yer Tutucusu 3"/>
          <p:cNvSpPr>
            <a:spLocks noGrp="1"/>
          </p:cNvSpPr>
          <p:nvPr>
            <p:ph type="sldNum" sz="quarter" idx="5"/>
          </p:nvPr>
        </p:nvSpPr>
        <p:spPr/>
        <p:txBody>
          <a:bodyPr/>
          <a:lstStyle/>
          <a:p>
            <a:fld id="{082AB6D6-D411-412D-AEFF-1A4BB9B7759F}" type="slidenum">
              <a:rPr lang="tr-TR" smtClean="0"/>
              <a:t>4</a:t>
            </a:fld>
            <a:endParaRPr lang="tr-TR"/>
          </a:p>
        </p:txBody>
      </p:sp>
    </p:spTree>
    <p:extLst>
      <p:ext uri="{BB962C8B-B14F-4D97-AF65-F5344CB8AC3E}">
        <p14:creationId xmlns:p14="http://schemas.microsoft.com/office/powerpoint/2010/main" val="585518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881939"/>
            <a:r>
              <a:rPr lang="en-US" dirty="0">
                <a:latin typeface="Calibri (Gövde)"/>
              </a:rPr>
              <a:t>In conducting this study, we used keywords as 'natural disasters and trade,' 'natural disasters and exports,' and 'natural disasters and imports' to search the Google Scholar database. We focused on studies published between 2010 and 2022. The reason is that we wanted to capture the most recent literature on the topic. We thoroughly examined 19 studies, grouping them according to the publication year, level of analysis, methodologies employed, years examined, and study findings.</a:t>
            </a:r>
            <a:endParaRPr lang="tr-TR" dirty="0">
              <a:latin typeface="Calibri (Gövde)"/>
            </a:endParaRPr>
          </a:p>
        </p:txBody>
      </p:sp>
      <p:sp>
        <p:nvSpPr>
          <p:cNvPr id="4" name="Slayt Numarası Yer Tutucusu 3"/>
          <p:cNvSpPr>
            <a:spLocks noGrp="1"/>
          </p:cNvSpPr>
          <p:nvPr>
            <p:ph type="sldNum" sz="quarter" idx="5"/>
          </p:nvPr>
        </p:nvSpPr>
        <p:spPr/>
        <p:txBody>
          <a:bodyPr/>
          <a:lstStyle/>
          <a:p>
            <a:fld id="{082AB6D6-D411-412D-AEFF-1A4BB9B7759F}" type="slidenum">
              <a:rPr lang="tr-TR" smtClean="0"/>
              <a:t>5</a:t>
            </a:fld>
            <a:endParaRPr lang="tr-TR"/>
          </a:p>
        </p:txBody>
      </p:sp>
    </p:spTree>
    <p:extLst>
      <p:ext uri="{BB962C8B-B14F-4D97-AF65-F5344CB8AC3E}">
        <p14:creationId xmlns:p14="http://schemas.microsoft.com/office/powerpoint/2010/main" val="1228279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881939">
              <a:defRPr/>
            </a:pPr>
            <a:r>
              <a:rPr lang="en-US" sz="1900" dirty="0"/>
              <a:t>Studies examining the impact of natural disasters on a global scale are found to constitute 63% of all </a:t>
            </a:r>
            <a:r>
              <a:rPr lang="en-US" sz="1900" dirty="0" err="1"/>
              <a:t>eximined</a:t>
            </a:r>
            <a:r>
              <a:rPr lang="en-US" sz="1900" dirty="0"/>
              <a:t> research. In contrast, 2</a:t>
            </a:r>
            <a:r>
              <a:rPr lang="tr-TR" sz="1900" dirty="0"/>
              <a:t>6</a:t>
            </a:r>
            <a:r>
              <a:rPr lang="en-US" sz="1900" dirty="0"/>
              <a:t>% of the studies focus on a national level, and 11% focus on a regional level. Studies focused on the national level are concentrated on China, Japan, and the United States. The data from regional studies are observed to target the Southeast Countries and the Caribbean Countries. </a:t>
            </a:r>
          </a:p>
          <a:p>
            <a:pPr defTabSz="881939">
              <a:defRPr/>
            </a:pPr>
            <a:endParaRPr lang="tr-TR" sz="1900" dirty="0"/>
          </a:p>
        </p:txBody>
      </p:sp>
      <p:sp>
        <p:nvSpPr>
          <p:cNvPr id="4" name="Slayt Numarası Yer Tutucusu 3"/>
          <p:cNvSpPr>
            <a:spLocks noGrp="1"/>
          </p:cNvSpPr>
          <p:nvPr>
            <p:ph type="sldNum" sz="quarter" idx="5"/>
          </p:nvPr>
        </p:nvSpPr>
        <p:spPr/>
        <p:txBody>
          <a:bodyPr/>
          <a:lstStyle/>
          <a:p>
            <a:fld id="{082AB6D6-D411-412D-AEFF-1A4BB9B7759F}" type="slidenum">
              <a:rPr lang="tr-TR" smtClean="0"/>
              <a:t>6</a:t>
            </a:fld>
            <a:endParaRPr lang="tr-TR"/>
          </a:p>
        </p:txBody>
      </p:sp>
    </p:spTree>
    <p:extLst>
      <p:ext uri="{BB962C8B-B14F-4D97-AF65-F5344CB8AC3E}">
        <p14:creationId xmlns:p14="http://schemas.microsoft.com/office/powerpoint/2010/main" val="3956687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dirty="0"/>
              <a:t>Upon examining the studies based on the type of data they analyzed, it was found that the Emergency Events Database (EM-DAT) was used in 57% of the studies. Of the studies using the Emergency Events Database, 17% also used other sources. Different sources were used in each of the remaining studies.</a:t>
            </a:r>
            <a:r>
              <a:rPr lang="tr-TR" dirty="0"/>
              <a:t> </a:t>
            </a:r>
            <a:r>
              <a:rPr lang="en-US" dirty="0"/>
              <a:t>The main reason for the predominant use of the Emergency Database in studies is that this database contains data on 22,000 mass natural disasters, and is supported by the World Health Organization</a:t>
            </a:r>
            <a:endParaRPr lang="tr-TR" dirty="0"/>
          </a:p>
        </p:txBody>
      </p:sp>
      <p:sp>
        <p:nvSpPr>
          <p:cNvPr id="4" name="Slayt Numarası Yer Tutucusu 3"/>
          <p:cNvSpPr>
            <a:spLocks noGrp="1"/>
          </p:cNvSpPr>
          <p:nvPr>
            <p:ph type="sldNum" sz="quarter" idx="5"/>
          </p:nvPr>
        </p:nvSpPr>
        <p:spPr/>
        <p:txBody>
          <a:bodyPr/>
          <a:lstStyle/>
          <a:p>
            <a:fld id="{082AB6D6-D411-412D-AEFF-1A4BB9B7759F}" type="slidenum">
              <a:rPr lang="tr-TR" smtClean="0"/>
              <a:t>7</a:t>
            </a:fld>
            <a:endParaRPr lang="tr-TR"/>
          </a:p>
        </p:txBody>
      </p:sp>
    </p:spTree>
    <p:extLst>
      <p:ext uri="{BB962C8B-B14F-4D97-AF65-F5344CB8AC3E}">
        <p14:creationId xmlns:p14="http://schemas.microsoft.com/office/powerpoint/2010/main" val="2152307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dirty="0"/>
              <a:t>When considering the number of years examined in the studies, it is observed that the data between 10 and 20 years are examined the most. These studies constitute 37% of the examined studies.</a:t>
            </a:r>
            <a:r>
              <a:rPr lang="tr-TR" dirty="0"/>
              <a:t> </a:t>
            </a:r>
            <a:r>
              <a:rPr lang="en-US" dirty="0"/>
              <a:t>Following that, the most examined year range was 20-30 years, which comprised 26% of the examined studies. The 0-10 years, 30-40 years, and 40-50 years ranges each constituted 11% of the total examined studies.</a:t>
            </a:r>
          </a:p>
          <a:p>
            <a:endParaRPr lang="en-US" dirty="0"/>
          </a:p>
          <a:p>
            <a:endParaRPr lang="en-US" dirty="0"/>
          </a:p>
          <a:p>
            <a:endParaRPr lang="en-US" dirty="0"/>
          </a:p>
          <a:p>
            <a:endParaRPr lang="en-US" dirty="0"/>
          </a:p>
          <a:p>
            <a:endParaRPr lang="tr-TR" dirty="0"/>
          </a:p>
        </p:txBody>
      </p:sp>
      <p:sp>
        <p:nvSpPr>
          <p:cNvPr id="4" name="Slayt Numarası Yer Tutucusu 3"/>
          <p:cNvSpPr>
            <a:spLocks noGrp="1"/>
          </p:cNvSpPr>
          <p:nvPr>
            <p:ph type="sldNum" sz="quarter" idx="5"/>
          </p:nvPr>
        </p:nvSpPr>
        <p:spPr/>
        <p:txBody>
          <a:bodyPr/>
          <a:lstStyle/>
          <a:p>
            <a:fld id="{082AB6D6-D411-412D-AEFF-1A4BB9B7759F}" type="slidenum">
              <a:rPr lang="tr-TR" smtClean="0"/>
              <a:t>8</a:t>
            </a:fld>
            <a:endParaRPr lang="tr-TR"/>
          </a:p>
        </p:txBody>
      </p:sp>
    </p:spTree>
    <p:extLst>
      <p:ext uri="{BB962C8B-B14F-4D97-AF65-F5344CB8AC3E}">
        <p14:creationId xmlns:p14="http://schemas.microsoft.com/office/powerpoint/2010/main" val="1768367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881939"/>
            <a:r>
              <a:rPr lang="en-US" b="0" dirty="0"/>
              <a:t>The literature review revealed different data analysis methods in the studies. The gravity model has been used in 48% of the studies, making it the most frequently used model. </a:t>
            </a:r>
            <a:r>
              <a:rPr lang="tr-TR" b="0" dirty="0" err="1"/>
              <a:t>Fixed</a:t>
            </a:r>
            <a:r>
              <a:rPr lang="tr-TR" b="0" dirty="0"/>
              <a:t> </a:t>
            </a:r>
            <a:r>
              <a:rPr lang="tr-TR" b="0" dirty="0" err="1"/>
              <a:t>Effects</a:t>
            </a:r>
            <a:r>
              <a:rPr lang="tr-TR" b="0" dirty="0"/>
              <a:t> model</a:t>
            </a:r>
            <a:r>
              <a:rPr lang="en-US" b="0" dirty="0"/>
              <a:t> was used in 37% of the studies. The remaining studies each used "Import demand and export supply", "Difference-in-differences", and "Cointegration" modeling. Each method yields different results, providing a range of insights.</a:t>
            </a:r>
          </a:p>
          <a:p>
            <a:pPr defTabSz="881939"/>
            <a:endParaRPr lang="en-US" b="0" dirty="0"/>
          </a:p>
          <a:p>
            <a:pPr defTabSz="881939"/>
            <a:endParaRPr lang="tr-TR" b="1" dirty="0"/>
          </a:p>
        </p:txBody>
      </p:sp>
      <p:sp>
        <p:nvSpPr>
          <p:cNvPr id="4" name="Slayt Numarası Yer Tutucusu 3"/>
          <p:cNvSpPr>
            <a:spLocks noGrp="1"/>
          </p:cNvSpPr>
          <p:nvPr>
            <p:ph type="sldNum" sz="quarter" idx="5"/>
          </p:nvPr>
        </p:nvSpPr>
        <p:spPr/>
        <p:txBody>
          <a:bodyPr/>
          <a:lstStyle/>
          <a:p>
            <a:fld id="{082AB6D6-D411-412D-AEFF-1A4BB9B7759F}" type="slidenum">
              <a:rPr lang="tr-TR" smtClean="0"/>
              <a:t>9</a:t>
            </a:fld>
            <a:endParaRPr lang="tr-TR"/>
          </a:p>
        </p:txBody>
      </p:sp>
    </p:spTree>
    <p:extLst>
      <p:ext uri="{BB962C8B-B14F-4D97-AF65-F5344CB8AC3E}">
        <p14:creationId xmlns:p14="http://schemas.microsoft.com/office/powerpoint/2010/main" val="3738868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aşlık Slaydı">
    <p:spTree>
      <p:nvGrpSpPr>
        <p:cNvPr id="1" name=""/>
        <p:cNvGrpSpPr/>
        <p:nvPr/>
      </p:nvGrpSpPr>
      <p:grpSpPr>
        <a:xfrm>
          <a:off x="0" y="0"/>
          <a:ext cx="0" cy="0"/>
          <a:chOff x="0" y="0"/>
          <a:chExt cx="0" cy="0"/>
        </a:xfrm>
      </p:grpSpPr>
      <p:sp>
        <p:nvSpPr>
          <p:cNvPr id="2" name="Holder 2"/>
          <p:cNvSpPr>
            <a:spLocks noGrp="1"/>
          </p:cNvSpPr>
          <p:nvPr>
            <p:ph type="ctrTitle"/>
          </p:nvPr>
        </p:nvSpPr>
        <p:spPr>
          <a:xfrm>
            <a:off x="944798" y="919534"/>
            <a:ext cx="10302403" cy="907941"/>
          </a:xfrm>
          <a:prstGeom prst="rect">
            <a:avLst/>
          </a:prstGeom>
        </p:spPr>
        <p:txBody>
          <a:bodyPr wrap="square" lIns="0" tIns="0" rIns="0" bIns="0">
            <a:spAutoFit/>
          </a:bodyPr>
          <a:lstStyle>
            <a:lvl1pPr>
              <a:defRPr b="0" i="0">
                <a:solidFill>
                  <a:schemeClr val="tx1"/>
                </a:solidFill>
              </a:defRPr>
            </a:lvl1pPr>
          </a:lstStyle>
          <a:p>
            <a:r>
              <a:rPr lang="tr-TR"/>
              <a:t>Asıl başlık stili için tıklatın</a:t>
            </a:r>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a:lvl1pPr>
          </a:lstStyle>
          <a:p>
            <a:r>
              <a:rPr lang="tr-TR"/>
              <a:t>Asıl alt başlık stilini düzenlemek için tıklatın</a:t>
            </a:r>
            <a:endParaRPr/>
          </a:p>
        </p:txBody>
      </p:sp>
      <p:sp>
        <p:nvSpPr>
          <p:cNvPr id="5" name="Holder 5"/>
          <p:cNvSpPr>
            <a:spLocks noGrp="1"/>
          </p:cNvSpPr>
          <p:nvPr>
            <p:ph type="dt" sz="half" idx="6"/>
          </p:nvPr>
        </p:nvSpPr>
        <p:spPr>
          <a:xfrm>
            <a:off x="6243837" y="6366919"/>
            <a:ext cx="2804160" cy="342900"/>
          </a:xfrm>
          <a:prstGeom prst="rect">
            <a:avLst/>
          </a:prstGeom>
        </p:spPr>
        <p:txBody>
          <a:bodyPr lIns="0" tIns="0" rIns="0" bIns="0"/>
          <a:lstStyle>
            <a:lvl1pPr algn="l">
              <a:defRPr>
                <a:solidFill>
                  <a:schemeClr val="tx1">
                    <a:tint val="75000"/>
                  </a:schemeClr>
                </a:solidFill>
              </a:defRPr>
            </a:lvl1pPr>
          </a:lstStyle>
          <a:p>
            <a:fld id="{3710C007-599A-47AD-A8DD-4C402623DEC5}" type="datetime1">
              <a:rPr lang="tr-TR" smtClean="0"/>
              <a:t>29.05.2023</a:t>
            </a:fld>
            <a:endParaRPr lang="tr-TR" dirty="0"/>
          </a:p>
        </p:txBody>
      </p:sp>
      <p:sp>
        <p:nvSpPr>
          <p:cNvPr id="7" name="Holder 6">
            <a:extLst>
              <a:ext uri="{FF2B5EF4-FFF2-40B4-BE49-F238E27FC236}">
                <a16:creationId xmlns:a16="http://schemas.microsoft.com/office/drawing/2014/main" id="{A2AB427C-9EEC-FC4A-9B38-B9ED1F7A3BE1}"/>
              </a:ext>
            </a:extLst>
          </p:cNvPr>
          <p:cNvSpPr>
            <a:spLocks noGrp="1"/>
          </p:cNvSpPr>
          <p:nvPr>
            <p:ph type="sldNum" sz="quarter" idx="7"/>
          </p:nvPr>
        </p:nvSpPr>
        <p:spPr>
          <a:xfrm>
            <a:off x="9104486" y="6440385"/>
            <a:ext cx="2804160" cy="195968"/>
          </a:xfrm>
          <a:prstGeom prst="rect">
            <a:avLst/>
          </a:prstGeom>
        </p:spPr>
        <p:txBody>
          <a:bodyPr lIns="0" tIns="0" rIns="0" bIns="0"/>
          <a:lstStyle>
            <a:lvl1pPr algn="r">
              <a:defRPr lang="tr-TR" sz="1800" kern="1200" smtClean="0">
                <a:solidFill>
                  <a:schemeClr val="tx1">
                    <a:tint val="75000"/>
                  </a:schemeClr>
                </a:solidFill>
                <a:latin typeface="+mn-lt"/>
                <a:ea typeface="+mn-ea"/>
                <a:cs typeface="+mn-cs"/>
              </a:defRPr>
            </a:lvl1pPr>
          </a:lstStyle>
          <a:p>
            <a:fld id="{1923E4AD-ECD0-054A-9CE3-66FE30F02346}" type="slidenum">
              <a:rPr lang="tr-TR" smtClean="0"/>
              <a:pPr/>
              <a:t>‹#›</a:t>
            </a:fld>
            <a:endParaRPr lang="tr-TR" dirty="0"/>
          </a:p>
        </p:txBody>
      </p:sp>
      <p:sp>
        <p:nvSpPr>
          <p:cNvPr id="6" name="Footer Placeholder 4">
            <a:extLst>
              <a:ext uri="{FF2B5EF4-FFF2-40B4-BE49-F238E27FC236}">
                <a16:creationId xmlns:a16="http://schemas.microsoft.com/office/drawing/2014/main" id="{FEA1BBA2-4EBE-4816-858C-73576D465EAB}"/>
              </a:ext>
            </a:extLst>
          </p:cNvPr>
          <p:cNvSpPr>
            <a:spLocks noGrp="1"/>
          </p:cNvSpPr>
          <p:nvPr>
            <p:ph type="ftr" sz="quarter" idx="11"/>
          </p:nvPr>
        </p:nvSpPr>
        <p:spPr>
          <a:xfrm>
            <a:off x="3652125" y="6348009"/>
            <a:ext cx="4610328" cy="365125"/>
          </a:xfrm>
          <a:prstGeom prst="rect">
            <a:avLst/>
          </a:prstGeom>
        </p:spPr>
        <p:txBody>
          <a:bodyPr/>
          <a:lstStyle>
            <a:lvl1pPr>
              <a:defRPr>
                <a:solidFill>
                  <a:srgbClr val="08415C"/>
                </a:solidFill>
              </a:defRPr>
            </a:lvl1pPr>
          </a:lstStyle>
          <a:p>
            <a:r>
              <a:rPr lang="tr-TR"/>
              <a:t>Afrika’nın Uluslararası Ticaretteki Konumu </a:t>
            </a:r>
            <a:endParaRPr lang="tr-TR" dirty="0"/>
          </a:p>
        </p:txBody>
      </p:sp>
    </p:spTree>
    <p:extLst>
      <p:ext uri="{BB962C8B-B14F-4D97-AF65-F5344CB8AC3E}">
        <p14:creationId xmlns:p14="http://schemas.microsoft.com/office/powerpoint/2010/main" val="599435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aşlık ve İçerik">
    <p:spTree>
      <p:nvGrpSpPr>
        <p:cNvPr id="1" name=""/>
        <p:cNvGrpSpPr/>
        <p:nvPr/>
      </p:nvGrpSpPr>
      <p:grpSpPr>
        <a:xfrm>
          <a:off x="0" y="0"/>
          <a:ext cx="0" cy="0"/>
          <a:chOff x="0" y="0"/>
          <a:chExt cx="0" cy="0"/>
        </a:xfrm>
      </p:grpSpPr>
      <p:sp>
        <p:nvSpPr>
          <p:cNvPr id="8" name="object 3">
            <a:extLst>
              <a:ext uri="{FF2B5EF4-FFF2-40B4-BE49-F238E27FC236}">
                <a16:creationId xmlns:a16="http://schemas.microsoft.com/office/drawing/2014/main" id="{AB27CBE2-EB4C-9346-AAC4-300D7ACB72E2}"/>
              </a:ext>
            </a:extLst>
          </p:cNvPr>
          <p:cNvSpPr/>
          <p:nvPr/>
        </p:nvSpPr>
        <p:spPr>
          <a:xfrm>
            <a:off x="0" y="6137066"/>
            <a:ext cx="12192000" cy="43127"/>
          </a:xfrm>
          <a:custGeom>
            <a:avLst/>
            <a:gdLst/>
            <a:ahLst/>
            <a:cxnLst/>
            <a:rect l="l" t="t" r="r" b="b"/>
            <a:pathLst>
              <a:path w="20104100" h="71120">
                <a:moveTo>
                  <a:pt x="20104099" y="0"/>
                </a:moveTo>
                <a:lnTo>
                  <a:pt x="0" y="0"/>
                </a:lnTo>
                <a:lnTo>
                  <a:pt x="0" y="70908"/>
                </a:lnTo>
                <a:lnTo>
                  <a:pt x="20104099" y="70908"/>
                </a:lnTo>
                <a:lnTo>
                  <a:pt x="20104099" y="0"/>
                </a:lnTo>
                <a:close/>
              </a:path>
            </a:pathLst>
          </a:custGeom>
          <a:solidFill>
            <a:srgbClr val="F4F4F4"/>
          </a:solidFill>
        </p:spPr>
        <p:txBody>
          <a:bodyPr wrap="square" lIns="0" tIns="0" rIns="0" bIns="0" rtlCol="0"/>
          <a:lstStyle/>
          <a:p>
            <a:endParaRPr sz="1092"/>
          </a:p>
        </p:txBody>
      </p:sp>
      <p:sp>
        <p:nvSpPr>
          <p:cNvPr id="4" name="Footer Placeholder 4">
            <a:extLst>
              <a:ext uri="{FF2B5EF4-FFF2-40B4-BE49-F238E27FC236}">
                <a16:creationId xmlns:a16="http://schemas.microsoft.com/office/drawing/2014/main" id="{416755DB-9B63-4978-9AA5-F86CF80AD220}"/>
              </a:ext>
            </a:extLst>
          </p:cNvPr>
          <p:cNvSpPr>
            <a:spLocks noGrp="1"/>
          </p:cNvSpPr>
          <p:nvPr>
            <p:ph type="ftr" sz="quarter" idx="11"/>
          </p:nvPr>
        </p:nvSpPr>
        <p:spPr>
          <a:xfrm>
            <a:off x="3652125" y="6348009"/>
            <a:ext cx="4610328" cy="365125"/>
          </a:xfrm>
          <a:prstGeom prst="rect">
            <a:avLst/>
          </a:prstGeom>
        </p:spPr>
        <p:txBody>
          <a:bodyPr/>
          <a:lstStyle>
            <a:lvl1pPr>
              <a:defRPr>
                <a:solidFill>
                  <a:srgbClr val="08415C"/>
                </a:solidFill>
              </a:defRPr>
            </a:lvl1pPr>
          </a:lstStyle>
          <a:p>
            <a:r>
              <a:rPr lang="tr-TR"/>
              <a:t>Afrika’nın Uluslararası Ticaretteki Konumu </a:t>
            </a:r>
            <a:endParaRPr lang="tr-TR" dirty="0"/>
          </a:p>
        </p:txBody>
      </p:sp>
    </p:spTree>
    <p:extLst>
      <p:ext uri="{BB962C8B-B14F-4D97-AF65-F5344CB8AC3E}">
        <p14:creationId xmlns:p14="http://schemas.microsoft.com/office/powerpoint/2010/main" val="1664085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ki İçerik">
    <p:spTree>
      <p:nvGrpSpPr>
        <p:cNvPr id="1" name=""/>
        <p:cNvGrpSpPr/>
        <p:nvPr/>
      </p:nvGrpSpPr>
      <p:grpSpPr>
        <a:xfrm>
          <a:off x="0" y="0"/>
          <a:ext cx="0" cy="0"/>
          <a:chOff x="0" y="0"/>
          <a:chExt cx="0" cy="0"/>
        </a:xfrm>
      </p:grpSpPr>
      <p:sp>
        <p:nvSpPr>
          <p:cNvPr id="2" name="Holder 2"/>
          <p:cNvSpPr>
            <a:spLocks noGrp="1"/>
          </p:cNvSpPr>
          <p:nvPr>
            <p:ph type="title"/>
          </p:nvPr>
        </p:nvSpPr>
        <p:spPr>
          <a:xfrm>
            <a:off x="944798" y="937532"/>
            <a:ext cx="10302403" cy="564120"/>
          </a:xfrm>
          <a:prstGeom prst="rect">
            <a:avLst/>
          </a:prstGeom>
        </p:spPr>
        <p:txBody>
          <a:bodyPr lIns="0" tIns="0" rIns="0" bIns="0"/>
          <a:lstStyle>
            <a:lvl1pPr>
              <a:defRPr sz="3578" b="0" i="0">
                <a:solidFill>
                  <a:srgbClr val="005CB9"/>
                </a:solidFill>
                <a:latin typeface="PublicSans-Thin"/>
                <a:cs typeface="PublicSans-Thin"/>
              </a:defRPr>
            </a:lvl1pPr>
          </a:lstStyle>
          <a:p>
            <a:r>
              <a:rPr lang="tr-TR"/>
              <a:t>Asıl başlık stili için tıklatın</a:t>
            </a:r>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pPr lvl="0"/>
            <a:r>
              <a:rPr lang="tr-TR"/>
              <a:t>Asıl metin stillerini düzenlemek için tıklatın</a:t>
            </a: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pPr lvl="0"/>
            <a:r>
              <a:rPr lang="tr-TR"/>
              <a:t>Asıl metin stillerini düzenlemek için tıklatın</a:t>
            </a:r>
          </a:p>
        </p:txBody>
      </p:sp>
      <p:sp>
        <p:nvSpPr>
          <p:cNvPr id="6" name="Footer Placeholder 4">
            <a:extLst>
              <a:ext uri="{FF2B5EF4-FFF2-40B4-BE49-F238E27FC236}">
                <a16:creationId xmlns:a16="http://schemas.microsoft.com/office/drawing/2014/main" id="{5FB39943-3EBF-49A6-A671-5DB3BDA443EC}"/>
              </a:ext>
            </a:extLst>
          </p:cNvPr>
          <p:cNvSpPr>
            <a:spLocks noGrp="1"/>
          </p:cNvSpPr>
          <p:nvPr>
            <p:ph type="ftr" sz="quarter" idx="11"/>
          </p:nvPr>
        </p:nvSpPr>
        <p:spPr>
          <a:xfrm>
            <a:off x="3652125" y="6348009"/>
            <a:ext cx="4610328" cy="365125"/>
          </a:xfrm>
          <a:prstGeom prst="rect">
            <a:avLst/>
          </a:prstGeom>
        </p:spPr>
        <p:txBody>
          <a:bodyPr/>
          <a:lstStyle>
            <a:lvl1pPr>
              <a:defRPr>
                <a:solidFill>
                  <a:srgbClr val="08415C"/>
                </a:solidFill>
              </a:defRPr>
            </a:lvl1pPr>
          </a:lstStyle>
          <a:p>
            <a:r>
              <a:rPr lang="tr-TR"/>
              <a:t>Afrika’nın Uluslararası Ticaretteki Konumu </a:t>
            </a:r>
            <a:endParaRPr lang="tr-TR" dirty="0"/>
          </a:p>
        </p:txBody>
      </p:sp>
    </p:spTree>
    <p:extLst>
      <p:ext uri="{BB962C8B-B14F-4D97-AF65-F5344CB8AC3E}">
        <p14:creationId xmlns:p14="http://schemas.microsoft.com/office/powerpoint/2010/main" val="2729101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Yalnızca Başlı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0055B8"/>
          </a:solidFill>
        </p:spPr>
        <p:txBody>
          <a:bodyPr wrap="square" lIns="0" tIns="0" rIns="0" bIns="0" rtlCol="0"/>
          <a:lstStyle/>
          <a:p>
            <a:endParaRPr sz="1092"/>
          </a:p>
        </p:txBody>
      </p:sp>
      <p:sp>
        <p:nvSpPr>
          <p:cNvPr id="2" name="Holder 2"/>
          <p:cNvSpPr>
            <a:spLocks noGrp="1"/>
          </p:cNvSpPr>
          <p:nvPr>
            <p:ph type="title"/>
          </p:nvPr>
        </p:nvSpPr>
        <p:spPr>
          <a:xfrm>
            <a:off x="944798" y="937532"/>
            <a:ext cx="10302403" cy="564120"/>
          </a:xfrm>
          <a:prstGeom prst="rect">
            <a:avLst/>
          </a:prstGeom>
        </p:spPr>
        <p:txBody>
          <a:bodyPr lIns="0" tIns="0" rIns="0" bIns="0"/>
          <a:lstStyle>
            <a:lvl1pPr>
              <a:defRPr sz="3578" b="0" i="0">
                <a:solidFill>
                  <a:srgbClr val="005CB9"/>
                </a:solidFill>
                <a:latin typeface="PublicSans-Thin"/>
                <a:cs typeface="PublicSans-Thin"/>
              </a:defRPr>
            </a:lvl1pPr>
          </a:lstStyle>
          <a:p>
            <a:r>
              <a:rPr lang="tr-TR" dirty="0"/>
              <a:t>Asıl başlık stili için tıklatın</a:t>
            </a:r>
            <a:endParaRPr dirty="0"/>
          </a:p>
        </p:txBody>
      </p:sp>
      <p:sp>
        <p:nvSpPr>
          <p:cNvPr id="7" name="Holder 6">
            <a:extLst>
              <a:ext uri="{FF2B5EF4-FFF2-40B4-BE49-F238E27FC236}">
                <a16:creationId xmlns:a16="http://schemas.microsoft.com/office/drawing/2014/main" id="{9F327A3D-F8DE-574C-B782-5FF0C5267B72}"/>
              </a:ext>
            </a:extLst>
          </p:cNvPr>
          <p:cNvSpPr>
            <a:spLocks noGrp="1"/>
          </p:cNvSpPr>
          <p:nvPr>
            <p:ph type="sldNum" sz="quarter" idx="7"/>
          </p:nvPr>
        </p:nvSpPr>
        <p:spPr>
          <a:xfrm>
            <a:off x="9104486" y="6440385"/>
            <a:ext cx="2804160" cy="195968"/>
          </a:xfrm>
          <a:prstGeom prst="rect">
            <a:avLst/>
          </a:prstGeom>
        </p:spPr>
        <p:txBody>
          <a:bodyPr lIns="0" tIns="0" rIns="0" bIns="0"/>
          <a:lstStyle>
            <a:lvl1pPr algn="r">
              <a:defRPr sz="1273">
                <a:solidFill>
                  <a:srgbClr val="005DB8"/>
                </a:solidFill>
                <a:latin typeface="Helvetica" pitchFamily="2" charset="0"/>
              </a:defRPr>
            </a:lvl1pPr>
          </a:lstStyle>
          <a:p>
            <a:fld id="{1923E4AD-ECD0-054A-9CE3-66FE30F02346}" type="slidenum">
              <a:rPr lang="tr-TR" smtClean="0"/>
              <a:t>‹#›</a:t>
            </a:fld>
            <a:endParaRPr lang="tr-TR"/>
          </a:p>
        </p:txBody>
      </p:sp>
    </p:spTree>
    <p:extLst>
      <p:ext uri="{BB962C8B-B14F-4D97-AF65-F5344CB8AC3E}">
        <p14:creationId xmlns:p14="http://schemas.microsoft.com/office/powerpoint/2010/main" val="2597892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oş">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8A498B40-F2C4-4661-A1F5-581CF7DE642F}"/>
              </a:ext>
            </a:extLst>
          </p:cNvPr>
          <p:cNvSpPr>
            <a:spLocks noGrp="1"/>
          </p:cNvSpPr>
          <p:nvPr>
            <p:ph type="ftr" sz="quarter" idx="11"/>
          </p:nvPr>
        </p:nvSpPr>
        <p:spPr>
          <a:xfrm>
            <a:off x="3652125" y="6348009"/>
            <a:ext cx="4610328" cy="365125"/>
          </a:xfrm>
          <a:prstGeom prst="rect">
            <a:avLst/>
          </a:prstGeom>
        </p:spPr>
        <p:txBody>
          <a:bodyPr/>
          <a:lstStyle>
            <a:lvl1pPr>
              <a:defRPr>
                <a:solidFill>
                  <a:srgbClr val="08415C"/>
                </a:solidFill>
              </a:defRPr>
            </a:lvl1pPr>
          </a:lstStyle>
          <a:p>
            <a:r>
              <a:rPr lang="tr-TR"/>
              <a:t>Afrika’nın Uluslararası Ticaretteki Konumu </a:t>
            </a:r>
            <a:endParaRPr lang="tr-TR" dirty="0"/>
          </a:p>
        </p:txBody>
      </p:sp>
    </p:spTree>
    <p:extLst>
      <p:ext uri="{BB962C8B-B14F-4D97-AF65-F5344CB8AC3E}">
        <p14:creationId xmlns:p14="http://schemas.microsoft.com/office/powerpoint/2010/main" val="1213166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86400-7D72-CC40-8CDE-376C631E552C}"/>
              </a:ext>
            </a:extLst>
          </p:cNvPr>
          <p:cNvSpPr>
            <a:spLocks noGrp="1"/>
          </p:cNvSpPr>
          <p:nvPr>
            <p:ph type="title"/>
          </p:nvPr>
        </p:nvSpPr>
        <p:spPr/>
        <p:txBody>
          <a:bodyPr/>
          <a:lstStyle/>
          <a:p>
            <a:r>
              <a:rPr lang="en-US" dirty="0"/>
              <a:t>Click to edit Master title style</a:t>
            </a:r>
            <a:endParaRPr lang="tr-TR" dirty="0"/>
          </a:p>
        </p:txBody>
      </p:sp>
      <p:sp>
        <p:nvSpPr>
          <p:cNvPr id="3" name="Content Placeholder 2">
            <a:extLst>
              <a:ext uri="{FF2B5EF4-FFF2-40B4-BE49-F238E27FC236}">
                <a16:creationId xmlns:a16="http://schemas.microsoft.com/office/drawing/2014/main" id="{8A87826E-DF4F-9145-A786-D446361E4B8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9" name="Alt Bilgi Yer Tutucusu 8">
            <a:extLst>
              <a:ext uri="{FF2B5EF4-FFF2-40B4-BE49-F238E27FC236}">
                <a16:creationId xmlns:a16="http://schemas.microsoft.com/office/drawing/2014/main" id="{CBBC7831-99DB-4AC1-964F-539D8F3AAEAF}"/>
              </a:ext>
            </a:extLst>
          </p:cNvPr>
          <p:cNvSpPr>
            <a:spLocks noGrp="1"/>
          </p:cNvSpPr>
          <p:nvPr>
            <p:ph type="ftr" sz="quarter" idx="10"/>
          </p:nvPr>
        </p:nvSpPr>
        <p:spPr/>
        <p:txBody>
          <a:bodyPr/>
          <a:lstStyle/>
          <a:p>
            <a:r>
              <a:rPr lang="tr-TR"/>
              <a:t>Afrika’nın Uluslararası Ticaretteki Konumu </a:t>
            </a:r>
            <a:endParaRPr lang="tr-TR" dirty="0"/>
          </a:p>
        </p:txBody>
      </p:sp>
      <p:sp>
        <p:nvSpPr>
          <p:cNvPr id="10" name="Slayt Numarası Yer Tutucusu 9">
            <a:extLst>
              <a:ext uri="{FF2B5EF4-FFF2-40B4-BE49-F238E27FC236}">
                <a16:creationId xmlns:a16="http://schemas.microsoft.com/office/drawing/2014/main" id="{CB9499B8-28A8-46FB-AFD2-FD353D33B211}"/>
              </a:ext>
            </a:extLst>
          </p:cNvPr>
          <p:cNvSpPr>
            <a:spLocks noGrp="1"/>
          </p:cNvSpPr>
          <p:nvPr>
            <p:ph type="sldNum" sz="quarter" idx="11"/>
          </p:nvPr>
        </p:nvSpPr>
        <p:spPr/>
        <p:txBody>
          <a:bodyPr/>
          <a:lstStyle>
            <a:lvl1pPr>
              <a:defRPr>
                <a:solidFill>
                  <a:srgbClr val="08415C"/>
                </a:solidFill>
              </a:defRPr>
            </a:lvl1pPr>
          </a:lstStyle>
          <a:p>
            <a:fld id="{1923E4AD-ECD0-054A-9CE3-66FE30F02346}" type="slidenum">
              <a:rPr lang="tr-TR" smtClean="0"/>
              <a:pPr/>
              <a:t>‹#›</a:t>
            </a:fld>
            <a:endParaRPr lang="tr-TR" dirty="0"/>
          </a:p>
        </p:txBody>
      </p:sp>
      <p:sp>
        <p:nvSpPr>
          <p:cNvPr id="11" name="Holder 6">
            <a:extLst>
              <a:ext uri="{FF2B5EF4-FFF2-40B4-BE49-F238E27FC236}">
                <a16:creationId xmlns:a16="http://schemas.microsoft.com/office/drawing/2014/main" id="{7B5F13FA-F318-DB92-C56D-A697BA8749EF}"/>
              </a:ext>
            </a:extLst>
          </p:cNvPr>
          <p:cNvSpPr txBox="1">
            <a:spLocks/>
          </p:cNvSpPr>
          <p:nvPr userDrawn="1"/>
        </p:nvSpPr>
        <p:spPr>
          <a:xfrm>
            <a:off x="9074232" y="6411669"/>
            <a:ext cx="2804160" cy="195968"/>
          </a:xfrm>
          <a:prstGeom prst="rect">
            <a:avLst/>
          </a:prstGeom>
        </p:spPr>
        <p:txBody>
          <a:bodyPr lIns="0" tIns="0" rIns="0" bIns="0"/>
          <a:lstStyle>
            <a:defPPr>
              <a:defRPr lang="tr-TR"/>
            </a:defPPr>
            <a:lvl1pPr marL="0" algn="r" defTabSz="914400" rtl="0" eaLnBrk="1" latinLnBrk="0" hangingPunct="1">
              <a:defRPr sz="1273" kern="1200">
                <a:solidFill>
                  <a:srgbClr val="005DB8"/>
                </a:solidFill>
                <a:latin typeface="Helvetica"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923E4AD-ECD0-054A-9CE3-66FE30F02346}" type="slidenum">
              <a:rPr lang="tr-TR" smtClean="0">
                <a:solidFill>
                  <a:schemeClr val="bg1"/>
                </a:solidFill>
              </a:rPr>
              <a:pPr/>
              <a:t>‹#›</a:t>
            </a:fld>
            <a:endParaRPr lang="tr-TR" dirty="0">
              <a:solidFill>
                <a:schemeClr val="bg1"/>
              </a:solidFill>
            </a:endParaRPr>
          </a:p>
        </p:txBody>
      </p:sp>
    </p:spTree>
    <p:extLst>
      <p:ext uri="{BB962C8B-B14F-4D97-AF65-F5344CB8AC3E}">
        <p14:creationId xmlns:p14="http://schemas.microsoft.com/office/powerpoint/2010/main" val="19444179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944798" y="937532"/>
            <a:ext cx="10302403" cy="907941"/>
          </a:xfrm>
          <a:prstGeom prst="rect">
            <a:avLst/>
          </a:prstGeom>
        </p:spPr>
        <p:txBody>
          <a:bodyPr wrap="square" lIns="0" tIns="0" rIns="0" bIns="0">
            <a:spAutoFit/>
          </a:bodyPr>
          <a:lstStyle>
            <a:lvl1pPr>
              <a:defRPr sz="5900" b="0" i="0">
                <a:solidFill>
                  <a:srgbClr val="005CB9"/>
                </a:solidFill>
                <a:latin typeface="PublicSans-Thin"/>
                <a:cs typeface="PublicSans-Thin"/>
              </a:defRPr>
            </a:lvl1pPr>
          </a:lstStyle>
          <a:p>
            <a:endParaRPr dirty="0"/>
          </a:p>
        </p:txBody>
      </p:sp>
      <p:sp>
        <p:nvSpPr>
          <p:cNvPr id="3" name="Holder 3"/>
          <p:cNvSpPr>
            <a:spLocks noGrp="1"/>
          </p:cNvSpPr>
          <p:nvPr>
            <p:ph type="body" idx="1"/>
          </p:nvPr>
        </p:nvSpPr>
        <p:spPr>
          <a:xfrm>
            <a:off x="609600" y="1577340"/>
            <a:ext cx="10972800" cy="276999"/>
          </a:xfrm>
          <a:prstGeom prst="rect">
            <a:avLst/>
          </a:prstGeom>
        </p:spPr>
        <p:txBody>
          <a:bodyPr wrap="square" lIns="0" tIns="0" rIns="0" bIns="0">
            <a:spAutoFit/>
          </a:bodyPr>
          <a:lstStyle>
            <a:lvl1pPr>
              <a:defRPr/>
            </a:lvl1pPr>
          </a:lstStyle>
          <a:p>
            <a:endParaRPr/>
          </a:p>
        </p:txBody>
      </p:sp>
      <p:sp>
        <p:nvSpPr>
          <p:cNvPr id="8" name="Holder 6">
            <a:extLst>
              <a:ext uri="{FF2B5EF4-FFF2-40B4-BE49-F238E27FC236}">
                <a16:creationId xmlns:a16="http://schemas.microsoft.com/office/drawing/2014/main" id="{1B11C67D-3790-414F-890C-1812C19D6673}"/>
              </a:ext>
            </a:extLst>
          </p:cNvPr>
          <p:cNvSpPr>
            <a:spLocks noGrp="1"/>
          </p:cNvSpPr>
          <p:nvPr>
            <p:ph type="sldNum" sz="quarter" idx="4"/>
          </p:nvPr>
        </p:nvSpPr>
        <p:spPr>
          <a:xfrm>
            <a:off x="69995" y="6509653"/>
            <a:ext cx="2804160" cy="195968"/>
          </a:xfrm>
          <a:prstGeom prst="rect">
            <a:avLst/>
          </a:prstGeom>
        </p:spPr>
        <p:txBody>
          <a:bodyPr lIns="0" tIns="0" rIns="0" bIns="0"/>
          <a:lstStyle>
            <a:lvl1pPr algn="r">
              <a:defRPr sz="1273">
                <a:solidFill>
                  <a:srgbClr val="005DB8"/>
                </a:solidFill>
                <a:latin typeface="Helvetica" pitchFamily="2" charset="0"/>
              </a:defRPr>
            </a:lvl1pPr>
          </a:lstStyle>
          <a:p>
            <a:fld id="{1923E4AD-ECD0-054A-9CE3-66FE30F02346}" type="slidenum">
              <a:rPr lang="tr-TR" smtClean="0"/>
              <a:t>‹#›</a:t>
            </a:fld>
            <a:endParaRPr lang="tr-TR"/>
          </a:p>
        </p:txBody>
      </p:sp>
      <p:sp>
        <p:nvSpPr>
          <p:cNvPr id="10" name="object 3">
            <a:extLst>
              <a:ext uri="{FF2B5EF4-FFF2-40B4-BE49-F238E27FC236}">
                <a16:creationId xmlns:a16="http://schemas.microsoft.com/office/drawing/2014/main" id="{160E91FE-E935-D74A-93F3-F7338E167228}"/>
              </a:ext>
            </a:extLst>
          </p:cNvPr>
          <p:cNvSpPr/>
          <p:nvPr/>
        </p:nvSpPr>
        <p:spPr>
          <a:xfrm>
            <a:off x="0" y="6137066"/>
            <a:ext cx="12192000" cy="43127"/>
          </a:xfrm>
          <a:custGeom>
            <a:avLst/>
            <a:gdLst/>
            <a:ahLst/>
            <a:cxnLst/>
            <a:rect l="l" t="t" r="r" b="b"/>
            <a:pathLst>
              <a:path w="20104100" h="71120">
                <a:moveTo>
                  <a:pt x="20104099" y="0"/>
                </a:moveTo>
                <a:lnTo>
                  <a:pt x="0" y="0"/>
                </a:lnTo>
                <a:lnTo>
                  <a:pt x="0" y="70908"/>
                </a:lnTo>
                <a:lnTo>
                  <a:pt x="20104099" y="70908"/>
                </a:lnTo>
                <a:lnTo>
                  <a:pt x="20104099" y="0"/>
                </a:lnTo>
                <a:close/>
              </a:path>
            </a:pathLst>
          </a:custGeom>
          <a:solidFill>
            <a:srgbClr val="08415C"/>
          </a:solidFill>
          <a:ln w="38100">
            <a:solidFill>
              <a:schemeClr val="tx1"/>
            </a:solidFill>
          </a:ln>
        </p:spPr>
        <p:txBody>
          <a:bodyPr wrap="square" lIns="0" tIns="0" rIns="0" bIns="0" rtlCol="0"/>
          <a:lstStyle/>
          <a:p>
            <a:endParaRPr sz="1092"/>
          </a:p>
        </p:txBody>
      </p:sp>
      <p:sp>
        <p:nvSpPr>
          <p:cNvPr id="6" name="Footer Placeholder 4">
            <a:extLst>
              <a:ext uri="{FF2B5EF4-FFF2-40B4-BE49-F238E27FC236}">
                <a16:creationId xmlns:a16="http://schemas.microsoft.com/office/drawing/2014/main" id="{5D04B2DE-CE8B-4B47-8C9D-FF3A3BCFE90E}"/>
              </a:ext>
            </a:extLst>
          </p:cNvPr>
          <p:cNvSpPr>
            <a:spLocks noGrp="1"/>
          </p:cNvSpPr>
          <p:nvPr>
            <p:ph type="ftr" sz="quarter" idx="3"/>
          </p:nvPr>
        </p:nvSpPr>
        <p:spPr>
          <a:xfrm>
            <a:off x="3652125" y="6348009"/>
            <a:ext cx="4610328" cy="365125"/>
          </a:xfrm>
          <a:prstGeom prst="rect">
            <a:avLst/>
          </a:prstGeom>
        </p:spPr>
        <p:txBody>
          <a:bodyPr/>
          <a:lstStyle>
            <a:lvl1pPr>
              <a:defRPr>
                <a:solidFill>
                  <a:srgbClr val="08415C"/>
                </a:solidFill>
              </a:defRPr>
            </a:lvl1pPr>
          </a:lstStyle>
          <a:p>
            <a:r>
              <a:rPr lang="tr-TR"/>
              <a:t>Afrika’nın Uluslararası Ticaretteki Konumu </a:t>
            </a:r>
            <a:endParaRPr lang="tr-TR" dirty="0"/>
          </a:p>
        </p:txBody>
      </p:sp>
    </p:spTree>
    <p:extLst>
      <p:ext uri="{BB962C8B-B14F-4D97-AF65-F5344CB8AC3E}">
        <p14:creationId xmlns:p14="http://schemas.microsoft.com/office/powerpoint/2010/main" val="5462942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hf hdr="0"/>
  <p:txStyles>
    <p:titleStyle>
      <a:lvl1pPr eaLnBrk="1" hangingPunct="1">
        <a:defRPr baseline="0">
          <a:solidFill>
            <a:schemeClr val="accent1">
              <a:lumMod val="75000"/>
            </a:schemeClr>
          </a:solidFill>
          <a:latin typeface="+mj-lt"/>
          <a:ea typeface="+mj-ea"/>
          <a:cs typeface="+mj-cs"/>
        </a:defRPr>
      </a:lvl1pPr>
    </p:titleStyle>
    <p:body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hemeOverride" Target="../theme/themeOverride7.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hemeOverride" Target="../theme/themeOverride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hemeOverride" Target="../theme/themeOverride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hemeOverride" Target="../theme/themeOverride1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hemeOverride" Target="../theme/themeOverride4.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hemeOverride" Target="../theme/themeOverride5.xml"/><Relationship Id="rId4" Type="http://schemas.openxmlformats.org/officeDocument/2006/relationships/chart" Target="../charts/char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hemeOverride" Target="../theme/themeOverride6.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29271E0-7A8E-4AA4-9CBB-85AFA98B2CF7}"/>
              </a:ext>
            </a:extLst>
          </p:cNvPr>
          <p:cNvSpPr>
            <a:spLocks noGrp="1"/>
          </p:cNvSpPr>
          <p:nvPr>
            <p:ph type="ctrTitle"/>
          </p:nvPr>
        </p:nvSpPr>
        <p:spPr>
          <a:xfrm>
            <a:off x="1024641" y="980555"/>
            <a:ext cx="10167352" cy="1846659"/>
          </a:xfrm>
        </p:spPr>
        <p:txBody>
          <a:bodyPr/>
          <a:lstStyle/>
          <a:p>
            <a:r>
              <a:rPr lang="en-US" sz="4000" b="1" dirty="0">
                <a:solidFill>
                  <a:srgbClr val="005CB9"/>
                </a:solidFill>
                <a:latin typeface="Arial" panose="020B0604020202020204" pitchFamily="34" charset="0"/>
                <a:cs typeface="Arial" panose="020B0604020202020204" pitchFamily="34" charset="0"/>
              </a:rPr>
              <a:t>The Association Between Natural Disasters and Trade: A Literature Review</a:t>
            </a:r>
            <a:endParaRPr lang="tr-TR" sz="4000" dirty="0">
              <a:solidFill>
                <a:srgbClr val="005CB9"/>
              </a:solidFill>
              <a:latin typeface="Arial" panose="020B0604020202020204" pitchFamily="34" charset="0"/>
              <a:cs typeface="Arial" panose="020B0604020202020204" pitchFamily="34" charset="0"/>
            </a:endParaRPr>
          </a:p>
        </p:txBody>
      </p:sp>
      <p:sp>
        <p:nvSpPr>
          <p:cNvPr id="3" name="Alt Başlık 2">
            <a:extLst>
              <a:ext uri="{FF2B5EF4-FFF2-40B4-BE49-F238E27FC236}">
                <a16:creationId xmlns:a16="http://schemas.microsoft.com/office/drawing/2014/main" id="{10A79378-630E-4B48-B9B2-CC1EDDE43B00}"/>
              </a:ext>
            </a:extLst>
          </p:cNvPr>
          <p:cNvSpPr>
            <a:spLocks noGrp="1"/>
          </p:cNvSpPr>
          <p:nvPr>
            <p:ph type="subTitle" idx="4"/>
          </p:nvPr>
        </p:nvSpPr>
        <p:spPr>
          <a:xfrm>
            <a:off x="1024641" y="3268744"/>
            <a:ext cx="10752317" cy="2831544"/>
          </a:xfrm>
        </p:spPr>
        <p:txBody>
          <a:bodyPr/>
          <a:lstStyle/>
          <a:p>
            <a:r>
              <a:rPr lang="tr-TR" sz="2400" dirty="0">
                <a:solidFill>
                  <a:srgbClr val="2D2A26"/>
                </a:solidFill>
                <a:latin typeface="Arial" panose="020B0604020202020204" pitchFamily="34" charset="0"/>
                <a:cs typeface="Arial" panose="020B0604020202020204" pitchFamily="34" charset="0"/>
              </a:rPr>
              <a:t>26</a:t>
            </a:r>
            <a:r>
              <a:rPr lang="tr-TR" sz="2400" baseline="30000" dirty="0">
                <a:solidFill>
                  <a:srgbClr val="2D2A26"/>
                </a:solidFill>
                <a:latin typeface="Arial" panose="020B0604020202020204" pitchFamily="34" charset="0"/>
                <a:cs typeface="Arial" panose="020B0604020202020204" pitchFamily="34" charset="0"/>
              </a:rPr>
              <a:t>th</a:t>
            </a:r>
            <a:r>
              <a:rPr lang="tr-TR" sz="2400" dirty="0">
                <a:solidFill>
                  <a:srgbClr val="2D2A26"/>
                </a:solidFill>
                <a:latin typeface="Arial" panose="020B0604020202020204" pitchFamily="34" charset="0"/>
                <a:cs typeface="Arial" panose="020B0604020202020204" pitchFamily="34" charset="0"/>
              </a:rPr>
              <a:t> May 2023</a:t>
            </a:r>
          </a:p>
          <a:p>
            <a:endParaRPr lang="tr-TR" sz="2400" dirty="0">
              <a:solidFill>
                <a:srgbClr val="08415C"/>
              </a:solidFill>
              <a:latin typeface="Arial" panose="020B0604020202020204" pitchFamily="34" charset="0"/>
              <a:cs typeface="Arial" panose="020B0604020202020204" pitchFamily="34" charset="0"/>
            </a:endParaRPr>
          </a:p>
          <a:p>
            <a:pPr>
              <a:spcAft>
                <a:spcPts val="2400"/>
              </a:spcAft>
            </a:pPr>
            <a:r>
              <a:rPr lang="tr-TR" sz="2400" dirty="0" err="1">
                <a:solidFill>
                  <a:srgbClr val="2D2A26"/>
                </a:solidFill>
                <a:latin typeface="Arial" panose="020B0604020202020204" pitchFamily="34" charset="0"/>
                <a:cs typeface="Arial" panose="020B0604020202020204" pitchFamily="34" charset="0"/>
              </a:rPr>
              <a:t>Authors</a:t>
            </a:r>
            <a:r>
              <a:rPr lang="tr-TR" sz="2400" dirty="0">
                <a:solidFill>
                  <a:srgbClr val="2D2A26"/>
                </a:solidFill>
                <a:latin typeface="Arial" panose="020B0604020202020204" pitchFamily="34" charset="0"/>
                <a:cs typeface="Arial" panose="020B0604020202020204" pitchFamily="34" charset="0"/>
              </a:rPr>
              <a:t>: Furkan Seven, Meral Uslu, Bulut Güney Şahan</a:t>
            </a:r>
          </a:p>
          <a:p>
            <a:pPr>
              <a:spcAft>
                <a:spcPts val="2400"/>
              </a:spcAft>
            </a:pPr>
            <a:r>
              <a:rPr lang="tr-TR" sz="2400" dirty="0" err="1">
                <a:solidFill>
                  <a:srgbClr val="2D2A26"/>
                </a:solidFill>
                <a:latin typeface="Arial" panose="020B0604020202020204" pitchFamily="34" charset="0"/>
                <a:cs typeface="Arial" panose="020B0604020202020204" pitchFamily="34" charset="0"/>
              </a:rPr>
              <a:t>Affiliation</a:t>
            </a:r>
            <a:r>
              <a:rPr lang="tr-TR" sz="2400" dirty="0">
                <a:solidFill>
                  <a:srgbClr val="2D2A26"/>
                </a:solidFill>
                <a:latin typeface="Arial" panose="020B0604020202020204" pitchFamily="34" charset="0"/>
                <a:cs typeface="Arial" panose="020B0604020202020204" pitchFamily="34" charset="0"/>
              </a:rPr>
              <a:t>: </a:t>
            </a:r>
            <a:r>
              <a:rPr lang="tr-TR" sz="2400" dirty="0" err="1">
                <a:solidFill>
                  <a:srgbClr val="2D2A26"/>
                </a:solidFill>
                <a:latin typeface="Arial" panose="020B0604020202020204" pitchFamily="34" charset="0"/>
                <a:cs typeface="Arial" panose="020B0604020202020204" pitchFamily="34" charset="0"/>
              </a:rPr>
              <a:t>Istanbul</a:t>
            </a:r>
            <a:r>
              <a:rPr lang="tr-TR" sz="2400" dirty="0">
                <a:solidFill>
                  <a:srgbClr val="2D2A26"/>
                </a:solidFill>
                <a:latin typeface="Arial" panose="020B0604020202020204" pitchFamily="34" charset="0"/>
                <a:cs typeface="Arial" panose="020B0604020202020204" pitchFamily="34" charset="0"/>
              </a:rPr>
              <a:t> Mineral and Metals Exporters’ Association, 		       </a:t>
            </a:r>
            <a:r>
              <a:rPr lang="tr-TR" sz="2400" dirty="0" err="1">
                <a:solidFill>
                  <a:srgbClr val="2D2A26"/>
                </a:solidFill>
                <a:latin typeface="Arial" panose="020B0604020202020204" pitchFamily="34" charset="0"/>
                <a:cs typeface="Arial" panose="020B0604020202020204" pitchFamily="34" charset="0"/>
              </a:rPr>
              <a:t>Economic</a:t>
            </a:r>
            <a:r>
              <a:rPr lang="tr-TR" sz="2400" dirty="0">
                <a:solidFill>
                  <a:srgbClr val="2D2A26"/>
                </a:solidFill>
                <a:latin typeface="Arial" panose="020B0604020202020204" pitchFamily="34" charset="0"/>
                <a:cs typeface="Arial" panose="020B0604020202020204" pitchFamily="34" charset="0"/>
              </a:rPr>
              <a:t> Research </a:t>
            </a:r>
            <a:r>
              <a:rPr lang="tr-TR" sz="2400" dirty="0" err="1">
                <a:solidFill>
                  <a:srgbClr val="2D2A26"/>
                </a:solidFill>
                <a:latin typeface="Arial" panose="020B0604020202020204" pitchFamily="34" charset="0"/>
                <a:cs typeface="Arial" panose="020B0604020202020204" pitchFamily="34" charset="0"/>
              </a:rPr>
              <a:t>Department</a:t>
            </a:r>
            <a:r>
              <a:rPr lang="tr-TR" sz="2400" dirty="0">
                <a:solidFill>
                  <a:srgbClr val="2D2A26"/>
                </a:solidFill>
                <a:latin typeface="Arial" panose="020B0604020202020204" pitchFamily="34" charset="0"/>
                <a:cs typeface="Arial" panose="020B0604020202020204" pitchFamily="34" charset="0"/>
              </a:rPr>
              <a:t>, </a:t>
            </a:r>
            <a:r>
              <a:rPr lang="tr-TR" sz="2400" dirty="0" err="1">
                <a:solidFill>
                  <a:srgbClr val="2D2A26"/>
                </a:solidFill>
                <a:latin typeface="Arial" panose="020B0604020202020204" pitchFamily="34" charset="0"/>
                <a:cs typeface="Arial" panose="020B0604020202020204" pitchFamily="34" charset="0"/>
              </a:rPr>
              <a:t>Istanbul</a:t>
            </a:r>
            <a:r>
              <a:rPr lang="tr-TR" sz="2400" dirty="0">
                <a:solidFill>
                  <a:srgbClr val="2D2A26"/>
                </a:solidFill>
                <a:latin typeface="Arial" panose="020B0604020202020204" pitchFamily="34" charset="0"/>
                <a:cs typeface="Arial" panose="020B0604020202020204" pitchFamily="34" charset="0"/>
              </a:rPr>
              <a:t> - Türkiye</a:t>
            </a:r>
          </a:p>
          <a:p>
            <a:endParaRPr lang="tr-TR" sz="2400" dirty="0">
              <a:solidFill>
                <a:srgbClr val="08415C"/>
              </a:solidFill>
            </a:endParaRPr>
          </a:p>
        </p:txBody>
      </p:sp>
      <p:sp>
        <p:nvSpPr>
          <p:cNvPr id="4" name="Dikdörtgen 3"/>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Tree>
    <p:extLst>
      <p:ext uri="{BB962C8B-B14F-4D97-AF65-F5344CB8AC3E}">
        <p14:creationId xmlns:p14="http://schemas.microsoft.com/office/powerpoint/2010/main" val="42035253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Dikdörtgen 18">
            <a:extLst>
              <a:ext uri="{FF2B5EF4-FFF2-40B4-BE49-F238E27FC236}">
                <a16:creationId xmlns:a16="http://schemas.microsoft.com/office/drawing/2014/main" id="{4E6D7F13-4012-4B42-8331-827370A85BAE}"/>
              </a:ext>
            </a:extLst>
          </p:cNvPr>
          <p:cNvSpPr/>
          <p:nvPr/>
        </p:nvSpPr>
        <p:spPr>
          <a:xfrm>
            <a:off x="125194" y="5213099"/>
            <a:ext cx="11377984" cy="253916"/>
          </a:xfrm>
          <a:prstGeom prst="rect">
            <a:avLst/>
          </a:prstGeom>
        </p:spPr>
        <p:txBody>
          <a:bodyPr wrap="square">
            <a:spAutoFit/>
          </a:bodyPr>
          <a:lstStyle/>
          <a:p>
            <a:pPr lvl="0">
              <a:defRPr/>
            </a:pPr>
            <a:endParaRPr lang="tr-TR" sz="1050" dirty="0"/>
          </a:p>
        </p:txBody>
      </p:sp>
      <p:sp>
        <p:nvSpPr>
          <p:cNvPr id="8" name="Metin kutusu 7">
            <a:extLst>
              <a:ext uri="{FF2B5EF4-FFF2-40B4-BE49-F238E27FC236}">
                <a16:creationId xmlns:a16="http://schemas.microsoft.com/office/drawing/2014/main" id="{33281299-FEC7-B654-9096-4DDEDFC2D126}"/>
              </a:ext>
            </a:extLst>
          </p:cNvPr>
          <p:cNvSpPr txBox="1"/>
          <p:nvPr/>
        </p:nvSpPr>
        <p:spPr>
          <a:xfrm>
            <a:off x="482225" y="908069"/>
            <a:ext cx="11274708" cy="1246495"/>
          </a:xfrm>
          <a:prstGeom prst="rect">
            <a:avLst/>
          </a:prstGeom>
          <a:noFill/>
        </p:spPr>
        <p:txBody>
          <a:bodyPr wrap="square">
            <a:spAutoFit/>
          </a:bodyPr>
          <a:lstStyle/>
          <a:p>
            <a:pPr marL="285750" lvl="0" indent="-285750" algn="just">
              <a:spcAft>
                <a:spcPts val="1800"/>
              </a:spcAft>
              <a:buClr>
                <a:srgbClr val="005CB9"/>
              </a:buClr>
              <a:buSzPct val="100000"/>
              <a:buFont typeface="Arial" panose="020B0604020202020204" pitchFamily="34" charset="0"/>
              <a:buChar char="●"/>
              <a:tabLst>
                <a:tab pos="457200" algn="l"/>
              </a:tabLst>
            </a:pP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The majority of the studies concluded that natural disasters negatively affect international trade.</a:t>
            </a:r>
          </a:p>
          <a:p>
            <a:pPr marL="285750" lvl="0" indent="-285750" algn="just">
              <a:spcAft>
                <a:spcPts val="1800"/>
              </a:spcAft>
              <a:buClr>
                <a:srgbClr val="005CB9"/>
              </a:buClr>
              <a:buSzPct val="100000"/>
              <a:buFont typeface="Arial" panose="020B0604020202020204" pitchFamily="34" charset="0"/>
              <a:buChar char="●"/>
              <a:tabLst>
                <a:tab pos="457200" algn="l"/>
              </a:tabLst>
            </a:pP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However, some studies using different econometric models or focusing on specific contexts found divergent results</a:t>
            </a:r>
            <a:r>
              <a:rPr lang="tr-TR"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a:t>
            </a:r>
          </a:p>
        </p:txBody>
      </p:sp>
      <p:sp>
        <p:nvSpPr>
          <p:cNvPr id="17" name="Metin kutusu 16">
            <a:extLst>
              <a:ext uri="{FF2B5EF4-FFF2-40B4-BE49-F238E27FC236}">
                <a16:creationId xmlns:a16="http://schemas.microsoft.com/office/drawing/2014/main" id="{CC520028-ACCD-681C-BFF5-240E4C5BC500}"/>
              </a:ext>
            </a:extLst>
          </p:cNvPr>
          <p:cNvSpPr txBox="1"/>
          <p:nvPr/>
        </p:nvSpPr>
        <p:spPr>
          <a:xfrm>
            <a:off x="908650" y="2454225"/>
            <a:ext cx="10362964" cy="400110"/>
          </a:xfrm>
          <a:prstGeom prst="rect">
            <a:avLst/>
          </a:prstGeom>
          <a:noFill/>
        </p:spPr>
        <p:txBody>
          <a:bodyPr wrap="square" rtlCol="0">
            <a:spAutoFit/>
          </a:bodyPr>
          <a:lstStyle/>
          <a:p>
            <a:pPr lvl="0" algn="ctr">
              <a:spcAft>
                <a:spcPts val="800"/>
              </a:spcAft>
              <a:buSzPct val="150000"/>
              <a:tabLst>
                <a:tab pos="457200" algn="l"/>
              </a:tabLst>
            </a:pPr>
            <a:r>
              <a:rPr lang="en-US" sz="2000" dirty="0">
                <a:solidFill>
                  <a:srgbClr val="005CB9"/>
                </a:solidFill>
                <a:latin typeface="Arial" panose="020B0604020202020204" pitchFamily="34" charset="0"/>
                <a:ea typeface="Calibri" panose="020F0502020204030204" pitchFamily="34" charset="0"/>
                <a:cs typeface="Arial" panose="020B0604020202020204" pitchFamily="34" charset="0"/>
              </a:rPr>
              <a:t>According to the </a:t>
            </a:r>
            <a:r>
              <a:rPr lang="tr-TR" sz="2000" dirty="0">
                <a:solidFill>
                  <a:srgbClr val="005CB9"/>
                </a:solidFill>
                <a:latin typeface="Arial" panose="020B0604020202020204" pitchFamily="34" charset="0"/>
                <a:ea typeface="Calibri" panose="020F0502020204030204" pitchFamily="34" charset="0"/>
                <a:cs typeface="Arial" panose="020B0604020202020204" pitchFamily="34" charset="0"/>
              </a:rPr>
              <a:t>F</a:t>
            </a:r>
            <a:r>
              <a:rPr lang="en-US" sz="2000" dirty="0">
                <a:solidFill>
                  <a:srgbClr val="005CB9"/>
                </a:solidFill>
                <a:latin typeface="Arial" panose="020B0604020202020204" pitchFamily="34" charset="0"/>
                <a:ea typeface="Calibri" panose="020F0502020204030204" pitchFamily="34" charset="0"/>
                <a:cs typeface="Arial" panose="020B0604020202020204" pitchFamily="34" charset="0"/>
              </a:rPr>
              <a:t>indings of the </a:t>
            </a:r>
            <a:r>
              <a:rPr lang="tr-TR" sz="2000" dirty="0">
                <a:solidFill>
                  <a:srgbClr val="005CB9"/>
                </a:solidFill>
                <a:latin typeface="Arial" panose="020B0604020202020204" pitchFamily="34" charset="0"/>
                <a:ea typeface="Calibri" panose="020F0502020204030204" pitchFamily="34" charset="0"/>
                <a:cs typeface="Arial" panose="020B0604020202020204" pitchFamily="34" charset="0"/>
              </a:rPr>
              <a:t>S</a:t>
            </a:r>
            <a:r>
              <a:rPr lang="en-US" sz="2000" dirty="0" err="1">
                <a:solidFill>
                  <a:srgbClr val="005CB9"/>
                </a:solidFill>
                <a:latin typeface="Arial" panose="020B0604020202020204" pitchFamily="34" charset="0"/>
                <a:ea typeface="Calibri" panose="020F0502020204030204" pitchFamily="34" charset="0"/>
                <a:cs typeface="Arial" panose="020B0604020202020204" pitchFamily="34" charset="0"/>
              </a:rPr>
              <a:t>tudies</a:t>
            </a:r>
            <a:r>
              <a:rPr lang="tr-TR" sz="2000" dirty="0">
                <a:solidFill>
                  <a:srgbClr val="005CB9"/>
                </a:solidFill>
                <a:latin typeface="Arial" panose="020B0604020202020204" pitchFamily="34" charset="0"/>
                <a:ea typeface="Calibri" panose="020F0502020204030204" pitchFamily="34" charset="0"/>
                <a:cs typeface="Arial" panose="020B0604020202020204" pitchFamily="34" charset="0"/>
              </a:rPr>
              <a:t> (%)</a:t>
            </a:r>
            <a:endParaRPr lang="tr-TR" sz="2000" kern="100" dirty="0">
              <a:solidFill>
                <a:srgbClr val="005CB9"/>
              </a:solidFill>
              <a:latin typeface="Arial" panose="020B0604020202020204" pitchFamily="34" charset="0"/>
              <a:ea typeface="Calibri" panose="020F0502020204030204" pitchFamily="34" charset="0"/>
              <a:cs typeface="Arial" panose="020B0604020202020204" pitchFamily="34" charset="0"/>
            </a:endParaRPr>
          </a:p>
        </p:txBody>
      </p:sp>
      <p:graphicFrame>
        <p:nvGraphicFramePr>
          <p:cNvPr id="20" name="Grafik 19">
            <a:extLst>
              <a:ext uri="{FF2B5EF4-FFF2-40B4-BE49-F238E27FC236}">
                <a16:creationId xmlns:a16="http://schemas.microsoft.com/office/drawing/2014/main" id="{3CAF9645-E517-5DAE-62A7-09266B7C557D}"/>
              </a:ext>
            </a:extLst>
          </p:cNvPr>
          <p:cNvGraphicFramePr>
            <a:graphicFrameLocks/>
          </p:cNvGraphicFramePr>
          <p:nvPr>
            <p:extLst>
              <p:ext uri="{D42A27DB-BD31-4B8C-83A1-F6EECF244321}">
                <p14:modId xmlns:p14="http://schemas.microsoft.com/office/powerpoint/2010/main" val="3763956611"/>
              </p:ext>
            </p:extLst>
          </p:nvPr>
        </p:nvGraphicFramePr>
        <p:xfrm>
          <a:off x="626836" y="3007242"/>
          <a:ext cx="10502803" cy="3090158"/>
        </p:xfrm>
        <a:graphic>
          <a:graphicData uri="http://schemas.openxmlformats.org/drawingml/2006/chart">
            <c:chart xmlns:c="http://schemas.openxmlformats.org/drawingml/2006/chart" xmlns:r="http://schemas.openxmlformats.org/officeDocument/2006/relationships" r:id="rId4"/>
          </a:graphicData>
        </a:graphic>
      </p:graphicFrame>
      <p:sp>
        <p:nvSpPr>
          <p:cNvPr id="4" name="Metin kutusu 3">
            <a:extLst>
              <a:ext uri="{FF2B5EF4-FFF2-40B4-BE49-F238E27FC236}">
                <a16:creationId xmlns:a16="http://schemas.microsoft.com/office/drawing/2014/main" id="{D6F67089-57B2-8894-6C9A-13AF5BCCC9EF}"/>
              </a:ext>
            </a:extLst>
          </p:cNvPr>
          <p:cNvSpPr txBox="1"/>
          <p:nvPr/>
        </p:nvSpPr>
        <p:spPr>
          <a:xfrm>
            <a:off x="11077389" y="2966528"/>
            <a:ext cx="425789" cy="307777"/>
          </a:xfrm>
          <a:prstGeom prst="rect">
            <a:avLst/>
          </a:prstGeom>
          <a:noFill/>
        </p:spPr>
        <p:txBody>
          <a:bodyPr wrap="square" rtlCol="0">
            <a:spAutoFit/>
          </a:bodyPr>
          <a:lstStyle/>
          <a:p>
            <a:r>
              <a:rPr lang="tr-TR" sz="1400" dirty="0">
                <a:latin typeface="Arial" panose="020B0604020202020204" pitchFamily="34" charset="0"/>
                <a:cs typeface="Arial" panose="020B0604020202020204" pitchFamily="34" charset="0"/>
              </a:rPr>
              <a:t>%</a:t>
            </a:r>
          </a:p>
        </p:txBody>
      </p:sp>
      <p:sp>
        <p:nvSpPr>
          <p:cNvPr id="11" name="Dikdörtgen 10"/>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
        <p:nvSpPr>
          <p:cNvPr id="16"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18" name="Unvan 1">
            <a:extLst>
              <a:ext uri="{FF2B5EF4-FFF2-40B4-BE49-F238E27FC236}">
                <a16:creationId xmlns:a16="http://schemas.microsoft.com/office/drawing/2014/main" id="{33C75337-1272-4A4D-A6C2-65BE3A31961E}"/>
              </a:ext>
            </a:extLst>
          </p:cNvPr>
          <p:cNvSpPr txBox="1">
            <a:spLocks/>
          </p:cNvSpPr>
          <p:nvPr/>
        </p:nvSpPr>
        <p:spPr>
          <a:xfrm>
            <a:off x="545569"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a:latin typeface="Arial" panose="020B0604020202020204" pitchFamily="34" charset="0"/>
                <a:cs typeface="Arial" panose="020B0604020202020204" pitchFamily="34" charset="0"/>
              </a:rPr>
              <a:t>Findings</a:t>
            </a:r>
          </a:p>
        </p:txBody>
      </p:sp>
      <p:sp>
        <p:nvSpPr>
          <p:cNvPr id="12"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9</a:t>
            </a:r>
          </a:p>
        </p:txBody>
      </p:sp>
    </p:spTree>
    <p:extLst>
      <p:ext uri="{BB962C8B-B14F-4D97-AF65-F5344CB8AC3E}">
        <p14:creationId xmlns:p14="http://schemas.microsoft.com/office/powerpoint/2010/main" val="315839528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Metin kutusu 10">
            <a:extLst>
              <a:ext uri="{FF2B5EF4-FFF2-40B4-BE49-F238E27FC236}">
                <a16:creationId xmlns:a16="http://schemas.microsoft.com/office/drawing/2014/main" id="{9D4BAF93-E596-47A4-5F60-8DC83AB774CF}"/>
              </a:ext>
            </a:extLst>
          </p:cNvPr>
          <p:cNvSpPr txBox="1"/>
          <p:nvPr/>
        </p:nvSpPr>
        <p:spPr>
          <a:xfrm>
            <a:off x="552191" y="1184288"/>
            <a:ext cx="10711065" cy="3753143"/>
          </a:xfrm>
          <a:prstGeom prst="rect">
            <a:avLst/>
          </a:prstGeom>
          <a:noFill/>
        </p:spPr>
        <p:txBody>
          <a:bodyPr wrap="square">
            <a:spAutoFit/>
          </a:bodyPr>
          <a:lstStyle/>
          <a:p>
            <a:pPr marL="342900" lvl="0" indent="-342900">
              <a:lnSpc>
                <a:spcPct val="107000"/>
              </a:lnSpc>
              <a:spcAft>
                <a:spcPts val="3600"/>
              </a:spcAft>
              <a:buClr>
                <a:srgbClr val="005CB9"/>
              </a:buClr>
              <a:buSzPct val="100000"/>
              <a:buFont typeface="Arial" panose="020B0604020202020204" pitchFamily="34" charset="0"/>
              <a:buChar char="●"/>
              <a:tabLst>
                <a:tab pos="457200" algn="l"/>
              </a:tabLst>
            </a:pPr>
            <a:r>
              <a:rPr lang="en-US"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Different models and contexts lead to contrasting results, indicating the need for the use of diverse modeling and resources in studies. </a:t>
            </a:r>
            <a:endPar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07000"/>
              </a:lnSpc>
              <a:spcAft>
                <a:spcPts val="3600"/>
              </a:spcAft>
              <a:buClr>
                <a:srgbClr val="005CB9"/>
              </a:buClr>
              <a:buSzPct val="100000"/>
              <a:buFont typeface="Arial" panose="020B0604020202020204" pitchFamily="34" charset="0"/>
              <a:buChar char="●"/>
              <a:tabLst>
                <a:tab pos="457200" algn="l"/>
              </a:tabLst>
            </a:pPr>
            <a:r>
              <a:rPr lang="en-US" sz="2400" kern="100" dirty="0">
                <a:solidFill>
                  <a:schemeClr val="tx1"/>
                </a:solidFill>
                <a:latin typeface="Arial" panose="020B0604020202020204" pitchFamily="34" charset="0"/>
                <a:ea typeface="Calibri" panose="020F0502020204030204" pitchFamily="34" charset="0"/>
                <a:cs typeface="Arial" panose="020B0604020202020204" pitchFamily="34" charset="0"/>
              </a:rPr>
              <a:t>Focusing on specific factors like disaster types or country conditions can yield more accurate results.</a:t>
            </a:r>
            <a:endParaRPr lang="tr-TR" sz="2400" kern="100"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07000"/>
              </a:lnSpc>
              <a:spcAft>
                <a:spcPts val="3600"/>
              </a:spcAft>
              <a:buClr>
                <a:srgbClr val="005CB9"/>
              </a:buClr>
              <a:buSzPct val="100000"/>
              <a:buFont typeface="Arial" panose="020B0604020202020204" pitchFamily="34" charset="0"/>
              <a:buChar char="●"/>
              <a:tabLst>
                <a:tab pos="457200" algn="l"/>
              </a:tabLst>
            </a:pPr>
            <a:r>
              <a:rPr lang="en-US"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Understanding the impact of natural disasters on trade can </a:t>
            </a:r>
            <a:r>
              <a:rPr lang="tr-TR" sz="2400" kern="1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provide</a:t>
            </a:r>
            <a:r>
              <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deeper</a:t>
            </a:r>
            <a:r>
              <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insights</a:t>
            </a:r>
            <a:r>
              <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 to </a:t>
            </a:r>
            <a:r>
              <a:rPr lang="tr-TR" sz="2400" kern="1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design</a:t>
            </a:r>
            <a:r>
              <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more</a:t>
            </a:r>
            <a:r>
              <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effective</a:t>
            </a:r>
            <a:r>
              <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 and </a:t>
            </a:r>
            <a:r>
              <a:rPr lang="tr-TR" sz="2400" kern="100" dirty="0" err="1">
                <a:solidFill>
                  <a:schemeClr val="tx1"/>
                </a:solidFill>
                <a:effectLst/>
                <a:latin typeface="Arial" panose="020B0604020202020204" pitchFamily="34" charset="0"/>
                <a:ea typeface="Calibri" panose="020F0502020204030204" pitchFamily="34" charset="0"/>
                <a:cs typeface="Arial" panose="020B0604020202020204" pitchFamily="34" charset="0"/>
              </a:rPr>
              <a:t>comprehensive</a:t>
            </a:r>
            <a:r>
              <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 </a:t>
            </a:r>
            <a:r>
              <a:rPr lang="en-US"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rPr>
              <a:t>disaster risk reduction strategies.</a:t>
            </a:r>
            <a:endPar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
        <p:nvSpPr>
          <p:cNvPr id="13"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14" name="Unvan 1">
            <a:extLst>
              <a:ext uri="{FF2B5EF4-FFF2-40B4-BE49-F238E27FC236}">
                <a16:creationId xmlns:a16="http://schemas.microsoft.com/office/drawing/2014/main" id="{33C75337-1272-4A4D-A6C2-65BE3A31961E}"/>
              </a:ext>
            </a:extLst>
          </p:cNvPr>
          <p:cNvSpPr txBox="1">
            <a:spLocks/>
          </p:cNvSpPr>
          <p:nvPr/>
        </p:nvSpPr>
        <p:spPr>
          <a:xfrm>
            <a:off x="545569"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err="1">
                <a:latin typeface="Arial" panose="020B0604020202020204" pitchFamily="34" charset="0"/>
                <a:cs typeface="Arial" panose="020B0604020202020204" pitchFamily="34" charset="0"/>
              </a:rPr>
              <a:t>Conclusion</a:t>
            </a:r>
            <a:endParaRPr lang="tr-TR" sz="3600" b="1" kern="0" dirty="0">
              <a:latin typeface="Arial" panose="020B0604020202020204" pitchFamily="34" charset="0"/>
              <a:cs typeface="Arial" panose="020B0604020202020204" pitchFamily="34" charset="0"/>
            </a:endParaRPr>
          </a:p>
        </p:txBody>
      </p:sp>
      <p:sp>
        <p:nvSpPr>
          <p:cNvPr id="8"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10</a:t>
            </a:r>
          </a:p>
        </p:txBody>
      </p:sp>
    </p:spTree>
    <p:extLst>
      <p:ext uri="{BB962C8B-B14F-4D97-AF65-F5344CB8AC3E}">
        <p14:creationId xmlns:p14="http://schemas.microsoft.com/office/powerpoint/2010/main" val="156616629"/>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Dikdörtgen 6"/>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
        <p:nvSpPr>
          <p:cNvPr id="15"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16" name="Unvan 1">
            <a:extLst>
              <a:ext uri="{FF2B5EF4-FFF2-40B4-BE49-F238E27FC236}">
                <a16:creationId xmlns:a16="http://schemas.microsoft.com/office/drawing/2014/main" id="{33C75337-1272-4A4D-A6C2-65BE3A31961E}"/>
              </a:ext>
            </a:extLst>
          </p:cNvPr>
          <p:cNvSpPr txBox="1">
            <a:spLocks/>
          </p:cNvSpPr>
          <p:nvPr/>
        </p:nvSpPr>
        <p:spPr>
          <a:xfrm>
            <a:off x="545569"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err="1">
                <a:latin typeface="Arial" panose="020B0604020202020204" pitchFamily="34" charset="0"/>
                <a:cs typeface="Arial" panose="020B0604020202020204" pitchFamily="34" charset="0"/>
              </a:rPr>
              <a:t>Conclusion</a:t>
            </a:r>
            <a:endParaRPr lang="tr-TR" sz="3600" b="1" kern="0" dirty="0">
              <a:latin typeface="Arial" panose="020B0604020202020204" pitchFamily="34" charset="0"/>
              <a:cs typeface="Arial" panose="020B0604020202020204" pitchFamily="34" charset="0"/>
            </a:endParaRPr>
          </a:p>
        </p:txBody>
      </p:sp>
      <p:sp>
        <p:nvSpPr>
          <p:cNvPr id="17" name="Metin kutusu 16">
            <a:extLst>
              <a:ext uri="{FF2B5EF4-FFF2-40B4-BE49-F238E27FC236}">
                <a16:creationId xmlns:a16="http://schemas.microsoft.com/office/drawing/2014/main" id="{9D4BAF93-E596-47A4-5F60-8DC83AB774CF}"/>
              </a:ext>
            </a:extLst>
          </p:cNvPr>
          <p:cNvSpPr txBox="1"/>
          <p:nvPr/>
        </p:nvSpPr>
        <p:spPr>
          <a:xfrm>
            <a:off x="552191" y="1184288"/>
            <a:ext cx="10711065" cy="3386696"/>
          </a:xfrm>
          <a:prstGeom prst="rect">
            <a:avLst/>
          </a:prstGeom>
          <a:noFill/>
        </p:spPr>
        <p:txBody>
          <a:bodyPr wrap="square">
            <a:spAutoFit/>
          </a:bodyPr>
          <a:lstStyle/>
          <a:p>
            <a:pPr marL="342900" lvl="0" indent="-342900">
              <a:lnSpc>
                <a:spcPct val="107000"/>
              </a:lnSpc>
              <a:spcAft>
                <a:spcPts val="3600"/>
              </a:spcAft>
              <a:buClr>
                <a:srgbClr val="005CB9"/>
              </a:buClr>
              <a:buSzPct val="100000"/>
              <a:buFont typeface="Arial" panose="020B0604020202020204" pitchFamily="34" charset="0"/>
              <a:buChar char="●"/>
              <a:tabLst>
                <a:tab pos="457200" algn="l"/>
              </a:tabLst>
            </a:pPr>
            <a:r>
              <a:rPr lang="en-US" sz="2400" kern="100" dirty="0">
                <a:latin typeface="Arial" panose="020B0604020202020204" pitchFamily="34" charset="0"/>
                <a:ea typeface="Calibri" panose="020F0502020204030204" pitchFamily="34" charset="0"/>
                <a:cs typeface="Arial" panose="020B0604020202020204" pitchFamily="34" charset="0"/>
              </a:rPr>
              <a:t>This study provides a comprehensive review of the existing literature on the relationship between natural disasters and trade.</a:t>
            </a:r>
            <a:endParaRPr lang="tr-TR" sz="2400" kern="100" dirty="0">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07000"/>
              </a:lnSpc>
              <a:spcAft>
                <a:spcPts val="3600"/>
              </a:spcAft>
              <a:buClr>
                <a:srgbClr val="005CB9"/>
              </a:buClr>
              <a:buSzPct val="100000"/>
              <a:buFont typeface="Arial" panose="020B0604020202020204" pitchFamily="34" charset="0"/>
              <a:buChar char="●"/>
              <a:tabLst>
                <a:tab pos="457200" algn="l"/>
              </a:tabLst>
            </a:pPr>
            <a:r>
              <a:rPr lang="en-US" sz="2400" kern="100" dirty="0">
                <a:latin typeface="Arial" panose="020B0604020202020204" pitchFamily="34" charset="0"/>
                <a:ea typeface="Calibri" panose="020F0502020204030204" pitchFamily="34" charset="0"/>
                <a:cs typeface="Arial" panose="020B0604020202020204" pitchFamily="34" charset="0"/>
              </a:rPr>
              <a:t>It identifies significant gaps in the literature and provides recommendations for future research.</a:t>
            </a:r>
            <a:endParaRPr lang="tr-TR" sz="2400" kern="100" dirty="0">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07000"/>
              </a:lnSpc>
              <a:spcAft>
                <a:spcPts val="3600"/>
              </a:spcAft>
              <a:buClr>
                <a:srgbClr val="005CB9"/>
              </a:buClr>
              <a:buSzPct val="100000"/>
              <a:buFont typeface="Arial" panose="020B0604020202020204" pitchFamily="34" charset="0"/>
              <a:buChar char="●"/>
              <a:tabLst>
                <a:tab pos="457200" algn="l"/>
              </a:tabLst>
            </a:pPr>
            <a:r>
              <a:rPr lang="en-US" sz="2400" kern="100" dirty="0">
                <a:latin typeface="Arial" panose="020B0604020202020204" pitchFamily="34" charset="0"/>
                <a:ea typeface="Calibri" panose="020F0502020204030204" pitchFamily="34" charset="0"/>
                <a:cs typeface="Arial" panose="020B0604020202020204" pitchFamily="34" charset="0"/>
              </a:rPr>
              <a:t>The findings can have important implications for policymakers and businesses.</a:t>
            </a:r>
            <a:endParaRPr lang="tr-TR" sz="2400" kern="1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8"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11</a:t>
            </a:r>
          </a:p>
        </p:txBody>
      </p:sp>
    </p:spTree>
    <p:extLst>
      <p:ext uri="{BB962C8B-B14F-4D97-AF65-F5344CB8AC3E}">
        <p14:creationId xmlns:p14="http://schemas.microsoft.com/office/powerpoint/2010/main" val="893741091"/>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Unvan 1">
            <a:extLst>
              <a:ext uri="{FF2B5EF4-FFF2-40B4-BE49-F238E27FC236}">
                <a16:creationId xmlns:a16="http://schemas.microsoft.com/office/drawing/2014/main" id="{33C75337-1272-4A4D-A6C2-65BE3A31961E}"/>
              </a:ext>
            </a:extLst>
          </p:cNvPr>
          <p:cNvSpPr txBox="1">
            <a:spLocks/>
          </p:cNvSpPr>
          <p:nvPr/>
        </p:nvSpPr>
        <p:spPr>
          <a:xfrm>
            <a:off x="503741"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endParaRPr lang="tr-TR" sz="4000" b="1" kern="0" dirty="0">
              <a:solidFill>
                <a:srgbClr val="08415C"/>
              </a:solidFill>
              <a:latin typeface="+mj-lt"/>
            </a:endParaRPr>
          </a:p>
        </p:txBody>
      </p:sp>
      <p:sp>
        <p:nvSpPr>
          <p:cNvPr id="7" name="Metin kutusu 6">
            <a:extLst>
              <a:ext uri="{FF2B5EF4-FFF2-40B4-BE49-F238E27FC236}">
                <a16:creationId xmlns:a16="http://schemas.microsoft.com/office/drawing/2014/main" id="{96820A0E-3D11-EBF8-A349-F550B2E23D21}"/>
              </a:ext>
            </a:extLst>
          </p:cNvPr>
          <p:cNvSpPr txBox="1"/>
          <p:nvPr/>
        </p:nvSpPr>
        <p:spPr>
          <a:xfrm>
            <a:off x="4560145" y="3044280"/>
            <a:ext cx="3071710" cy="769441"/>
          </a:xfrm>
          <a:prstGeom prst="rect">
            <a:avLst/>
          </a:prstGeom>
          <a:noFill/>
        </p:spPr>
        <p:txBody>
          <a:bodyPr wrap="square">
            <a:spAutoFit/>
          </a:bodyPr>
          <a:lstStyle/>
          <a:p>
            <a:r>
              <a:rPr lang="tr-TR" sz="4400" b="1" dirty="0">
                <a:solidFill>
                  <a:srgbClr val="005CB9"/>
                </a:solidFill>
                <a:latin typeface="Arial" panose="020B0604020202020204" pitchFamily="34" charset="0"/>
                <a:cs typeface="Arial" panose="020B0604020202020204" pitchFamily="34" charset="0"/>
              </a:rPr>
              <a:t>Thank You</a:t>
            </a:r>
          </a:p>
        </p:txBody>
      </p:sp>
      <p:sp>
        <p:nvSpPr>
          <p:cNvPr id="8" name="Dikdörtgen 7"/>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Tree>
    <p:extLst>
      <p:ext uri="{BB962C8B-B14F-4D97-AF65-F5344CB8AC3E}">
        <p14:creationId xmlns:p14="http://schemas.microsoft.com/office/powerpoint/2010/main" val="352911402"/>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1</a:t>
            </a:r>
          </a:p>
        </p:txBody>
      </p:sp>
      <p:sp>
        <p:nvSpPr>
          <p:cNvPr id="6"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9" name="Unvan 1">
            <a:extLst>
              <a:ext uri="{FF2B5EF4-FFF2-40B4-BE49-F238E27FC236}">
                <a16:creationId xmlns:a16="http://schemas.microsoft.com/office/drawing/2014/main" id="{33C75337-1272-4A4D-A6C2-65BE3A31961E}"/>
              </a:ext>
            </a:extLst>
          </p:cNvPr>
          <p:cNvSpPr txBox="1">
            <a:spLocks/>
          </p:cNvSpPr>
          <p:nvPr/>
        </p:nvSpPr>
        <p:spPr>
          <a:xfrm>
            <a:off x="503741"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a:latin typeface="Arial" panose="020B0604020202020204" pitchFamily="34" charset="0"/>
                <a:cs typeface="Arial" panose="020B0604020202020204" pitchFamily="34" charset="0"/>
              </a:rPr>
              <a:t>Overview of the Study </a:t>
            </a:r>
          </a:p>
        </p:txBody>
      </p:sp>
      <p:sp>
        <p:nvSpPr>
          <p:cNvPr id="10" name="Metin kutusu 9">
            <a:extLst>
              <a:ext uri="{FF2B5EF4-FFF2-40B4-BE49-F238E27FC236}">
                <a16:creationId xmlns:a16="http://schemas.microsoft.com/office/drawing/2014/main" id="{CF4B95C6-A5C4-93D9-A2E5-6F186FC33E88}"/>
              </a:ext>
            </a:extLst>
          </p:cNvPr>
          <p:cNvSpPr txBox="1"/>
          <p:nvPr/>
        </p:nvSpPr>
        <p:spPr>
          <a:xfrm>
            <a:off x="1237267" y="1198261"/>
            <a:ext cx="6113282" cy="3539430"/>
          </a:xfrm>
          <a:prstGeom prst="rect">
            <a:avLst/>
          </a:prstGeom>
          <a:noFill/>
        </p:spPr>
        <p:txBody>
          <a:bodyPr wrap="square">
            <a:spAutoFit/>
          </a:bodyPr>
          <a:lstStyle/>
          <a:p>
            <a:pPr marL="457200" indent="-457200">
              <a:lnSpc>
                <a:spcPct val="200000"/>
              </a:lnSpc>
              <a:buClr>
                <a:srgbClr val="005CB9"/>
              </a:buClr>
              <a:buFont typeface="Arial" panose="020B0604020202020204" pitchFamily="34" charset="0"/>
              <a:buChar char="●"/>
            </a:pPr>
            <a:r>
              <a:rPr lang="tr-TR" sz="2800" dirty="0" err="1">
                <a:solidFill>
                  <a:srgbClr val="2D2A26"/>
                </a:solidFill>
                <a:latin typeface="Arial" panose="020B0604020202020204" pitchFamily="34" charset="0"/>
                <a:cs typeface="Arial" panose="020B0604020202020204" pitchFamily="34" charset="0"/>
              </a:rPr>
              <a:t>Motivation</a:t>
            </a:r>
            <a:r>
              <a:rPr lang="tr-TR" sz="2800" dirty="0">
                <a:solidFill>
                  <a:srgbClr val="2D2A26"/>
                </a:solidFill>
                <a:latin typeface="Arial" panose="020B0604020202020204" pitchFamily="34" charset="0"/>
                <a:cs typeface="Arial" panose="020B0604020202020204" pitchFamily="34" charset="0"/>
              </a:rPr>
              <a:t> </a:t>
            </a:r>
            <a:r>
              <a:rPr lang="tr-TR" sz="2800" dirty="0" err="1">
                <a:solidFill>
                  <a:srgbClr val="2D2A26"/>
                </a:solidFill>
                <a:latin typeface="Arial" panose="020B0604020202020204" pitchFamily="34" charset="0"/>
                <a:cs typeface="Arial" panose="020B0604020202020204" pitchFamily="34" charset="0"/>
              </a:rPr>
              <a:t>and</a:t>
            </a:r>
            <a:r>
              <a:rPr lang="tr-TR" sz="2800" dirty="0">
                <a:solidFill>
                  <a:srgbClr val="2D2A26"/>
                </a:solidFill>
                <a:latin typeface="Arial" panose="020B0604020202020204" pitchFamily="34" charset="0"/>
                <a:cs typeface="Arial" panose="020B0604020202020204" pitchFamily="34" charset="0"/>
              </a:rPr>
              <a:t> </a:t>
            </a:r>
            <a:r>
              <a:rPr lang="tr-TR" sz="2800" dirty="0" err="1">
                <a:solidFill>
                  <a:srgbClr val="2D2A26"/>
                </a:solidFill>
                <a:latin typeface="Arial" panose="020B0604020202020204" pitchFamily="34" charset="0"/>
                <a:cs typeface="Arial" panose="020B0604020202020204" pitchFamily="34" charset="0"/>
              </a:rPr>
              <a:t>Aim</a:t>
            </a:r>
            <a:endParaRPr lang="tr-TR" sz="2800" dirty="0">
              <a:solidFill>
                <a:srgbClr val="2D2A26"/>
              </a:solidFill>
              <a:latin typeface="Arial" panose="020B0604020202020204" pitchFamily="34" charset="0"/>
              <a:cs typeface="Arial" panose="020B0604020202020204" pitchFamily="34" charset="0"/>
            </a:endParaRPr>
          </a:p>
          <a:p>
            <a:pPr marL="457200" indent="-457200">
              <a:lnSpc>
                <a:spcPct val="200000"/>
              </a:lnSpc>
              <a:buClr>
                <a:srgbClr val="005CB9"/>
              </a:buClr>
              <a:buFont typeface="Arial" panose="020B0604020202020204" pitchFamily="34" charset="0"/>
              <a:buChar char="●"/>
            </a:pPr>
            <a:r>
              <a:rPr lang="en-US" sz="2800" dirty="0">
                <a:solidFill>
                  <a:srgbClr val="2D2A26"/>
                </a:solidFill>
                <a:latin typeface="Arial" panose="020B0604020202020204" pitchFamily="34" charset="0"/>
                <a:cs typeface="Arial" panose="020B0604020202020204" pitchFamily="34" charset="0"/>
              </a:rPr>
              <a:t>Methodology</a:t>
            </a:r>
          </a:p>
          <a:p>
            <a:pPr marL="457200" indent="-457200">
              <a:lnSpc>
                <a:spcPct val="200000"/>
              </a:lnSpc>
              <a:buClr>
                <a:srgbClr val="005CB9"/>
              </a:buClr>
              <a:buFont typeface="Arial" panose="020B0604020202020204" pitchFamily="34" charset="0"/>
              <a:buChar char="●"/>
            </a:pPr>
            <a:r>
              <a:rPr lang="tr-TR" sz="2800" dirty="0">
                <a:solidFill>
                  <a:srgbClr val="2D2A26"/>
                </a:solidFill>
                <a:latin typeface="Arial" panose="020B0604020202020204" pitchFamily="34" charset="0"/>
                <a:cs typeface="Arial" panose="020B0604020202020204" pitchFamily="34" charset="0"/>
              </a:rPr>
              <a:t>Findings</a:t>
            </a:r>
          </a:p>
          <a:p>
            <a:pPr marL="457200" indent="-457200">
              <a:lnSpc>
                <a:spcPct val="200000"/>
              </a:lnSpc>
              <a:buClr>
                <a:srgbClr val="005CB9"/>
              </a:buClr>
              <a:buFont typeface="Arial" panose="020B0604020202020204" pitchFamily="34" charset="0"/>
              <a:buChar char="●"/>
            </a:pPr>
            <a:r>
              <a:rPr lang="tr-TR" sz="2800" dirty="0">
                <a:solidFill>
                  <a:srgbClr val="2D2A26"/>
                </a:solidFill>
                <a:latin typeface="Arial" panose="020B0604020202020204" pitchFamily="34" charset="0"/>
                <a:cs typeface="Arial" panose="020B0604020202020204" pitchFamily="34" charset="0"/>
              </a:rPr>
              <a:t>Conclusion</a:t>
            </a:r>
          </a:p>
        </p:txBody>
      </p:sp>
      <p:sp>
        <p:nvSpPr>
          <p:cNvPr id="7" name="Dikdörtgen 6"/>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Tree>
    <p:extLst>
      <p:ext uri="{BB962C8B-B14F-4D97-AF65-F5344CB8AC3E}">
        <p14:creationId xmlns:p14="http://schemas.microsoft.com/office/powerpoint/2010/main" val="1709103118"/>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Unvan 1">
            <a:extLst>
              <a:ext uri="{FF2B5EF4-FFF2-40B4-BE49-F238E27FC236}">
                <a16:creationId xmlns:a16="http://schemas.microsoft.com/office/drawing/2014/main" id="{33C75337-1272-4A4D-A6C2-65BE3A31961E}"/>
              </a:ext>
            </a:extLst>
          </p:cNvPr>
          <p:cNvSpPr txBox="1">
            <a:spLocks/>
          </p:cNvSpPr>
          <p:nvPr/>
        </p:nvSpPr>
        <p:spPr>
          <a:xfrm>
            <a:off x="503741"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err="1">
                <a:latin typeface="Arial" panose="020B0604020202020204" pitchFamily="34" charset="0"/>
                <a:cs typeface="Arial" panose="020B0604020202020204" pitchFamily="34" charset="0"/>
              </a:rPr>
              <a:t>Motivation</a:t>
            </a:r>
            <a:r>
              <a:rPr lang="tr-TR" sz="3600" b="1" kern="0" dirty="0">
                <a:latin typeface="Arial" panose="020B0604020202020204" pitchFamily="34" charset="0"/>
                <a:cs typeface="Arial" panose="020B0604020202020204" pitchFamily="34" charset="0"/>
              </a:rPr>
              <a:t> and </a:t>
            </a:r>
            <a:r>
              <a:rPr lang="tr-TR" sz="3600" b="1" kern="0" dirty="0" err="1">
                <a:latin typeface="Arial" panose="020B0604020202020204" pitchFamily="34" charset="0"/>
                <a:cs typeface="Arial" panose="020B0604020202020204" pitchFamily="34" charset="0"/>
              </a:rPr>
              <a:t>Aim</a:t>
            </a:r>
            <a:endParaRPr lang="tr-TR" sz="3600" b="1" kern="0" dirty="0">
              <a:latin typeface="Arial" panose="020B0604020202020204" pitchFamily="34" charset="0"/>
              <a:cs typeface="Arial" panose="020B0604020202020204" pitchFamily="34" charset="0"/>
            </a:endParaRPr>
          </a:p>
        </p:txBody>
      </p:sp>
      <p:sp>
        <p:nvSpPr>
          <p:cNvPr id="12" name="Metin kutusu 11">
            <a:extLst>
              <a:ext uri="{FF2B5EF4-FFF2-40B4-BE49-F238E27FC236}">
                <a16:creationId xmlns:a16="http://schemas.microsoft.com/office/drawing/2014/main" id="{4D8C2C25-38A1-F516-618A-CD39DB594ED4}"/>
              </a:ext>
            </a:extLst>
          </p:cNvPr>
          <p:cNvSpPr txBox="1"/>
          <p:nvPr/>
        </p:nvSpPr>
        <p:spPr>
          <a:xfrm>
            <a:off x="719329" y="1140816"/>
            <a:ext cx="10363200" cy="4570482"/>
          </a:xfrm>
          <a:prstGeom prst="rect">
            <a:avLst/>
          </a:prstGeom>
          <a:noFill/>
        </p:spPr>
        <p:txBody>
          <a:bodyPr wrap="square">
            <a:spAutoFit/>
          </a:bodyPr>
          <a:lstStyle/>
          <a:p>
            <a:pPr marL="342900" lvl="0" indent="-342900">
              <a:spcAft>
                <a:spcPts val="3000"/>
              </a:spcAft>
              <a:buClr>
                <a:srgbClr val="005CB9"/>
              </a:buClr>
              <a:buSzPct val="100000"/>
              <a:buFont typeface="Arial" panose="020B0604020202020204" pitchFamily="34" charset="0"/>
              <a:buChar char="●"/>
              <a:tabLst>
                <a:tab pos="457200" algn="l"/>
              </a:tabLst>
            </a:pP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Natural disasters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have</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significant</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impact</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on global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economic</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activities</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including trade.</a:t>
            </a:r>
          </a:p>
          <a:p>
            <a:pPr marL="342900" lvl="0" indent="-342900">
              <a:spcAft>
                <a:spcPts val="3000"/>
              </a:spcAft>
              <a:buClr>
                <a:srgbClr val="005CB9"/>
              </a:buClr>
              <a:buSzPct val="100000"/>
              <a:buFont typeface="Arial" panose="020B0604020202020204" pitchFamily="34" charset="0"/>
              <a:buChar char="●"/>
              <a:tabLst>
                <a:tab pos="457200" algn="l"/>
              </a:tabLst>
            </a:pP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Despite</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the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substantial</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effect</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the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subject</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has not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been</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extensively</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examined in the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academic</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literature</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a:t>
            </a:r>
          </a:p>
          <a:p>
            <a:pPr marL="342900" indent="-342900">
              <a:spcAft>
                <a:spcPts val="3000"/>
              </a:spcAft>
              <a:buClr>
                <a:srgbClr val="005CB9"/>
              </a:buClr>
              <a:buSzPct val="100000"/>
              <a:buFont typeface="Arial" panose="020B0604020202020204" pitchFamily="34" charset="0"/>
              <a:buChar char="●"/>
              <a:tabLst>
                <a:tab pos="457200" algn="l"/>
              </a:tabLst>
            </a:pP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The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goal</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is to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identify</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the models</a:t>
            </a:r>
            <a:r>
              <a:rPr lang="tr-TR" sz="2400" kern="100" dirty="0">
                <a:solidFill>
                  <a:srgbClr val="2D2A26"/>
                </a:solidFill>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areas</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of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analysis</a:t>
            </a:r>
            <a:r>
              <a:rPr lang="tr-TR" sz="2400" kern="100" dirty="0">
                <a:solidFill>
                  <a:srgbClr val="2D2A26"/>
                </a:solidFill>
                <a:latin typeface="Arial" panose="020B0604020202020204" pitchFamily="34" charset="0"/>
                <a:ea typeface="Calibri" panose="020F0502020204030204" pitchFamily="34" charset="0"/>
                <a:cs typeface="Arial" panose="020B0604020202020204" pitchFamily="34" charset="0"/>
              </a:rPr>
              <a:t> and </a:t>
            </a:r>
            <a:r>
              <a:rPr lang="tr-TR" sz="2400" kern="100" dirty="0" err="1">
                <a:solidFill>
                  <a:srgbClr val="2D2A26"/>
                </a:solidFill>
                <a:latin typeface="Arial" panose="020B0604020202020204" pitchFamily="34" charset="0"/>
                <a:ea typeface="Calibri" panose="020F0502020204030204" pitchFamily="34" charset="0"/>
                <a:cs typeface="Arial" panose="020B0604020202020204" pitchFamily="34" charset="0"/>
              </a:rPr>
              <a:t>resources</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used in studies that affect the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association</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between natural disasters and trade.</a:t>
            </a:r>
            <a:endParaRPr lang="tr-TR" sz="2400" kern="100" dirty="0">
              <a:solidFill>
                <a:srgbClr val="2D2A26"/>
              </a:solidFill>
              <a:latin typeface="Arial" panose="020B0604020202020204" pitchFamily="34" charset="0"/>
              <a:ea typeface="Calibri" panose="020F0502020204030204" pitchFamily="34" charset="0"/>
              <a:cs typeface="Arial" panose="020B0604020202020204" pitchFamily="34" charset="0"/>
            </a:endParaRPr>
          </a:p>
          <a:p>
            <a:pPr marL="342900" lvl="0" indent="-342900">
              <a:spcAft>
                <a:spcPts val="3000"/>
              </a:spcAft>
              <a:buClr>
                <a:srgbClr val="005CB9"/>
              </a:buClr>
              <a:buSzPct val="100000"/>
              <a:buFont typeface="Arial" panose="020B0604020202020204" pitchFamily="34" charset="0"/>
              <a:buChar char="●"/>
              <a:tabLst>
                <a:tab pos="457200" algn="l"/>
              </a:tabLst>
            </a:pP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The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study</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seeks</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to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determine</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this</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gap</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and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provide</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roadmap</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for</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future</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4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research</a:t>
            </a:r>
            <a:r>
              <a:rPr lang="tr-TR" sz="24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a:t>
            </a:r>
          </a:p>
        </p:txBody>
      </p:sp>
      <p:sp>
        <p:nvSpPr>
          <p:cNvPr id="7" name="Dikdörtgen 6"/>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
        <p:nvSpPr>
          <p:cNvPr id="13"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8"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3028055933"/>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
        <p:nvSpPr>
          <p:cNvPr id="9"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800" dirty="0">
                <a:solidFill>
                  <a:srgbClr val="005CB9"/>
                </a:solidFill>
                <a:latin typeface="Arial" panose="020B0604020202020204" pitchFamily="34" charset="0"/>
                <a:cs typeface="Arial" panose="020B0604020202020204" pitchFamily="34" charset="0"/>
              </a:rPr>
              <a:t>4</a:t>
            </a:r>
          </a:p>
        </p:txBody>
      </p:sp>
      <p:sp>
        <p:nvSpPr>
          <p:cNvPr id="13" name="Unvan 1">
            <a:extLst>
              <a:ext uri="{FF2B5EF4-FFF2-40B4-BE49-F238E27FC236}">
                <a16:creationId xmlns:a16="http://schemas.microsoft.com/office/drawing/2014/main" id="{33C75337-1272-4A4D-A6C2-65BE3A31961E}"/>
              </a:ext>
            </a:extLst>
          </p:cNvPr>
          <p:cNvSpPr txBox="1">
            <a:spLocks/>
          </p:cNvSpPr>
          <p:nvPr/>
        </p:nvSpPr>
        <p:spPr>
          <a:xfrm>
            <a:off x="247709" y="146975"/>
            <a:ext cx="2276035" cy="2215938"/>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en-US" sz="3600" b="1" kern="0" dirty="0">
                <a:latin typeface="Arial" panose="020B0604020202020204" pitchFamily="34" charset="0"/>
                <a:cs typeface="Arial" panose="020B0604020202020204" pitchFamily="34" charset="0"/>
              </a:rPr>
              <a:t>General Overview of the Studies</a:t>
            </a:r>
            <a:endParaRPr lang="tr-TR" sz="3600" b="1" kern="0" dirty="0">
              <a:latin typeface="Arial" panose="020B0604020202020204" pitchFamily="34" charset="0"/>
              <a:cs typeface="Arial" panose="020B0604020202020204" pitchFamily="34" charset="0"/>
            </a:endParaRPr>
          </a:p>
        </p:txBody>
      </p:sp>
      <p:graphicFrame>
        <p:nvGraphicFramePr>
          <p:cNvPr id="14" name="Tablo 13">
            <a:extLst>
              <a:ext uri="{FF2B5EF4-FFF2-40B4-BE49-F238E27FC236}">
                <a16:creationId xmlns:a16="http://schemas.microsoft.com/office/drawing/2014/main" id="{23129D97-FBFB-DE25-E799-EA3F59B79ADE}"/>
              </a:ext>
            </a:extLst>
          </p:cNvPr>
          <p:cNvGraphicFramePr>
            <a:graphicFrameLocks noGrp="1"/>
          </p:cNvGraphicFramePr>
          <p:nvPr>
            <p:extLst>
              <p:ext uri="{D42A27DB-BD31-4B8C-83A1-F6EECF244321}">
                <p14:modId xmlns:p14="http://schemas.microsoft.com/office/powerpoint/2010/main" val="1196853769"/>
              </p:ext>
            </p:extLst>
          </p:nvPr>
        </p:nvGraphicFramePr>
        <p:xfrm>
          <a:off x="2630561" y="152823"/>
          <a:ext cx="9718349" cy="6543836"/>
        </p:xfrm>
        <a:graphic>
          <a:graphicData uri="http://schemas.openxmlformats.org/drawingml/2006/table">
            <a:tbl>
              <a:tblPr firstRow="1" firstCol="1" bandRow="1">
                <a:tableStyleId>{5C22544A-7EE6-4342-B048-85BDC9FD1C3A}</a:tableStyleId>
              </a:tblPr>
              <a:tblGrid>
                <a:gridCol w="1981412">
                  <a:extLst>
                    <a:ext uri="{9D8B030D-6E8A-4147-A177-3AD203B41FA5}">
                      <a16:colId xmlns:a16="http://schemas.microsoft.com/office/drawing/2014/main" val="3155460073"/>
                    </a:ext>
                  </a:extLst>
                </a:gridCol>
                <a:gridCol w="928712">
                  <a:extLst>
                    <a:ext uri="{9D8B030D-6E8A-4147-A177-3AD203B41FA5}">
                      <a16:colId xmlns:a16="http://schemas.microsoft.com/office/drawing/2014/main" val="3986793307"/>
                    </a:ext>
                  </a:extLst>
                </a:gridCol>
                <a:gridCol w="2598930">
                  <a:extLst>
                    <a:ext uri="{9D8B030D-6E8A-4147-A177-3AD203B41FA5}">
                      <a16:colId xmlns:a16="http://schemas.microsoft.com/office/drawing/2014/main" val="577078005"/>
                    </a:ext>
                  </a:extLst>
                </a:gridCol>
                <a:gridCol w="1466926">
                  <a:extLst>
                    <a:ext uri="{9D8B030D-6E8A-4147-A177-3AD203B41FA5}">
                      <a16:colId xmlns:a16="http://schemas.microsoft.com/office/drawing/2014/main" val="3767398393"/>
                    </a:ext>
                  </a:extLst>
                </a:gridCol>
                <a:gridCol w="1237469">
                  <a:extLst>
                    <a:ext uri="{9D8B030D-6E8A-4147-A177-3AD203B41FA5}">
                      <a16:colId xmlns:a16="http://schemas.microsoft.com/office/drawing/2014/main" val="1771145019"/>
                    </a:ext>
                  </a:extLst>
                </a:gridCol>
                <a:gridCol w="1504900">
                  <a:extLst>
                    <a:ext uri="{9D8B030D-6E8A-4147-A177-3AD203B41FA5}">
                      <a16:colId xmlns:a16="http://schemas.microsoft.com/office/drawing/2014/main" val="1481067956"/>
                    </a:ext>
                  </a:extLst>
                </a:gridCol>
              </a:tblGrid>
              <a:tr h="216000">
                <a:tc>
                  <a:txBody>
                    <a:bodyPr/>
                    <a:lstStyle/>
                    <a:p>
                      <a:pPr marR="137795">
                        <a:lnSpc>
                          <a:spcPct val="107000"/>
                        </a:lnSpc>
                        <a:spcAft>
                          <a:spcPts val="800"/>
                        </a:spcAft>
                      </a:pPr>
                      <a:r>
                        <a:rPr lang="tr-TR" sz="800" kern="0" dirty="0" err="1">
                          <a:solidFill>
                            <a:srgbClr val="005CB9"/>
                          </a:solidFill>
                          <a:effectLst/>
                          <a:latin typeface="Arial Narrow" panose="020B0606020202030204" pitchFamily="34" charset="0"/>
                        </a:rPr>
                        <a:t>Tittle</a:t>
                      </a:r>
                      <a:r>
                        <a:rPr lang="tr-TR" sz="800" kern="0" dirty="0">
                          <a:solidFill>
                            <a:srgbClr val="005CB9"/>
                          </a:solidFill>
                          <a:effectLst/>
                          <a:latin typeface="Arial Narrow" panose="020B0606020202030204" pitchFamily="34" charset="0"/>
                        </a:rPr>
                        <a:t> of the Study</a:t>
                      </a:r>
                      <a:endParaRPr lang="tr-TR" sz="800" kern="100" dirty="0">
                        <a:solidFill>
                          <a:srgbClr val="005CB9"/>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B w="19050" cap="flat" cmpd="sng" algn="ctr">
                      <a:solidFill>
                        <a:srgbClr val="005CB9"/>
                      </a:solidFill>
                      <a:prstDash val="solid"/>
                      <a:round/>
                      <a:headEnd type="none" w="med" len="med"/>
                      <a:tailEnd type="none" w="med" len="med"/>
                    </a:lnB>
                    <a:solidFill>
                      <a:schemeClr val="bg1"/>
                    </a:solidFill>
                  </a:tcPr>
                </a:tc>
                <a:tc>
                  <a:txBody>
                    <a:bodyPr/>
                    <a:lstStyle/>
                    <a:p>
                      <a:pPr>
                        <a:lnSpc>
                          <a:spcPct val="107000"/>
                        </a:lnSpc>
                        <a:spcAft>
                          <a:spcPts val="800"/>
                        </a:spcAft>
                      </a:pPr>
                      <a:r>
                        <a:rPr lang="tr-TR" sz="800" kern="0" dirty="0" err="1">
                          <a:solidFill>
                            <a:srgbClr val="005CB9"/>
                          </a:solidFill>
                          <a:effectLst/>
                          <a:latin typeface="Arial Narrow" panose="020B0606020202030204" pitchFamily="34" charset="0"/>
                        </a:rPr>
                        <a:t>Year</a:t>
                      </a:r>
                      <a:endParaRPr lang="tr-TR" sz="800" kern="100" dirty="0">
                        <a:solidFill>
                          <a:srgbClr val="005CB9"/>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B w="19050" cap="flat" cmpd="sng" algn="ctr">
                      <a:solidFill>
                        <a:srgbClr val="005CB9"/>
                      </a:solidFill>
                      <a:prstDash val="solid"/>
                      <a:round/>
                      <a:headEnd type="none" w="med" len="med"/>
                      <a:tailEnd type="none" w="med" len="med"/>
                    </a:lnB>
                    <a:solidFill>
                      <a:schemeClr val="bg1"/>
                    </a:solidFill>
                  </a:tcPr>
                </a:tc>
                <a:tc>
                  <a:txBody>
                    <a:bodyPr/>
                    <a:lstStyle/>
                    <a:p>
                      <a:pPr>
                        <a:lnSpc>
                          <a:spcPct val="107000"/>
                        </a:lnSpc>
                        <a:spcAft>
                          <a:spcPts val="800"/>
                        </a:spcAft>
                      </a:pPr>
                      <a:r>
                        <a:rPr lang="tr-TR" sz="800" kern="0" dirty="0">
                          <a:solidFill>
                            <a:srgbClr val="005CB9"/>
                          </a:solidFill>
                          <a:effectLst/>
                          <a:latin typeface="Arial Narrow" panose="020B0606020202030204" pitchFamily="34" charset="0"/>
                        </a:rPr>
                        <a:t>Data </a:t>
                      </a:r>
                      <a:r>
                        <a:rPr lang="tr-TR" sz="800" kern="0" dirty="0" err="1">
                          <a:solidFill>
                            <a:srgbClr val="005CB9"/>
                          </a:solidFill>
                          <a:effectLst/>
                          <a:latin typeface="Arial Narrow" panose="020B0606020202030204" pitchFamily="34" charset="0"/>
                        </a:rPr>
                        <a:t>Sources</a:t>
                      </a:r>
                      <a:r>
                        <a:rPr lang="tr-TR" sz="800" kern="0" dirty="0">
                          <a:solidFill>
                            <a:srgbClr val="005CB9"/>
                          </a:solidFill>
                          <a:effectLst/>
                          <a:latin typeface="Arial Narrow" panose="020B0606020202030204" pitchFamily="34" charset="0"/>
                        </a:rPr>
                        <a:t> </a:t>
                      </a:r>
                      <a:r>
                        <a:rPr lang="tr-TR" sz="800" kern="0" dirty="0" err="1">
                          <a:solidFill>
                            <a:srgbClr val="005CB9"/>
                          </a:solidFill>
                          <a:effectLst/>
                          <a:latin typeface="Arial Narrow" panose="020B0606020202030204" pitchFamily="34" charset="0"/>
                        </a:rPr>
                        <a:t>for</a:t>
                      </a:r>
                      <a:r>
                        <a:rPr lang="tr-TR" sz="800" kern="0" dirty="0">
                          <a:solidFill>
                            <a:srgbClr val="005CB9"/>
                          </a:solidFill>
                          <a:effectLst/>
                          <a:latin typeface="Arial Narrow" panose="020B0606020202030204" pitchFamily="34" charset="0"/>
                        </a:rPr>
                        <a:t> Natural Disasters</a:t>
                      </a:r>
                      <a:endParaRPr lang="tr-TR" sz="800" kern="100" dirty="0">
                        <a:solidFill>
                          <a:srgbClr val="005CB9"/>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B w="19050" cap="flat" cmpd="sng" algn="ctr">
                      <a:solidFill>
                        <a:srgbClr val="005CB9"/>
                      </a:solidFill>
                      <a:prstDash val="solid"/>
                      <a:round/>
                      <a:headEnd type="none" w="med" len="med"/>
                      <a:tailEnd type="none" w="med" len="med"/>
                    </a:lnB>
                    <a:solidFill>
                      <a:schemeClr val="bg1"/>
                    </a:solidFill>
                  </a:tcPr>
                </a:tc>
                <a:tc>
                  <a:txBody>
                    <a:bodyPr/>
                    <a:lstStyle/>
                    <a:p>
                      <a:pPr>
                        <a:lnSpc>
                          <a:spcPct val="107000"/>
                        </a:lnSpc>
                        <a:spcAft>
                          <a:spcPts val="800"/>
                        </a:spcAft>
                      </a:pPr>
                      <a:r>
                        <a:rPr lang="tr-TR" sz="800" kern="0" dirty="0">
                          <a:solidFill>
                            <a:srgbClr val="005CB9"/>
                          </a:solidFill>
                          <a:effectLst/>
                          <a:latin typeface="Arial Narrow" panose="020B0606020202030204" pitchFamily="34" charset="0"/>
                        </a:rPr>
                        <a:t>Level of Analysis</a:t>
                      </a:r>
                      <a:endParaRPr lang="tr-TR" sz="800" kern="100" dirty="0">
                        <a:solidFill>
                          <a:srgbClr val="005CB9"/>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B w="19050" cap="flat" cmpd="sng" algn="ctr">
                      <a:solidFill>
                        <a:srgbClr val="005CB9"/>
                      </a:solidFill>
                      <a:prstDash val="solid"/>
                      <a:round/>
                      <a:headEnd type="none" w="med" len="med"/>
                      <a:tailEnd type="none" w="med" len="med"/>
                    </a:lnB>
                    <a:solidFill>
                      <a:schemeClr val="bg1"/>
                    </a:solidFill>
                  </a:tcPr>
                </a:tc>
                <a:tc>
                  <a:txBody>
                    <a:bodyPr/>
                    <a:lstStyle/>
                    <a:p>
                      <a:pPr>
                        <a:lnSpc>
                          <a:spcPct val="107000"/>
                        </a:lnSpc>
                        <a:spcAft>
                          <a:spcPts val="800"/>
                        </a:spcAft>
                      </a:pPr>
                      <a:r>
                        <a:rPr lang="tr-TR" sz="800" kern="0" dirty="0" err="1">
                          <a:solidFill>
                            <a:srgbClr val="005CB9"/>
                          </a:solidFill>
                          <a:effectLst/>
                          <a:latin typeface="Arial Narrow" panose="020B0606020202030204" pitchFamily="34" charset="0"/>
                        </a:rPr>
                        <a:t>Method</a:t>
                      </a:r>
                      <a:r>
                        <a:rPr lang="tr-TR" sz="800" kern="0" dirty="0">
                          <a:solidFill>
                            <a:srgbClr val="005CB9"/>
                          </a:solidFill>
                          <a:effectLst/>
                          <a:latin typeface="Arial Narrow" panose="020B0606020202030204" pitchFamily="34" charset="0"/>
                        </a:rPr>
                        <a:t>/Model</a:t>
                      </a:r>
                      <a:endParaRPr lang="tr-TR" sz="800" kern="100" dirty="0">
                        <a:solidFill>
                          <a:srgbClr val="005CB9"/>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B w="19050" cap="flat" cmpd="sng" algn="ctr">
                      <a:solidFill>
                        <a:srgbClr val="005CB9"/>
                      </a:solidFill>
                      <a:prstDash val="solid"/>
                      <a:round/>
                      <a:headEnd type="none" w="med" len="med"/>
                      <a:tailEnd type="none" w="med" len="med"/>
                    </a:lnB>
                    <a:solidFill>
                      <a:schemeClr val="bg1"/>
                    </a:solidFill>
                  </a:tcPr>
                </a:tc>
                <a:tc>
                  <a:txBody>
                    <a:bodyPr/>
                    <a:lstStyle/>
                    <a:p>
                      <a:pPr>
                        <a:lnSpc>
                          <a:spcPct val="107000"/>
                        </a:lnSpc>
                        <a:spcAft>
                          <a:spcPts val="800"/>
                        </a:spcAft>
                      </a:pPr>
                      <a:r>
                        <a:rPr lang="tr-TR" sz="800" kern="0" dirty="0" err="1">
                          <a:solidFill>
                            <a:srgbClr val="005CB9"/>
                          </a:solidFill>
                          <a:effectLst/>
                          <a:latin typeface="Arial Narrow" panose="020B0606020202030204" pitchFamily="34" charset="0"/>
                        </a:rPr>
                        <a:t>Findings</a:t>
                      </a:r>
                      <a:endParaRPr lang="tr-TR" sz="800" kern="100" dirty="0">
                        <a:solidFill>
                          <a:srgbClr val="005CB9"/>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B w="19050" cap="flat" cmpd="sng" algn="ctr">
                      <a:solidFill>
                        <a:srgbClr val="005CB9"/>
                      </a:solidFill>
                      <a:prstDash val="solid"/>
                      <a:round/>
                      <a:headEnd type="none" w="med" len="med"/>
                      <a:tailEnd type="none" w="med" len="med"/>
                    </a:lnB>
                    <a:solidFill>
                      <a:schemeClr val="bg1"/>
                    </a:solidFill>
                  </a:tcPr>
                </a:tc>
                <a:extLst>
                  <a:ext uri="{0D108BD9-81ED-4DB2-BD59-A6C34878D82A}">
                    <a16:rowId xmlns:a16="http://schemas.microsoft.com/office/drawing/2014/main" val="380766441"/>
                  </a:ext>
                </a:extLst>
              </a:tr>
              <a:tr h="267395">
                <a:tc>
                  <a:txBody>
                    <a:bodyPr/>
                    <a:lstStyle/>
                    <a:p>
                      <a:pPr>
                        <a:lnSpc>
                          <a:spcPct val="107000"/>
                        </a:lnSpc>
                        <a:spcAft>
                          <a:spcPts val="800"/>
                        </a:spcAft>
                      </a:pPr>
                      <a:r>
                        <a:rPr lang="tr-TR" sz="800" b="0" kern="0" dirty="0" err="1">
                          <a:solidFill>
                            <a:srgbClr val="2D2A26"/>
                          </a:solidFill>
                          <a:effectLst/>
                          <a:latin typeface="Arial Narrow" panose="020B0606020202030204" pitchFamily="34" charset="0"/>
                        </a:rPr>
                        <a:t>Climatic</a:t>
                      </a:r>
                      <a:r>
                        <a:rPr lang="tr-TR" sz="800" b="0" kern="0" dirty="0">
                          <a:solidFill>
                            <a:srgbClr val="2D2A26"/>
                          </a:solidFill>
                          <a:effectLst/>
                          <a:latin typeface="Arial Narrow" panose="020B0606020202030204" pitchFamily="34" charset="0"/>
                        </a:rPr>
                        <a:t> natural disasters, </a:t>
                      </a:r>
                      <a:r>
                        <a:rPr lang="tr-TR" sz="800" b="0" kern="0" dirty="0" err="1">
                          <a:solidFill>
                            <a:srgbClr val="2D2A26"/>
                          </a:solidFill>
                          <a:effectLst/>
                          <a:latin typeface="Arial Narrow" panose="020B0606020202030204" pitchFamily="34" charset="0"/>
                        </a:rPr>
                        <a:t>political</a:t>
                      </a:r>
                      <a:r>
                        <a:rPr lang="tr-TR" sz="800" b="0" kern="0" dirty="0">
                          <a:solidFill>
                            <a:srgbClr val="2D2A26"/>
                          </a:solidFill>
                          <a:effectLst/>
                          <a:latin typeface="Arial Narrow" panose="020B0606020202030204" pitchFamily="34" charset="0"/>
                        </a:rPr>
                        <a:t> risk, and international trade</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9050" cap="flat" cmpd="sng" algn="ctr">
                      <a:solidFill>
                        <a:srgbClr val="005CB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2010</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9050" cap="flat" cmpd="sng" algn="ctr">
                      <a:solidFill>
                        <a:srgbClr val="005CB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a:t>
                      </a:r>
                      <a:r>
                        <a:rPr lang="tr-TR" sz="800" kern="0" dirty="0" err="1">
                          <a:solidFill>
                            <a:srgbClr val="2D2A26"/>
                          </a:solidFill>
                          <a:effectLst/>
                          <a:latin typeface="Arial Narrow" panose="020B0606020202030204" pitchFamily="34" charset="0"/>
                        </a:rPr>
                        <a:t>Emergency</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Events</a:t>
                      </a:r>
                      <a:r>
                        <a:rPr lang="tr-TR" sz="800" kern="0" dirty="0">
                          <a:solidFill>
                            <a:srgbClr val="2D2A26"/>
                          </a:solidFill>
                          <a:effectLst/>
                          <a:latin typeface="Arial Narrow" panose="020B0606020202030204" pitchFamily="34" charset="0"/>
                        </a:rPr>
                        <a:t> Database EM-DAT)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9050" cap="flat" cmpd="sng" algn="ctr">
                      <a:solidFill>
                        <a:srgbClr val="005CB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9050" cap="flat" cmpd="sng" algn="ctr">
                      <a:solidFill>
                        <a:srgbClr val="005CB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Gravity</a:t>
                      </a:r>
                      <a:r>
                        <a:rPr lang="tr-TR" sz="800" kern="0" dirty="0">
                          <a:solidFill>
                            <a:srgbClr val="2D2A26"/>
                          </a:solidFill>
                          <a:effectLst/>
                          <a:latin typeface="Arial Narrow" panose="020B0606020202030204" pitchFamily="34" charset="0"/>
                        </a:rPr>
                        <a:t> </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9050" cap="flat" cmpd="sng" algn="ctr">
                      <a:solidFill>
                        <a:srgbClr val="005CB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dirty="0">
                          <a:solidFill>
                            <a:srgbClr val="2D2A26"/>
                          </a:solidFill>
                          <a:effectLst/>
                          <a:latin typeface="Arial Narrow" panose="020B0606020202030204" pitchFamily="34" charset="0"/>
                        </a:rPr>
                        <a:t>Natural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9050" cap="flat" cmpd="sng" algn="ctr">
                      <a:solidFill>
                        <a:srgbClr val="005CB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9858445"/>
                  </a:ext>
                </a:extLst>
              </a:tr>
              <a:tr h="374926">
                <a:tc>
                  <a:txBody>
                    <a:bodyPr/>
                    <a:lstStyle/>
                    <a:p>
                      <a:pPr>
                        <a:lnSpc>
                          <a:spcPct val="107000"/>
                        </a:lnSpc>
                        <a:spcAft>
                          <a:spcPts val="800"/>
                        </a:spcAft>
                      </a:pPr>
                      <a:r>
                        <a:rPr lang="tr-TR" sz="800" b="0" kern="0" dirty="0" err="1">
                          <a:solidFill>
                            <a:srgbClr val="2D2A26"/>
                          </a:solidFill>
                          <a:effectLst/>
                          <a:latin typeface="Arial Narrow" panose="020B0606020202030204" pitchFamily="34" charset="0"/>
                        </a:rPr>
                        <a:t>Shaken</a:t>
                      </a:r>
                      <a:r>
                        <a:rPr lang="tr-TR" sz="800" b="0" kern="0" dirty="0">
                          <a:solidFill>
                            <a:srgbClr val="2D2A26"/>
                          </a:solidFill>
                          <a:effectLst/>
                          <a:latin typeface="Arial Narrow" panose="020B0606020202030204" pitchFamily="34" charset="0"/>
                        </a:rPr>
                        <a:t>, Not </a:t>
                      </a:r>
                      <a:r>
                        <a:rPr lang="tr-TR" sz="800" b="0" kern="0" dirty="0" err="1">
                          <a:solidFill>
                            <a:srgbClr val="2D2A26"/>
                          </a:solidFill>
                          <a:effectLst/>
                          <a:latin typeface="Arial Narrow" panose="020B0606020202030204" pitchFamily="34" charset="0"/>
                        </a:rPr>
                        <a:t>Stirred</a:t>
                      </a:r>
                      <a:r>
                        <a:rPr lang="tr-TR" sz="800" b="0" kern="0" dirty="0">
                          <a:solidFill>
                            <a:srgbClr val="2D2A26"/>
                          </a:solidFill>
                          <a:effectLst/>
                          <a:latin typeface="Arial Narrow" panose="020B0606020202030204" pitchFamily="34" charset="0"/>
                        </a:rPr>
                        <a:t>: The </a:t>
                      </a:r>
                      <a:r>
                        <a:rPr lang="tr-TR" sz="800" b="0" kern="0" dirty="0" err="1">
                          <a:solidFill>
                            <a:srgbClr val="2D2A26"/>
                          </a:solidFill>
                          <a:effectLst/>
                          <a:latin typeface="Arial Narrow" panose="020B0606020202030204" pitchFamily="34" charset="0"/>
                        </a:rPr>
                        <a:t>Impact</a:t>
                      </a:r>
                      <a:r>
                        <a:rPr lang="tr-TR" sz="800" b="0" kern="0" dirty="0">
                          <a:solidFill>
                            <a:srgbClr val="2D2A26"/>
                          </a:solidFill>
                          <a:effectLst/>
                          <a:latin typeface="Arial Narrow" panose="020B0606020202030204" pitchFamily="34" charset="0"/>
                        </a:rPr>
                        <a:t> of Disasters on International Trade</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2010</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Emergency</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Events</a:t>
                      </a:r>
                      <a:r>
                        <a:rPr lang="tr-TR" sz="800" kern="0" dirty="0">
                          <a:solidFill>
                            <a:srgbClr val="2D2A26"/>
                          </a:solidFill>
                          <a:effectLst/>
                          <a:latin typeface="Arial Narrow" panose="020B0606020202030204" pitchFamily="34" charset="0"/>
                        </a:rPr>
                        <a:t> Database (EM-DAT)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Gravity</a:t>
                      </a:r>
                      <a:r>
                        <a:rPr lang="tr-TR" sz="800" kern="0" dirty="0">
                          <a:solidFill>
                            <a:srgbClr val="2D2A26"/>
                          </a:solidFill>
                          <a:effectLst/>
                          <a:latin typeface="Arial Narrow" panose="020B0606020202030204" pitchFamily="34" charset="0"/>
                        </a:rPr>
                        <a:t> </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tr-TR" sz="800" kern="0" dirty="0" err="1">
                          <a:solidFill>
                            <a:srgbClr val="2D2A26"/>
                          </a:solidFill>
                          <a:effectLst/>
                          <a:latin typeface="Arial Narrow" panose="020B0606020202030204" pitchFamily="34" charset="0"/>
                        </a:rPr>
                        <a:t>The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impact</a:t>
                      </a:r>
                      <a:r>
                        <a:rPr lang="tr-TR" sz="800" kern="0" dirty="0">
                          <a:solidFill>
                            <a:srgbClr val="2D2A26"/>
                          </a:solidFill>
                          <a:effectLst/>
                          <a:latin typeface="Arial Narrow" panose="020B0606020202030204" pitchFamily="34" charset="0"/>
                        </a:rPr>
                        <a:t> of </a:t>
                      </a:r>
                      <a:r>
                        <a:rPr lang="tr-TR" sz="800" kern="0" dirty="0" err="1">
                          <a:solidFill>
                            <a:srgbClr val="2D2A26"/>
                          </a:solidFill>
                          <a:effectLst/>
                          <a:latin typeface="Arial Narrow" panose="020B0606020202030204" pitchFamily="34" charset="0"/>
                        </a:rPr>
                        <a:t>natural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r>
                        <a:rPr lang="tr-TR" sz="800" kern="0" dirty="0">
                          <a:solidFill>
                            <a:srgbClr val="2D2A26"/>
                          </a:solidFill>
                          <a:effectLst/>
                          <a:latin typeface="Arial Narrow" panose="020B0606020202030204" pitchFamily="34" charset="0"/>
                        </a:rPr>
                        <a:t> is </a:t>
                      </a:r>
                      <a:r>
                        <a:rPr lang="tr-TR" sz="800" kern="0" dirty="0" err="1">
                          <a:solidFill>
                            <a:srgbClr val="2D2A26"/>
                          </a:solidFill>
                          <a:effectLst/>
                          <a:latin typeface="Arial Narrow" panose="020B0606020202030204" pitchFamily="34" charset="0"/>
                        </a:rPr>
                        <a:t>dependent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political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and</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geographical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conditions</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980895120"/>
                  </a:ext>
                </a:extLst>
              </a:tr>
              <a:tr h="374926">
                <a:tc>
                  <a:txBody>
                    <a:bodyPr/>
                    <a:lstStyle/>
                    <a:p>
                      <a:pPr>
                        <a:lnSpc>
                          <a:spcPct val="107000"/>
                        </a:lnSpc>
                        <a:spcAft>
                          <a:spcPts val="800"/>
                        </a:spcAft>
                      </a:pPr>
                      <a:r>
                        <a:rPr lang="tr-TR" sz="800" b="0" kern="0" dirty="0" err="1">
                          <a:solidFill>
                            <a:srgbClr val="2D2A26"/>
                          </a:solidFill>
                          <a:effectLst/>
                          <a:latin typeface="Arial Narrow" panose="020B0606020202030204" pitchFamily="34" charset="0"/>
                        </a:rPr>
                        <a:t>Climate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Shocks</a:t>
                      </a:r>
                      <a:r>
                        <a:rPr lang="tr-TR" sz="800" b="0" kern="0" dirty="0">
                          <a:solidFill>
                            <a:srgbClr val="2D2A26"/>
                          </a:solidFill>
                          <a:effectLst/>
                          <a:latin typeface="Arial Narrow" panose="020B0606020202030204" pitchFamily="34" charset="0"/>
                        </a:rPr>
                        <a:t> and Exports</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2010</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Terrestrial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Air</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Temperature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and</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Precipitation</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Fixed</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Effects</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dirty="0">
                          <a:solidFill>
                            <a:srgbClr val="2D2A26"/>
                          </a:solidFill>
                          <a:effectLst/>
                          <a:latin typeface="Arial Narrow" panose="020B0606020202030204" pitchFamily="34" charset="0"/>
                        </a:rPr>
                        <a:t>The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impact</a:t>
                      </a:r>
                      <a:r>
                        <a:rPr lang="tr-TR" sz="800" kern="0" dirty="0">
                          <a:solidFill>
                            <a:srgbClr val="2D2A26"/>
                          </a:solidFill>
                          <a:effectLst/>
                          <a:latin typeface="Arial Narrow" panose="020B0606020202030204" pitchFamily="34" charset="0"/>
                        </a:rPr>
                        <a:t> on trade is </a:t>
                      </a:r>
                      <a:r>
                        <a:rPr lang="tr-TR" sz="800" kern="0" dirty="0" err="1">
                          <a:solidFill>
                            <a:srgbClr val="2D2A26"/>
                          </a:solidFill>
                          <a:effectLst/>
                          <a:latin typeface="Arial Narrow" panose="020B0606020202030204" pitchFamily="34" charset="0"/>
                        </a:rPr>
                        <a:t>present</a:t>
                      </a:r>
                      <a:r>
                        <a:rPr lang="tr-TR" sz="800" kern="0" dirty="0">
                          <a:solidFill>
                            <a:srgbClr val="2D2A26"/>
                          </a:solidFill>
                          <a:effectLst/>
                          <a:latin typeface="Arial Narrow" panose="020B0606020202030204" pitchFamily="34" charset="0"/>
                        </a:rPr>
                        <a:t> in </a:t>
                      </a:r>
                      <a:r>
                        <a:rPr lang="tr-TR" sz="800" kern="0" dirty="0" err="1">
                          <a:solidFill>
                            <a:srgbClr val="2D2A26"/>
                          </a:solidFill>
                          <a:effectLst/>
                          <a:latin typeface="Arial Narrow" panose="020B0606020202030204" pitchFamily="34" charset="0"/>
                        </a:rPr>
                        <a:t>poor</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countries</a:t>
                      </a:r>
                      <a:r>
                        <a:rPr lang="tr-TR" sz="800" kern="0" dirty="0">
                          <a:solidFill>
                            <a:srgbClr val="2D2A26"/>
                          </a:solidFill>
                          <a:effectLst/>
                          <a:latin typeface="Arial Narrow" panose="020B0606020202030204" pitchFamily="34" charset="0"/>
                        </a:rPr>
                        <a:t>, not </a:t>
                      </a:r>
                      <a:r>
                        <a:rPr lang="tr-TR" sz="800" kern="0" dirty="0" err="1">
                          <a:solidFill>
                            <a:srgbClr val="2D2A26"/>
                          </a:solidFill>
                          <a:effectLst/>
                          <a:latin typeface="Arial Narrow" panose="020B0606020202030204" pitchFamily="34" charset="0"/>
                        </a:rPr>
                        <a:t>affecting</a:t>
                      </a:r>
                      <a:r>
                        <a:rPr lang="tr-TR" sz="800" kern="0" dirty="0">
                          <a:solidFill>
                            <a:srgbClr val="2D2A26"/>
                          </a:solidFill>
                          <a:effectLst/>
                          <a:latin typeface="Arial Narrow" panose="020B0606020202030204" pitchFamily="34" charset="0"/>
                        </a:rPr>
                        <a:t> the </a:t>
                      </a:r>
                      <a:r>
                        <a:rPr lang="tr-TR" sz="800" kern="0" dirty="0" err="1">
                          <a:solidFill>
                            <a:srgbClr val="2D2A26"/>
                          </a:solidFill>
                          <a:effectLst/>
                          <a:latin typeface="Arial Narrow" panose="020B0606020202030204" pitchFamily="34" charset="0"/>
                        </a:rPr>
                        <a:t>rich</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countries</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806190"/>
                  </a:ext>
                </a:extLst>
              </a:tr>
              <a:tr h="401093">
                <a:tc>
                  <a:txBody>
                    <a:bodyPr/>
                    <a:lstStyle/>
                    <a:p>
                      <a:pPr>
                        <a:lnSpc>
                          <a:spcPct val="107000"/>
                        </a:lnSpc>
                        <a:spcAft>
                          <a:spcPts val="800"/>
                        </a:spcAft>
                      </a:pPr>
                      <a:r>
                        <a:rPr lang="tr-TR" sz="800" b="0" kern="0" dirty="0" err="1">
                          <a:solidFill>
                            <a:srgbClr val="2D2A26"/>
                          </a:solidFill>
                          <a:effectLst/>
                          <a:latin typeface="Arial Narrow" panose="020B0606020202030204" pitchFamily="34" charset="0"/>
                        </a:rPr>
                        <a:t>Coping</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with</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loss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the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impact</a:t>
                      </a:r>
                      <a:r>
                        <a:rPr lang="tr-TR" sz="800" b="0" kern="0" dirty="0">
                          <a:solidFill>
                            <a:srgbClr val="2D2A26"/>
                          </a:solidFill>
                          <a:effectLst/>
                          <a:latin typeface="Arial Narrow" panose="020B0606020202030204" pitchFamily="34" charset="0"/>
                        </a:rPr>
                        <a:t> of </a:t>
                      </a:r>
                      <a:r>
                        <a:rPr lang="tr-TR" sz="800" b="0" kern="0" dirty="0" err="1">
                          <a:solidFill>
                            <a:srgbClr val="2D2A26"/>
                          </a:solidFill>
                          <a:effectLst/>
                          <a:latin typeface="Arial Narrow" panose="020B0606020202030204" pitchFamily="34" charset="0"/>
                        </a:rPr>
                        <a:t>natural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on </a:t>
                      </a:r>
                      <a:r>
                        <a:rPr lang="tr-TR" sz="800" b="0" kern="0" dirty="0" err="1">
                          <a:solidFill>
                            <a:srgbClr val="2D2A26"/>
                          </a:solidFill>
                          <a:effectLst/>
                          <a:latin typeface="Arial Narrow" panose="020B0606020202030204" pitchFamily="34" charset="0"/>
                        </a:rPr>
                        <a:t>developing</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countries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flows</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2012</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Emergency </a:t>
                      </a:r>
                      <a:r>
                        <a:rPr lang="tr-TR" sz="800" kern="0" dirty="0" err="1">
                          <a:solidFill>
                            <a:srgbClr val="2D2A26"/>
                          </a:solidFill>
                          <a:effectLst/>
                          <a:latin typeface="Arial Narrow" panose="020B0606020202030204" pitchFamily="34" charset="0"/>
                        </a:rPr>
                        <a:t>Events</a:t>
                      </a:r>
                      <a:r>
                        <a:rPr lang="tr-TR" sz="800" kern="0" dirty="0">
                          <a:solidFill>
                            <a:srgbClr val="2D2A26"/>
                          </a:solidFill>
                          <a:effectLst/>
                          <a:latin typeface="Arial Narrow" panose="020B0606020202030204" pitchFamily="34" charset="0"/>
                        </a:rPr>
                        <a:t> Database (EM-DAT)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Gravity</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tr-TR" sz="800" kern="0" dirty="0">
                          <a:solidFill>
                            <a:srgbClr val="2D2A26"/>
                          </a:solidFill>
                          <a:effectLst/>
                          <a:latin typeface="Arial Narrow" panose="020B0606020202030204" pitchFamily="34" charset="0"/>
                        </a:rPr>
                        <a:t>Natural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818586993"/>
                  </a:ext>
                </a:extLst>
              </a:tr>
              <a:tr h="401093">
                <a:tc>
                  <a:txBody>
                    <a:bodyPr/>
                    <a:lstStyle/>
                    <a:p>
                      <a:pPr>
                        <a:lnSpc>
                          <a:spcPct val="107000"/>
                        </a:lnSpc>
                        <a:spcAft>
                          <a:spcPts val="800"/>
                        </a:spcAft>
                      </a:pPr>
                      <a:r>
                        <a:rPr lang="tr-TR" sz="800" b="0" kern="0" dirty="0">
                          <a:solidFill>
                            <a:srgbClr val="2D2A26"/>
                          </a:solidFill>
                          <a:effectLst/>
                          <a:latin typeface="Arial Narrow" panose="020B0606020202030204" pitchFamily="34" charset="0"/>
                        </a:rPr>
                        <a:t>The </a:t>
                      </a:r>
                      <a:r>
                        <a:rPr lang="tr-TR" sz="800" b="0" kern="0" dirty="0" err="1">
                          <a:solidFill>
                            <a:srgbClr val="2D2A26"/>
                          </a:solidFill>
                          <a:effectLst/>
                          <a:latin typeface="Arial Narrow" panose="020B0606020202030204" pitchFamily="34" charset="0"/>
                        </a:rPr>
                        <a:t>Economic</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Impact</a:t>
                      </a:r>
                      <a:r>
                        <a:rPr lang="tr-TR" sz="800" b="0" kern="0" dirty="0">
                          <a:solidFill>
                            <a:srgbClr val="2D2A26"/>
                          </a:solidFill>
                          <a:effectLst/>
                          <a:latin typeface="Arial Narrow" panose="020B0606020202030204" pitchFamily="34" charset="0"/>
                        </a:rPr>
                        <a:t> of </a:t>
                      </a:r>
                      <a:r>
                        <a:rPr lang="tr-TR" sz="800" b="0" kern="0" dirty="0" err="1">
                          <a:solidFill>
                            <a:srgbClr val="2D2A26"/>
                          </a:solidFill>
                          <a:effectLst/>
                          <a:latin typeface="Arial Narrow" panose="020B0606020202030204" pitchFamily="34" charset="0"/>
                        </a:rPr>
                        <a:t>Hurricanes</a:t>
                      </a:r>
                      <a:r>
                        <a:rPr lang="tr-TR" sz="800" b="0" kern="0" dirty="0">
                          <a:solidFill>
                            <a:srgbClr val="2D2A26"/>
                          </a:solidFill>
                          <a:effectLst/>
                          <a:latin typeface="Arial Narrow" panose="020B0606020202030204" pitchFamily="34" charset="0"/>
                        </a:rPr>
                        <a:t> in </a:t>
                      </a:r>
                      <a:r>
                        <a:rPr lang="tr-TR" sz="800" b="0" kern="0" dirty="0" err="1">
                          <a:solidFill>
                            <a:srgbClr val="2D2A26"/>
                          </a:solidFill>
                          <a:effectLst/>
                          <a:latin typeface="Arial Narrow" panose="020B0606020202030204" pitchFamily="34" charset="0"/>
                        </a:rPr>
                        <a:t>History</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Evidence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from</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Sugar</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Exports</a:t>
                      </a:r>
                      <a:r>
                        <a:rPr lang="tr-TR" sz="800" b="0" kern="0" dirty="0">
                          <a:solidFill>
                            <a:srgbClr val="2D2A26"/>
                          </a:solidFill>
                          <a:effectLst/>
                          <a:latin typeface="Arial Narrow" panose="020B0606020202030204" pitchFamily="34" charset="0"/>
                        </a:rPr>
                        <a:t> in </a:t>
                      </a:r>
                      <a:r>
                        <a:rPr lang="tr-TR" sz="800" b="0" kern="0" dirty="0" err="1">
                          <a:solidFill>
                            <a:srgbClr val="2D2A26"/>
                          </a:solidFill>
                          <a:effectLst/>
                          <a:latin typeface="Arial Narrow" panose="020B0606020202030204" pitchFamily="34" charset="0"/>
                        </a:rPr>
                        <a:t>the</a:t>
                      </a:r>
                      <a:r>
                        <a:rPr lang="tr-TR" sz="800" b="0" kern="0" dirty="0">
                          <a:solidFill>
                            <a:srgbClr val="2D2A26"/>
                          </a:solidFill>
                          <a:effectLst/>
                          <a:latin typeface="Arial Narrow" panose="020B0606020202030204" pitchFamily="34" charset="0"/>
                        </a:rPr>
                        <a:t> Caribbean </a:t>
                      </a:r>
                      <a:r>
                        <a:rPr lang="tr-TR" sz="800" b="0" kern="0" dirty="0" err="1">
                          <a:solidFill>
                            <a:srgbClr val="2D2A26"/>
                          </a:solidFill>
                          <a:effectLst/>
                          <a:latin typeface="Arial Narrow" panose="020B0606020202030204" pitchFamily="34" charset="0"/>
                        </a:rPr>
                        <a:t>from</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2013</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Hurricane</a:t>
                      </a:r>
                      <a:r>
                        <a:rPr lang="tr-TR" sz="800" kern="0" dirty="0">
                          <a:solidFill>
                            <a:srgbClr val="2D2A26"/>
                          </a:solidFill>
                          <a:effectLst/>
                          <a:latin typeface="Arial Narrow" panose="020B0606020202030204" pitchFamily="34" charset="0"/>
                        </a:rPr>
                        <a:t> Databases (HUR-DAT)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a:solidFill>
                            <a:srgbClr val="2D2A26"/>
                          </a:solidFill>
                          <a:effectLst/>
                          <a:latin typeface="Arial Narrow" panose="020B0606020202030204" pitchFamily="34" charset="0"/>
                        </a:rPr>
                        <a:t>Regional (Caribbean Countries)</a:t>
                      </a:r>
                      <a:endParaRPr lang="tr-TR" sz="800" kern="10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Fixed</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Effects</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a:solidFill>
                            <a:srgbClr val="2D2A26"/>
                          </a:solidFill>
                          <a:effectLst/>
                          <a:latin typeface="Arial Narrow" panose="020B0606020202030204" pitchFamily="34" charset="0"/>
                        </a:rPr>
                        <a:t>Natural Disasters have Negative Effect on trade</a:t>
                      </a:r>
                      <a:endParaRPr lang="tr-TR" sz="80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5114302"/>
                  </a:ext>
                </a:extLst>
              </a:tr>
              <a:tr h="267395">
                <a:tc>
                  <a:txBody>
                    <a:bodyPr/>
                    <a:lstStyle/>
                    <a:p>
                      <a:pPr>
                        <a:lnSpc>
                          <a:spcPct val="107000"/>
                        </a:lnSpc>
                        <a:spcAft>
                          <a:spcPts val="800"/>
                        </a:spcAft>
                      </a:pPr>
                      <a:r>
                        <a:rPr lang="tr-TR" sz="800" b="0" kern="0" dirty="0">
                          <a:solidFill>
                            <a:srgbClr val="2D2A26"/>
                          </a:solidFill>
                          <a:effectLst/>
                          <a:latin typeface="Arial Narrow" panose="020B0606020202030204" pitchFamily="34" charset="0"/>
                        </a:rPr>
                        <a:t>Global </a:t>
                      </a:r>
                      <a:r>
                        <a:rPr lang="tr-TR" sz="800" b="0" kern="0" dirty="0" err="1">
                          <a:solidFill>
                            <a:srgbClr val="2D2A26"/>
                          </a:solidFill>
                          <a:effectLst/>
                          <a:latin typeface="Arial Narrow" panose="020B0606020202030204" pitchFamily="34" charset="0"/>
                        </a:rPr>
                        <a:t>supply</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chains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natural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implications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for</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international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2014</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Emergency </a:t>
                      </a:r>
                      <a:r>
                        <a:rPr lang="tr-TR" sz="800" kern="0" dirty="0" err="1">
                          <a:solidFill>
                            <a:srgbClr val="2D2A26"/>
                          </a:solidFill>
                          <a:effectLst/>
                          <a:latin typeface="Arial Narrow" panose="020B0606020202030204" pitchFamily="34" charset="0"/>
                        </a:rPr>
                        <a:t>Events</a:t>
                      </a:r>
                      <a:r>
                        <a:rPr lang="tr-TR" sz="800" kern="0" dirty="0">
                          <a:solidFill>
                            <a:srgbClr val="2D2A26"/>
                          </a:solidFill>
                          <a:effectLst/>
                          <a:latin typeface="Arial Narrow" panose="020B0606020202030204" pitchFamily="34" charset="0"/>
                        </a:rPr>
                        <a:t> Database (EM-DAT)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Fiixed</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Effects</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tr-TR" sz="800" kern="0" dirty="0">
                          <a:solidFill>
                            <a:srgbClr val="2D2A26"/>
                          </a:solidFill>
                          <a:effectLst/>
                          <a:latin typeface="Arial Narrow" panose="020B0606020202030204" pitchFamily="34" charset="0"/>
                        </a:rPr>
                        <a:t>Natural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108099394"/>
                  </a:ext>
                </a:extLst>
              </a:tr>
              <a:tr h="267395">
                <a:tc>
                  <a:txBody>
                    <a:bodyPr/>
                    <a:lstStyle/>
                    <a:p>
                      <a:pPr>
                        <a:lnSpc>
                          <a:spcPct val="107000"/>
                        </a:lnSpc>
                        <a:spcAft>
                          <a:spcPts val="800"/>
                        </a:spcAft>
                      </a:pP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Did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Hurricane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Katrina</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Affect</a:t>
                      </a:r>
                      <a:r>
                        <a:rPr lang="tr-TR" sz="800" b="0" kern="0" dirty="0">
                          <a:solidFill>
                            <a:srgbClr val="2D2A26"/>
                          </a:solidFill>
                          <a:effectLst/>
                          <a:latin typeface="Arial Narrow" panose="020B0606020202030204" pitchFamily="34" charset="0"/>
                        </a:rPr>
                        <a:t> US </a:t>
                      </a:r>
                      <a:r>
                        <a:rPr lang="tr-TR" sz="800" b="0" kern="0" dirty="0" err="1">
                          <a:solidFill>
                            <a:srgbClr val="2D2A26"/>
                          </a:solidFill>
                          <a:effectLst/>
                          <a:latin typeface="Arial Narrow" panose="020B0606020202030204" pitchFamily="34" charset="0"/>
                        </a:rPr>
                        <a:t>Imports</a:t>
                      </a:r>
                      <a:r>
                        <a:rPr lang="tr-TR" sz="800" b="0" kern="0" dirty="0">
                          <a:solidFill>
                            <a:srgbClr val="2D2A26"/>
                          </a:solidFill>
                          <a:effectLst/>
                          <a:latin typeface="Arial Narrow" panose="020B0606020202030204" pitchFamily="34" charset="0"/>
                        </a:rPr>
                        <a:t>?</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a:solidFill>
                            <a:srgbClr val="2D2A26"/>
                          </a:solidFill>
                          <a:effectLst/>
                          <a:latin typeface="Arial Narrow" panose="020B0606020202030204" pitchFamily="34" charset="0"/>
                        </a:rPr>
                        <a:t>2014</a:t>
                      </a:r>
                      <a:endParaRPr lang="tr-TR" sz="800" kern="10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Not </a:t>
                      </a:r>
                      <a:r>
                        <a:rPr lang="tr-TR" sz="800" kern="0" dirty="0" err="1">
                          <a:solidFill>
                            <a:srgbClr val="2D2A26"/>
                          </a:solidFill>
                          <a:effectLst/>
                          <a:latin typeface="Arial Narrow" panose="020B0606020202030204" pitchFamily="34" charset="0"/>
                        </a:rPr>
                        <a:t>Specified</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a:solidFill>
                            <a:srgbClr val="2D2A26"/>
                          </a:solidFill>
                          <a:effectLst/>
                          <a:latin typeface="Arial Narrow" panose="020B0606020202030204" pitchFamily="34" charset="0"/>
                        </a:rPr>
                        <a:t>National (United States of America) </a:t>
                      </a:r>
                      <a:endParaRPr lang="tr-TR" sz="800" kern="10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Cointegration</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a:solidFill>
                            <a:srgbClr val="2D2A26"/>
                          </a:solidFill>
                          <a:effectLst/>
                          <a:latin typeface="Arial Narrow" panose="020B0606020202030204" pitchFamily="34" charset="0"/>
                        </a:rPr>
                        <a:t>Natural disasters do not structurally affect trade</a:t>
                      </a:r>
                      <a:endParaRPr lang="tr-TR" sz="80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83076887"/>
                  </a:ext>
                </a:extLst>
              </a:tr>
              <a:tr h="401093">
                <a:tc>
                  <a:txBody>
                    <a:bodyPr/>
                    <a:lstStyle/>
                    <a:p>
                      <a:pPr>
                        <a:lnSpc>
                          <a:spcPct val="107000"/>
                        </a:lnSpc>
                        <a:spcAft>
                          <a:spcPts val="800"/>
                        </a:spcAft>
                      </a:pPr>
                      <a:r>
                        <a:rPr lang="tr-TR" sz="800" b="0" kern="0" dirty="0">
                          <a:solidFill>
                            <a:srgbClr val="2D2A26"/>
                          </a:solidFill>
                          <a:effectLst/>
                          <a:latin typeface="Arial Narrow" panose="020B0606020202030204" pitchFamily="34" charset="0"/>
                        </a:rPr>
                        <a:t>How do natural and </a:t>
                      </a:r>
                      <a:r>
                        <a:rPr lang="tr-TR" sz="800" b="0" kern="0" dirty="0" err="1">
                          <a:solidFill>
                            <a:srgbClr val="2D2A26"/>
                          </a:solidFill>
                          <a:effectLst/>
                          <a:latin typeface="Arial Narrow" panose="020B0606020202030204" pitchFamily="34" charset="0"/>
                        </a:rPr>
                        <a:t>man-made</a:t>
                      </a:r>
                      <a:r>
                        <a:rPr lang="tr-TR" sz="800" b="0" kern="0" dirty="0">
                          <a:solidFill>
                            <a:srgbClr val="2D2A26"/>
                          </a:solidFill>
                          <a:effectLst/>
                          <a:latin typeface="Arial Narrow" panose="020B0606020202030204" pitchFamily="34" charset="0"/>
                        </a:rPr>
                        <a:t> disasters affect international trade? A </a:t>
                      </a:r>
                      <a:r>
                        <a:rPr lang="tr-TR" sz="800" b="0" kern="0" dirty="0" err="1">
                          <a:solidFill>
                            <a:srgbClr val="2D2A26"/>
                          </a:solidFill>
                          <a:effectLst/>
                          <a:latin typeface="Arial Narrow" panose="020B0606020202030204" pitchFamily="34" charset="0"/>
                        </a:rPr>
                        <a:t>country</a:t>
                      </a:r>
                      <a:r>
                        <a:rPr lang="tr-TR" sz="800" b="0" kern="0" dirty="0">
                          <a:solidFill>
                            <a:srgbClr val="2D2A26"/>
                          </a:solidFill>
                          <a:effectLst/>
                          <a:latin typeface="Arial Narrow" panose="020B0606020202030204" pitchFamily="34" charset="0"/>
                        </a:rPr>
                        <a:t>-level and </a:t>
                      </a:r>
                      <a:r>
                        <a:rPr lang="tr-TR" sz="800" b="0" kern="0" dirty="0" err="1">
                          <a:solidFill>
                            <a:srgbClr val="2D2A26"/>
                          </a:solidFill>
                          <a:effectLst/>
                          <a:latin typeface="Arial Narrow" panose="020B0606020202030204" pitchFamily="34" charset="0"/>
                        </a:rPr>
                        <a:t>industry</a:t>
                      </a:r>
                      <a:r>
                        <a:rPr lang="tr-TR" sz="800" b="0" kern="0" dirty="0">
                          <a:solidFill>
                            <a:srgbClr val="2D2A26"/>
                          </a:solidFill>
                          <a:effectLst/>
                          <a:latin typeface="Arial Narrow" panose="020B0606020202030204" pitchFamily="34" charset="0"/>
                        </a:rPr>
                        <a:t>-level </a:t>
                      </a:r>
                      <a:r>
                        <a:rPr lang="tr-TR" sz="800" b="0" kern="0" dirty="0" err="1">
                          <a:solidFill>
                            <a:srgbClr val="2D2A26"/>
                          </a:solidFill>
                          <a:effectLst/>
                          <a:latin typeface="Arial Narrow" panose="020B0606020202030204" pitchFamily="34" charset="0"/>
                        </a:rPr>
                        <a:t>analysis</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2015</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Emergency </a:t>
                      </a:r>
                      <a:r>
                        <a:rPr lang="tr-TR" sz="800" kern="0" dirty="0" err="1">
                          <a:solidFill>
                            <a:srgbClr val="2D2A26"/>
                          </a:solidFill>
                          <a:effectLst/>
                          <a:latin typeface="Arial Narrow" panose="020B0606020202030204" pitchFamily="34" charset="0"/>
                        </a:rPr>
                        <a:t>Events</a:t>
                      </a:r>
                      <a:r>
                        <a:rPr lang="tr-TR" sz="800" kern="0" dirty="0">
                          <a:solidFill>
                            <a:srgbClr val="2D2A26"/>
                          </a:solidFill>
                          <a:effectLst/>
                          <a:latin typeface="Arial Narrow" panose="020B0606020202030204" pitchFamily="34" charset="0"/>
                        </a:rPr>
                        <a:t> Database (EM-DAT)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Gravity</a:t>
                      </a:r>
                      <a:r>
                        <a:rPr lang="tr-TR" sz="800" kern="0" dirty="0">
                          <a:solidFill>
                            <a:srgbClr val="2D2A26"/>
                          </a:solidFill>
                          <a:effectLst/>
                          <a:latin typeface="Arial Narrow" panose="020B0606020202030204" pitchFamily="34" charset="0"/>
                        </a:rPr>
                        <a:t> </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tr-TR" sz="800" kern="0" dirty="0">
                          <a:solidFill>
                            <a:srgbClr val="2D2A26"/>
                          </a:solidFill>
                          <a:effectLst/>
                          <a:latin typeface="Arial Narrow" panose="020B0606020202030204" pitchFamily="34" charset="0"/>
                        </a:rPr>
                        <a:t>Natural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862054400"/>
                  </a:ext>
                </a:extLst>
              </a:tr>
              <a:tr h="374926">
                <a:tc>
                  <a:txBody>
                    <a:bodyPr/>
                    <a:lstStyle/>
                    <a:p>
                      <a:pPr>
                        <a:lnSpc>
                          <a:spcPct val="107000"/>
                        </a:lnSpc>
                        <a:spcAft>
                          <a:spcPts val="800"/>
                        </a:spcAft>
                      </a:pPr>
                      <a:r>
                        <a:rPr lang="tr-TR" sz="800" b="0" kern="0" dirty="0" err="1">
                          <a:solidFill>
                            <a:srgbClr val="2D2A26"/>
                          </a:solidFill>
                          <a:effectLst/>
                          <a:latin typeface="Arial Narrow" panose="020B0606020202030204" pitchFamily="34" charset="0"/>
                        </a:rPr>
                        <a:t>The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asymmetric</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impact</a:t>
                      </a:r>
                      <a:r>
                        <a:rPr lang="tr-TR" sz="800" b="0" kern="0" dirty="0">
                          <a:solidFill>
                            <a:srgbClr val="2D2A26"/>
                          </a:solidFill>
                          <a:effectLst/>
                          <a:latin typeface="Arial Narrow" panose="020B0606020202030204" pitchFamily="34" charset="0"/>
                        </a:rPr>
                        <a:t> of </a:t>
                      </a:r>
                      <a:r>
                        <a:rPr lang="tr-TR" sz="800" b="0" kern="0" dirty="0" err="1">
                          <a:solidFill>
                            <a:srgbClr val="2D2A26"/>
                          </a:solidFill>
                          <a:effectLst/>
                          <a:latin typeface="Arial Narrow" panose="020B0606020202030204" pitchFamily="34" charset="0"/>
                        </a:rPr>
                        <a:t>natural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on </a:t>
                      </a:r>
                      <a:r>
                        <a:rPr lang="tr-TR" sz="800" b="0" kern="0" dirty="0" err="1">
                          <a:solidFill>
                            <a:srgbClr val="2D2A26"/>
                          </a:solidFill>
                          <a:effectLst/>
                          <a:latin typeface="Arial Narrow" panose="020B0606020202030204" pitchFamily="34" charset="0"/>
                        </a:rPr>
                        <a:t>China's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bilateral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a:solidFill>
                            <a:srgbClr val="2D2A26"/>
                          </a:solidFill>
                          <a:effectLst/>
                          <a:latin typeface="Arial Narrow" panose="020B0606020202030204" pitchFamily="34" charset="0"/>
                        </a:rPr>
                        <a:t>2015</a:t>
                      </a:r>
                      <a:endParaRPr lang="tr-TR" sz="800" kern="10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Emergency </a:t>
                      </a:r>
                      <a:r>
                        <a:rPr lang="tr-TR" sz="800" kern="0" dirty="0" err="1">
                          <a:solidFill>
                            <a:srgbClr val="2D2A26"/>
                          </a:solidFill>
                          <a:effectLst/>
                          <a:latin typeface="Arial Narrow" panose="020B0606020202030204" pitchFamily="34" charset="0"/>
                        </a:rPr>
                        <a:t>Events</a:t>
                      </a:r>
                      <a:r>
                        <a:rPr lang="tr-TR" sz="800" kern="0" dirty="0">
                          <a:solidFill>
                            <a:srgbClr val="2D2A26"/>
                          </a:solidFill>
                          <a:effectLst/>
                          <a:latin typeface="Arial Narrow" panose="020B0606020202030204" pitchFamily="34" charset="0"/>
                        </a:rPr>
                        <a:t> Database (EM-DAT)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National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China</a:t>
                      </a:r>
                      <a:r>
                        <a:rPr lang="tr-TR" sz="800" kern="0" dirty="0">
                          <a:solidFill>
                            <a:srgbClr val="2D2A26"/>
                          </a:solidFill>
                          <a:effectLst/>
                          <a:latin typeface="Arial Narrow" panose="020B0606020202030204" pitchFamily="34" charset="0"/>
                        </a:rPr>
                        <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Gravity</a:t>
                      </a:r>
                      <a:r>
                        <a:rPr lang="tr-TR" sz="800" kern="0" dirty="0">
                          <a:solidFill>
                            <a:srgbClr val="2D2A26"/>
                          </a:solidFill>
                          <a:effectLst/>
                          <a:latin typeface="Arial Narrow" panose="020B0606020202030204" pitchFamily="34" charset="0"/>
                        </a:rPr>
                        <a:t> </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dirty="0">
                          <a:solidFill>
                            <a:srgbClr val="2D2A26"/>
                          </a:solidFill>
                          <a:effectLst/>
                          <a:latin typeface="Arial Narrow" panose="020B0606020202030204" pitchFamily="34" charset="0"/>
                        </a:rPr>
                        <a:t>Disasters in </a:t>
                      </a:r>
                      <a:r>
                        <a:rPr lang="tr-TR" sz="800" kern="0" dirty="0" err="1">
                          <a:solidFill>
                            <a:srgbClr val="2D2A26"/>
                          </a:solidFill>
                          <a:effectLst/>
                          <a:latin typeface="Arial Narrow" panose="020B0606020202030204" pitchFamily="34" charset="0"/>
                        </a:rPr>
                        <a:t>China</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increase</a:t>
                      </a:r>
                      <a:r>
                        <a:rPr lang="tr-TR" sz="800" kern="0" dirty="0">
                          <a:solidFill>
                            <a:srgbClr val="2D2A26"/>
                          </a:solidFill>
                          <a:effectLst/>
                          <a:latin typeface="Arial Narrow" panose="020B0606020202030204" pitchFamily="34" charset="0"/>
                        </a:rPr>
                        <a:t> exports, but do not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 </a:t>
                      </a:r>
                      <a:r>
                        <a:rPr lang="tr-TR" sz="800" kern="0" dirty="0" err="1">
                          <a:solidFill>
                            <a:srgbClr val="2D2A26"/>
                          </a:solidFill>
                          <a:effectLst/>
                          <a:latin typeface="Arial Narrow" panose="020B0606020202030204" pitchFamily="34" charset="0"/>
                        </a:rPr>
                        <a:t>significant</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impact</a:t>
                      </a:r>
                      <a:r>
                        <a:rPr lang="tr-TR" sz="800" kern="0" dirty="0">
                          <a:solidFill>
                            <a:srgbClr val="2D2A26"/>
                          </a:solidFill>
                          <a:effectLst/>
                          <a:latin typeface="Arial Narrow" panose="020B0606020202030204" pitchFamily="34" charset="0"/>
                        </a:rPr>
                        <a:t> on imports</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64733907"/>
                  </a:ext>
                </a:extLst>
              </a:tr>
              <a:tr h="267395">
                <a:tc>
                  <a:txBody>
                    <a:bodyPr/>
                    <a:lstStyle/>
                    <a:p>
                      <a:pPr>
                        <a:lnSpc>
                          <a:spcPct val="107000"/>
                        </a:lnSpc>
                        <a:spcAft>
                          <a:spcPts val="800"/>
                        </a:spcAft>
                      </a:pPr>
                      <a:r>
                        <a:rPr lang="tr-TR" sz="800" b="0" kern="0" dirty="0" err="1">
                          <a:solidFill>
                            <a:srgbClr val="2D2A26"/>
                          </a:solidFill>
                          <a:effectLst/>
                          <a:latin typeface="Arial Narrow" panose="020B0606020202030204" pitchFamily="34" charset="0"/>
                        </a:rPr>
                        <a:t>Climate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shocks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international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Evidence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from</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China</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a:solidFill>
                            <a:srgbClr val="2D2A26"/>
                          </a:solidFill>
                          <a:effectLst/>
                          <a:latin typeface="Arial Narrow" panose="020B0606020202030204" pitchFamily="34" charset="0"/>
                        </a:rPr>
                        <a:t>2015</a:t>
                      </a:r>
                      <a:endParaRPr lang="tr-TR" sz="800" kern="10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China</a:t>
                      </a:r>
                      <a:r>
                        <a:rPr lang="tr-TR" sz="800" kern="0" dirty="0">
                          <a:solidFill>
                            <a:srgbClr val="2D2A26"/>
                          </a:solidFill>
                          <a:effectLst/>
                          <a:latin typeface="Arial Narrow" panose="020B0606020202030204" pitchFamily="34" charset="0"/>
                        </a:rPr>
                        <a:t> Statistical Yearbook</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National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China</a:t>
                      </a:r>
                      <a:r>
                        <a:rPr lang="tr-TR" sz="800" kern="0" dirty="0">
                          <a:solidFill>
                            <a:srgbClr val="2D2A26"/>
                          </a:solidFill>
                          <a:effectLst/>
                          <a:latin typeface="Arial Narrow" panose="020B0606020202030204" pitchFamily="34" charset="0"/>
                        </a:rPr>
                        <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Fixed</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Effects</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tr-TR" sz="800" kern="0" dirty="0">
                          <a:solidFill>
                            <a:srgbClr val="2D2A26"/>
                          </a:solidFill>
                          <a:effectLst/>
                          <a:latin typeface="Arial Narrow" panose="020B0606020202030204" pitchFamily="34" charset="0"/>
                        </a:rPr>
                        <a:t>Natural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563484404"/>
                  </a:ext>
                </a:extLst>
              </a:tr>
              <a:tr h="267395">
                <a:tc>
                  <a:txBody>
                    <a:bodyPr/>
                    <a:lstStyle/>
                    <a:p>
                      <a:pPr>
                        <a:lnSpc>
                          <a:spcPct val="107000"/>
                        </a:lnSpc>
                        <a:spcAft>
                          <a:spcPts val="800"/>
                        </a:spcAft>
                      </a:pPr>
                      <a:r>
                        <a:rPr lang="tr-TR" sz="800" b="0" kern="0" dirty="0">
                          <a:solidFill>
                            <a:srgbClr val="2D2A26"/>
                          </a:solidFill>
                          <a:effectLst/>
                          <a:latin typeface="Arial Narrow" panose="020B0606020202030204" pitchFamily="34" charset="0"/>
                        </a:rPr>
                        <a:t>Do Natural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Stimulate</a:t>
                      </a:r>
                      <a:r>
                        <a:rPr lang="tr-TR" sz="800" b="0" kern="0" dirty="0">
                          <a:solidFill>
                            <a:srgbClr val="2D2A26"/>
                          </a:solidFill>
                          <a:effectLst/>
                          <a:latin typeface="Arial Narrow" panose="020B0606020202030204" pitchFamily="34" charset="0"/>
                        </a:rPr>
                        <a:t> International </a:t>
                      </a:r>
                      <a:r>
                        <a:rPr lang="tr-TR" sz="800" b="0" kern="0" dirty="0" err="1">
                          <a:solidFill>
                            <a:srgbClr val="2D2A26"/>
                          </a:solidFill>
                          <a:effectLst/>
                          <a:latin typeface="Arial Narrow" panose="020B0606020202030204" pitchFamily="34" charset="0"/>
                        </a:rPr>
                        <a:t>Trade</a:t>
                      </a:r>
                      <a:r>
                        <a:rPr lang="tr-TR" sz="800" b="0" kern="0" dirty="0">
                          <a:solidFill>
                            <a:srgbClr val="2D2A26"/>
                          </a:solidFill>
                          <a:effectLst/>
                          <a:latin typeface="Arial Narrow" panose="020B0606020202030204" pitchFamily="34" charset="0"/>
                        </a:rPr>
                        <a:t>?</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2016</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Emergency </a:t>
                      </a:r>
                      <a:r>
                        <a:rPr lang="tr-TR" sz="800" kern="0" dirty="0" err="1">
                          <a:solidFill>
                            <a:srgbClr val="2D2A26"/>
                          </a:solidFill>
                          <a:effectLst/>
                          <a:latin typeface="Arial Narrow" panose="020B0606020202030204" pitchFamily="34" charset="0"/>
                        </a:rPr>
                        <a:t>Events</a:t>
                      </a:r>
                      <a:r>
                        <a:rPr lang="tr-TR" sz="800" kern="0" dirty="0">
                          <a:solidFill>
                            <a:srgbClr val="2D2A26"/>
                          </a:solidFill>
                          <a:effectLst/>
                          <a:latin typeface="Arial Narrow" panose="020B0606020202030204" pitchFamily="34" charset="0"/>
                        </a:rPr>
                        <a:t> Database (EM-DAT)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Import</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demand</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and</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export</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supply</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a:solidFill>
                            <a:srgbClr val="2D2A26"/>
                          </a:solidFill>
                          <a:effectLst/>
                          <a:latin typeface="Arial Narrow" panose="020B0606020202030204" pitchFamily="34" charset="0"/>
                        </a:rPr>
                        <a:t>Natural Disasters have Positive Effect on trade</a:t>
                      </a:r>
                      <a:endParaRPr lang="tr-TR" sz="80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9927719"/>
                  </a:ext>
                </a:extLst>
              </a:tr>
              <a:tr h="249951">
                <a:tc>
                  <a:txBody>
                    <a:bodyPr/>
                    <a:lstStyle/>
                    <a:p>
                      <a:pPr>
                        <a:lnSpc>
                          <a:spcPct val="107000"/>
                        </a:lnSpc>
                        <a:spcAft>
                          <a:spcPts val="800"/>
                        </a:spcAft>
                      </a:pPr>
                      <a:r>
                        <a:rPr lang="tr-TR" sz="800" b="0" kern="0" dirty="0">
                          <a:solidFill>
                            <a:srgbClr val="2D2A26"/>
                          </a:solidFill>
                          <a:effectLst/>
                          <a:latin typeface="Arial Narrow" panose="020B0606020202030204" pitchFamily="34" charset="0"/>
                        </a:rPr>
                        <a:t>Weather </a:t>
                      </a:r>
                      <a:r>
                        <a:rPr lang="tr-TR" sz="800" b="0" kern="0" dirty="0" err="1">
                          <a:solidFill>
                            <a:srgbClr val="2D2A26"/>
                          </a:solidFill>
                          <a:effectLst/>
                          <a:latin typeface="Arial Narrow" panose="020B0606020202030204" pitchFamily="34" charset="0"/>
                        </a:rPr>
                        <a:t>Variations</a:t>
                      </a:r>
                      <a:r>
                        <a:rPr lang="tr-TR" sz="800" b="0" kern="0" dirty="0">
                          <a:solidFill>
                            <a:srgbClr val="2D2A26"/>
                          </a:solidFill>
                          <a:effectLst/>
                          <a:latin typeface="Arial Narrow" panose="020B0606020202030204" pitchFamily="34" charset="0"/>
                        </a:rPr>
                        <a:t> and International Trade</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2018</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East </a:t>
                      </a:r>
                      <a:r>
                        <a:rPr lang="tr-TR" sz="800" kern="0" dirty="0" err="1">
                          <a:solidFill>
                            <a:srgbClr val="2D2A26"/>
                          </a:solidFill>
                          <a:effectLst/>
                          <a:latin typeface="Arial Narrow" panose="020B0606020202030204" pitchFamily="34" charset="0"/>
                        </a:rPr>
                        <a:t>Anglia’s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Climate</a:t>
                      </a:r>
                      <a:r>
                        <a:rPr lang="tr-TR" sz="800" kern="0" dirty="0">
                          <a:solidFill>
                            <a:srgbClr val="2D2A26"/>
                          </a:solidFill>
                          <a:effectLst/>
                          <a:latin typeface="Arial Narrow" panose="020B0606020202030204" pitchFamily="34" charset="0"/>
                        </a:rPr>
                        <a:t> Research </a:t>
                      </a:r>
                      <a:r>
                        <a:rPr lang="tr-TR" sz="800" kern="0" dirty="0" err="1">
                          <a:solidFill>
                            <a:srgbClr val="2D2A26"/>
                          </a:solidFill>
                          <a:effectLst/>
                          <a:latin typeface="Arial Narrow" panose="020B0606020202030204" pitchFamily="34" charset="0"/>
                        </a:rPr>
                        <a:t>Unit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Fixed</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Effects</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tr-TR" sz="800" kern="0" dirty="0">
                          <a:solidFill>
                            <a:srgbClr val="2D2A26"/>
                          </a:solidFill>
                          <a:effectLst/>
                          <a:latin typeface="Arial Narrow" panose="020B0606020202030204" pitchFamily="34" charset="0"/>
                        </a:rPr>
                        <a:t>Natural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004510658"/>
                  </a:ext>
                </a:extLst>
              </a:tr>
              <a:tr h="267395">
                <a:tc>
                  <a:txBody>
                    <a:bodyPr/>
                    <a:lstStyle/>
                    <a:p>
                      <a:pPr>
                        <a:lnSpc>
                          <a:spcPct val="107000"/>
                        </a:lnSpc>
                        <a:spcAft>
                          <a:spcPts val="800"/>
                        </a:spcAft>
                      </a:pPr>
                      <a:r>
                        <a:rPr lang="tr-TR" sz="800" b="0" kern="0" dirty="0" err="1">
                          <a:solidFill>
                            <a:srgbClr val="2D2A26"/>
                          </a:solidFill>
                          <a:effectLst/>
                          <a:latin typeface="Arial Narrow" panose="020B0606020202030204" pitchFamily="34" charset="0"/>
                        </a:rPr>
                        <a:t>Floods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Exports</a:t>
                      </a:r>
                      <a:r>
                        <a:rPr lang="tr-TR" sz="800" b="0" kern="0" dirty="0">
                          <a:solidFill>
                            <a:srgbClr val="2D2A26"/>
                          </a:solidFill>
                          <a:effectLst/>
                          <a:latin typeface="Arial Narrow" panose="020B0606020202030204" pitchFamily="34" charset="0"/>
                        </a:rPr>
                        <a:t>: An </a:t>
                      </a:r>
                      <a:r>
                        <a:rPr lang="tr-TR" sz="800" b="0" kern="0" dirty="0" err="1">
                          <a:solidFill>
                            <a:srgbClr val="2D2A26"/>
                          </a:solidFill>
                          <a:effectLst/>
                          <a:latin typeface="Arial Narrow" panose="020B0606020202030204" pitchFamily="34" charset="0"/>
                        </a:rPr>
                        <a:t>Empirical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Study</a:t>
                      </a:r>
                      <a:r>
                        <a:rPr lang="tr-TR" sz="800" b="0" kern="0" dirty="0">
                          <a:solidFill>
                            <a:srgbClr val="2D2A26"/>
                          </a:solidFill>
                          <a:effectLst/>
                          <a:latin typeface="Arial Narrow" panose="020B0606020202030204" pitchFamily="34" charset="0"/>
                        </a:rPr>
                        <a:t> on Natural </a:t>
                      </a:r>
                      <a:r>
                        <a:rPr lang="tr-TR" sz="800" b="0" kern="0" dirty="0" err="1">
                          <a:solidFill>
                            <a:srgbClr val="2D2A26"/>
                          </a:solidFill>
                          <a:effectLst/>
                          <a:latin typeface="Arial Narrow" panose="020B0606020202030204" pitchFamily="34" charset="0"/>
                        </a:rPr>
                        <a:t>Disaster</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Shocks</a:t>
                      </a:r>
                      <a:r>
                        <a:rPr lang="tr-TR" sz="800" b="0" kern="0" dirty="0">
                          <a:solidFill>
                            <a:srgbClr val="2D2A26"/>
                          </a:solidFill>
                          <a:effectLst/>
                          <a:latin typeface="Arial Narrow" panose="020B0606020202030204" pitchFamily="34" charset="0"/>
                        </a:rPr>
                        <a:t> in </a:t>
                      </a:r>
                      <a:r>
                        <a:rPr lang="tr-TR" sz="800" b="0" kern="0" dirty="0" err="1">
                          <a:solidFill>
                            <a:srgbClr val="2D2A26"/>
                          </a:solidFill>
                          <a:effectLst/>
                          <a:latin typeface="Arial Narrow" panose="020B0606020202030204" pitchFamily="34" charset="0"/>
                        </a:rPr>
                        <a:t>Southeast</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Asia</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a:solidFill>
                            <a:srgbClr val="2D2A26"/>
                          </a:solidFill>
                          <a:effectLst/>
                          <a:latin typeface="Arial Narrow" panose="020B0606020202030204" pitchFamily="34" charset="0"/>
                        </a:rPr>
                        <a:t>2018</a:t>
                      </a:r>
                      <a:endParaRPr lang="tr-TR" sz="800" kern="10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a:solidFill>
                            <a:srgbClr val="2D2A26"/>
                          </a:solidFill>
                          <a:effectLst/>
                          <a:latin typeface="Arial Narrow" panose="020B0606020202030204" pitchFamily="34" charset="0"/>
                        </a:rPr>
                        <a:t>Emergency Events Database (EM-DAT)</a:t>
                      </a:r>
                      <a:endParaRPr lang="tr-TR" sz="800" kern="10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Regional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Southeast</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Asian</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Countries</a:t>
                      </a:r>
                      <a:r>
                        <a:rPr lang="tr-TR" sz="800" kern="0" dirty="0">
                          <a:solidFill>
                            <a:srgbClr val="2D2A26"/>
                          </a:solidFill>
                          <a:effectLst/>
                          <a:latin typeface="Arial Narrow" panose="020B0606020202030204" pitchFamily="34" charset="0"/>
                        </a:rPr>
                        <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Gravity</a:t>
                      </a:r>
                      <a:r>
                        <a:rPr lang="tr-TR" sz="800" kern="0" dirty="0">
                          <a:solidFill>
                            <a:srgbClr val="2D2A26"/>
                          </a:solidFill>
                          <a:effectLst/>
                          <a:latin typeface="Arial Narrow" panose="020B0606020202030204" pitchFamily="34" charset="0"/>
                        </a:rPr>
                        <a:t> </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a:solidFill>
                            <a:srgbClr val="2D2A26"/>
                          </a:solidFill>
                          <a:effectLst/>
                          <a:latin typeface="Arial Narrow" panose="020B0606020202030204" pitchFamily="34" charset="0"/>
                        </a:rPr>
                        <a:t>Natural Disasters have Negative Effect on trade</a:t>
                      </a:r>
                      <a:endParaRPr lang="tr-TR" sz="80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99684622"/>
                  </a:ext>
                </a:extLst>
              </a:tr>
              <a:tr h="401093">
                <a:tc>
                  <a:txBody>
                    <a:bodyPr/>
                    <a:lstStyle/>
                    <a:p>
                      <a:pPr>
                        <a:lnSpc>
                          <a:spcPct val="107000"/>
                        </a:lnSpc>
                        <a:spcAft>
                          <a:spcPts val="800"/>
                        </a:spcAft>
                      </a:pPr>
                      <a:r>
                        <a:rPr lang="tr-TR" sz="800" b="0" kern="0" dirty="0">
                          <a:solidFill>
                            <a:srgbClr val="2D2A26"/>
                          </a:solidFill>
                          <a:effectLst/>
                          <a:latin typeface="Arial Narrow" panose="020B0606020202030204" pitchFamily="34" charset="0"/>
                        </a:rPr>
                        <a:t>Natural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Countries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Exports</a:t>
                      </a:r>
                      <a:r>
                        <a:rPr lang="tr-TR" sz="800" b="0" kern="0" dirty="0">
                          <a:solidFill>
                            <a:srgbClr val="2D2A26"/>
                          </a:solidFill>
                          <a:effectLst/>
                          <a:latin typeface="Arial Narrow" panose="020B0606020202030204" pitchFamily="34" charset="0"/>
                        </a:rPr>
                        <a:t>: New </a:t>
                      </a:r>
                      <a:r>
                        <a:rPr lang="tr-TR" sz="800" b="0" kern="0" dirty="0" err="1">
                          <a:solidFill>
                            <a:srgbClr val="2D2A26"/>
                          </a:solidFill>
                          <a:effectLst/>
                          <a:latin typeface="Arial Narrow" panose="020B0606020202030204" pitchFamily="34" charset="0"/>
                        </a:rPr>
                        <a:t>Insights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from</a:t>
                      </a:r>
                      <a:r>
                        <a:rPr lang="tr-TR" sz="800" b="0" kern="0" dirty="0">
                          <a:solidFill>
                            <a:srgbClr val="2D2A26"/>
                          </a:solidFill>
                          <a:effectLst/>
                          <a:latin typeface="Arial Narrow" panose="020B0606020202030204" pitchFamily="34" charset="0"/>
                        </a:rPr>
                        <a:t> a New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an </a:t>
                      </a:r>
                      <a:r>
                        <a:rPr lang="tr-TR" sz="800" b="0" kern="0" dirty="0" err="1">
                          <a:solidFill>
                            <a:srgbClr val="2D2A26"/>
                          </a:solidFill>
                          <a:effectLst/>
                          <a:latin typeface="Arial Narrow" panose="020B0606020202030204" pitchFamily="34" charset="0"/>
                        </a:rPr>
                        <a:t>Old</a:t>
                      </a:r>
                      <a:r>
                        <a:rPr lang="tr-TR" sz="800" b="0" kern="0" dirty="0">
                          <a:solidFill>
                            <a:srgbClr val="2D2A26"/>
                          </a:solidFill>
                          <a:effectLst/>
                          <a:latin typeface="Arial Narrow" panose="020B0606020202030204" pitchFamily="34" charset="0"/>
                        </a:rPr>
                        <a:t>) Database</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2018</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EM-DAT, </a:t>
                      </a:r>
                      <a:r>
                        <a:rPr lang="tr-TR" sz="800" kern="0" dirty="0" err="1">
                          <a:solidFill>
                            <a:srgbClr val="2D2A26"/>
                          </a:solidFill>
                          <a:effectLst/>
                          <a:latin typeface="Arial Narrow" panose="020B0606020202030204" pitchFamily="34" charset="0"/>
                        </a:rPr>
                        <a:t>Geophysical</a:t>
                      </a:r>
                      <a:r>
                        <a:rPr lang="tr-TR" sz="800" kern="0" dirty="0">
                          <a:solidFill>
                            <a:srgbClr val="2D2A26"/>
                          </a:solidFill>
                          <a:effectLst/>
                          <a:latin typeface="Arial Narrow" panose="020B0606020202030204" pitchFamily="34" charset="0"/>
                        </a:rPr>
                        <a:t> and </a:t>
                      </a:r>
                      <a:r>
                        <a:rPr lang="tr-TR" sz="800" kern="0" dirty="0" err="1">
                          <a:solidFill>
                            <a:srgbClr val="2D2A26"/>
                          </a:solidFill>
                          <a:effectLst/>
                          <a:latin typeface="Arial Narrow" panose="020B0606020202030204" pitchFamily="34" charset="0"/>
                        </a:rPr>
                        <a:t>Meteorological</a:t>
                      </a:r>
                      <a:r>
                        <a:rPr lang="tr-TR" sz="800" kern="0" dirty="0">
                          <a:solidFill>
                            <a:srgbClr val="2D2A26"/>
                          </a:solidFill>
                          <a:effectLst/>
                          <a:latin typeface="Arial Narrow" panose="020B0606020202030204" pitchFamily="34" charset="0"/>
                        </a:rPr>
                        <a:t> Database (</a:t>
                      </a:r>
                      <a:r>
                        <a:rPr lang="tr-TR" sz="800" kern="0" dirty="0" err="1">
                          <a:solidFill>
                            <a:srgbClr val="2D2A26"/>
                          </a:solidFill>
                          <a:effectLst/>
                          <a:latin typeface="Arial Narrow" panose="020B0606020202030204" pitchFamily="34" charset="0"/>
                        </a:rPr>
                        <a:t>GeoMet</a:t>
                      </a:r>
                      <a:r>
                        <a:rPr lang="tr-TR" sz="800" kern="0" dirty="0">
                          <a:solidFill>
                            <a:srgbClr val="2D2A26"/>
                          </a:solidFill>
                          <a:effectLst/>
                          <a:latin typeface="Arial Narrow" panose="020B0606020202030204" pitchFamily="34" charset="0"/>
                        </a:rPr>
                        <a:t>) </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Not </a:t>
                      </a:r>
                      <a:r>
                        <a:rPr lang="tr-TR" sz="800" kern="0" dirty="0" err="1">
                          <a:solidFill>
                            <a:srgbClr val="2D2A26"/>
                          </a:solidFill>
                          <a:effectLst/>
                          <a:latin typeface="Arial Narrow" panose="020B0606020202030204" pitchFamily="34" charset="0"/>
                        </a:rPr>
                        <a:t>Specified</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tr-TR" sz="800" kern="0" dirty="0" err="1">
                          <a:solidFill>
                            <a:srgbClr val="2D2A26"/>
                          </a:solidFill>
                          <a:effectLst/>
                          <a:latin typeface="Arial Narrow" panose="020B0606020202030204" pitchFamily="34" charset="0"/>
                        </a:rPr>
                        <a:t>The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type</a:t>
                      </a:r>
                      <a:r>
                        <a:rPr lang="tr-TR" sz="800" kern="0" dirty="0">
                          <a:solidFill>
                            <a:srgbClr val="2D2A26"/>
                          </a:solidFill>
                          <a:effectLst/>
                          <a:latin typeface="Arial Narrow" panose="020B0606020202030204" pitchFamily="34" charset="0"/>
                        </a:rPr>
                        <a:t> of </a:t>
                      </a:r>
                      <a:r>
                        <a:rPr lang="tr-TR" sz="800" kern="0" dirty="0" err="1">
                          <a:solidFill>
                            <a:srgbClr val="2D2A26"/>
                          </a:solidFill>
                          <a:effectLst/>
                          <a:latin typeface="Arial Narrow" panose="020B0606020202030204" pitchFamily="34" charset="0"/>
                        </a:rPr>
                        <a:t>natural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disaster</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determines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the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impact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633911613"/>
                  </a:ext>
                </a:extLst>
              </a:tr>
              <a:tr h="267395">
                <a:tc>
                  <a:txBody>
                    <a:bodyPr/>
                    <a:lstStyle/>
                    <a:p>
                      <a:pPr>
                        <a:lnSpc>
                          <a:spcPct val="107000"/>
                        </a:lnSpc>
                        <a:spcAft>
                          <a:spcPts val="800"/>
                        </a:spcAft>
                      </a:pPr>
                      <a:r>
                        <a:rPr lang="tr-TR" sz="800" b="0" kern="0" dirty="0">
                          <a:solidFill>
                            <a:srgbClr val="2D2A26"/>
                          </a:solidFill>
                          <a:effectLst/>
                          <a:latin typeface="Arial Narrow" panose="020B0606020202030204" pitchFamily="34" charset="0"/>
                        </a:rPr>
                        <a:t>How do </a:t>
                      </a:r>
                      <a:r>
                        <a:rPr lang="tr-TR" sz="800" b="0" kern="0" dirty="0" err="1">
                          <a:solidFill>
                            <a:srgbClr val="2D2A26"/>
                          </a:solidFill>
                          <a:effectLst/>
                          <a:latin typeface="Arial Narrow" panose="020B0606020202030204" pitchFamily="34" charset="0"/>
                        </a:rPr>
                        <a:t>natural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affect</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services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r>
                        <a:rPr lang="tr-TR" sz="800" b="0" kern="0" dirty="0">
                          <a:solidFill>
                            <a:srgbClr val="2D2A26"/>
                          </a:solidFill>
                          <a:effectLst/>
                          <a:latin typeface="Arial Narrow" panose="020B0606020202030204" pitchFamily="34" charset="0"/>
                        </a:rPr>
                        <a:t>?</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a:solidFill>
                            <a:srgbClr val="2D2A26"/>
                          </a:solidFill>
                          <a:effectLst/>
                          <a:latin typeface="Arial Narrow" panose="020B0606020202030204" pitchFamily="34" charset="0"/>
                        </a:rPr>
                        <a:t>2019</a:t>
                      </a:r>
                      <a:endParaRPr lang="tr-TR" sz="800" kern="10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a:solidFill>
                            <a:srgbClr val="2D2A26"/>
                          </a:solidFill>
                          <a:effectLst/>
                          <a:latin typeface="Arial Narrow" panose="020B0606020202030204" pitchFamily="34" charset="0"/>
                        </a:rPr>
                        <a:t>EM-DAT, Geological and Meteorological Events (GAME)</a:t>
                      </a:r>
                      <a:endParaRPr lang="tr-TR" sz="800" kern="10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Gravity</a:t>
                      </a:r>
                      <a:r>
                        <a:rPr lang="tr-TR" sz="800" kern="0" dirty="0">
                          <a:solidFill>
                            <a:srgbClr val="2D2A26"/>
                          </a:solidFill>
                          <a:effectLst/>
                          <a:latin typeface="Arial Narrow" panose="020B0606020202030204" pitchFamily="34" charset="0"/>
                        </a:rPr>
                        <a:t> </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dirty="0">
                          <a:solidFill>
                            <a:srgbClr val="2D2A26"/>
                          </a:solidFill>
                          <a:effectLst/>
                          <a:latin typeface="Arial Narrow" panose="020B0606020202030204" pitchFamily="34" charset="0"/>
                        </a:rPr>
                        <a:t>Natural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94096413"/>
                  </a:ext>
                </a:extLst>
              </a:tr>
              <a:tr h="273691">
                <a:tc>
                  <a:txBody>
                    <a:bodyPr/>
                    <a:lstStyle/>
                    <a:p>
                      <a:pPr>
                        <a:lnSpc>
                          <a:spcPct val="107000"/>
                        </a:lnSpc>
                        <a:spcAft>
                          <a:spcPts val="800"/>
                        </a:spcAft>
                      </a:pPr>
                      <a:r>
                        <a:rPr lang="tr-TR" sz="800" b="0" kern="0" dirty="0">
                          <a:solidFill>
                            <a:srgbClr val="2D2A26"/>
                          </a:solidFill>
                          <a:effectLst/>
                          <a:latin typeface="Arial Narrow" panose="020B0606020202030204" pitchFamily="34" charset="0"/>
                        </a:rPr>
                        <a:t>Natural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the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mitigating</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impact</a:t>
                      </a:r>
                      <a:r>
                        <a:rPr lang="tr-TR" sz="800" b="0" kern="0" dirty="0">
                          <a:solidFill>
                            <a:srgbClr val="2D2A26"/>
                          </a:solidFill>
                          <a:effectLst/>
                          <a:latin typeface="Arial Narrow" panose="020B0606020202030204" pitchFamily="34" charset="0"/>
                        </a:rPr>
                        <a:t> of port </a:t>
                      </a:r>
                      <a:r>
                        <a:rPr lang="tr-TR" sz="800" b="0" kern="0" dirty="0" err="1">
                          <a:solidFill>
                            <a:srgbClr val="2D2A26"/>
                          </a:solidFill>
                          <a:effectLst/>
                          <a:latin typeface="Arial Narrow" panose="020B0606020202030204" pitchFamily="34" charset="0"/>
                        </a:rPr>
                        <a:t>substitution</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2019</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US </a:t>
                      </a:r>
                      <a:r>
                        <a:rPr lang="tr-TR" sz="800" kern="0" dirty="0" err="1">
                          <a:solidFill>
                            <a:srgbClr val="2D2A26"/>
                          </a:solidFill>
                          <a:effectLst/>
                          <a:latin typeface="Arial Narrow" panose="020B0606020202030204" pitchFamily="34" charset="0"/>
                        </a:rPr>
                        <a:t>Geological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Survey</a:t>
                      </a:r>
                      <a:r>
                        <a:rPr lang="tr-TR" sz="800" kern="0" dirty="0">
                          <a:solidFill>
                            <a:srgbClr val="2D2A26"/>
                          </a:solidFill>
                          <a:effectLst/>
                          <a:latin typeface="Arial Narrow" panose="020B0606020202030204" pitchFamily="34" charset="0"/>
                        </a:rPr>
                        <a:t> </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National (Japan)</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Gravity</a:t>
                      </a:r>
                      <a:r>
                        <a:rPr lang="tr-TR" sz="800" kern="0" dirty="0">
                          <a:solidFill>
                            <a:srgbClr val="2D2A26"/>
                          </a:solidFill>
                          <a:effectLst/>
                          <a:latin typeface="Arial Narrow" panose="020B0606020202030204" pitchFamily="34" charset="0"/>
                        </a:rPr>
                        <a:t> </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tr-TR" sz="800" kern="0" dirty="0">
                          <a:solidFill>
                            <a:srgbClr val="2D2A26"/>
                          </a:solidFill>
                          <a:effectLst/>
                          <a:latin typeface="Arial Narrow" panose="020B0606020202030204" pitchFamily="34" charset="0"/>
                        </a:rPr>
                        <a:t>Natural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319919575"/>
                  </a:ext>
                </a:extLst>
              </a:tr>
              <a:tr h="267395">
                <a:tc>
                  <a:txBody>
                    <a:bodyPr/>
                    <a:lstStyle/>
                    <a:p>
                      <a:pPr>
                        <a:lnSpc>
                          <a:spcPct val="107000"/>
                        </a:lnSpc>
                        <a:spcAft>
                          <a:spcPts val="800"/>
                        </a:spcAft>
                      </a:pPr>
                      <a:r>
                        <a:rPr lang="tr-TR" sz="800" b="0" kern="0" dirty="0">
                          <a:solidFill>
                            <a:srgbClr val="2D2A26"/>
                          </a:solidFill>
                          <a:effectLst/>
                          <a:latin typeface="Arial Narrow" panose="020B0606020202030204" pitchFamily="34" charset="0"/>
                        </a:rPr>
                        <a:t>Natural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the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Reshaping</a:t>
                      </a:r>
                      <a:r>
                        <a:rPr lang="tr-TR" sz="800" b="0" kern="0" dirty="0">
                          <a:solidFill>
                            <a:srgbClr val="2D2A26"/>
                          </a:solidFill>
                          <a:effectLst/>
                          <a:latin typeface="Arial Narrow" panose="020B0606020202030204" pitchFamily="34" charset="0"/>
                        </a:rPr>
                        <a:t> of Global Value </a:t>
                      </a:r>
                      <a:r>
                        <a:rPr lang="tr-TR" sz="800" b="0" kern="0" dirty="0" err="1">
                          <a:solidFill>
                            <a:srgbClr val="2D2A26"/>
                          </a:solidFill>
                          <a:effectLst/>
                          <a:latin typeface="Arial Narrow" panose="020B0606020202030204" pitchFamily="34" charset="0"/>
                        </a:rPr>
                        <a:t>Chains</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2022</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Bündnis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Entwicklung</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Hilft</a:t>
                      </a:r>
                      <a:r>
                        <a:rPr lang="tr-TR" sz="800" kern="0" dirty="0">
                          <a:solidFill>
                            <a:srgbClr val="2D2A26"/>
                          </a:solidFill>
                          <a:effectLst/>
                          <a:latin typeface="Arial Narrow" panose="020B0606020202030204" pitchFamily="34" charset="0"/>
                        </a:rPr>
                        <a:t>- World Risk Index</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National</a:t>
                      </a:r>
                      <a:r>
                        <a:rPr lang="tr-TR" sz="800" kern="0" dirty="0">
                          <a:solidFill>
                            <a:srgbClr val="2D2A26"/>
                          </a:solidFill>
                          <a:effectLst/>
                          <a:latin typeface="Arial Narrow" panose="020B0606020202030204" pitchFamily="34" charset="0"/>
                        </a:rPr>
                        <a:t> (Japan)</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Not </a:t>
                      </a:r>
                      <a:r>
                        <a:rPr lang="tr-TR" sz="800" kern="0" dirty="0" err="1">
                          <a:solidFill>
                            <a:srgbClr val="2D2A26"/>
                          </a:solidFill>
                          <a:effectLst/>
                          <a:latin typeface="Arial Narrow" panose="020B0606020202030204" pitchFamily="34" charset="0"/>
                        </a:rPr>
                        <a:t>Specified</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dirty="0">
                          <a:solidFill>
                            <a:srgbClr val="2D2A26"/>
                          </a:solidFill>
                          <a:effectLst/>
                          <a:latin typeface="Arial Narrow" panose="020B0606020202030204" pitchFamily="34" charset="0"/>
                        </a:rPr>
                        <a:t>Natural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have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Negative</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Effect</a:t>
                      </a:r>
                      <a:r>
                        <a:rPr lang="tr-TR" sz="800" kern="0" dirty="0">
                          <a:solidFill>
                            <a:srgbClr val="2D2A26"/>
                          </a:solidFill>
                          <a:effectLst/>
                          <a:latin typeface="Arial Narrow" panose="020B0606020202030204" pitchFamily="34" charset="0"/>
                        </a:rPr>
                        <a:t> on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74945737"/>
                  </a:ext>
                </a:extLst>
              </a:tr>
              <a:tr h="534791">
                <a:tc>
                  <a:txBody>
                    <a:bodyPr/>
                    <a:lstStyle/>
                    <a:p>
                      <a:pPr>
                        <a:lnSpc>
                          <a:spcPct val="107000"/>
                        </a:lnSpc>
                        <a:spcAft>
                          <a:spcPts val="800"/>
                        </a:spcAft>
                      </a:pPr>
                      <a:r>
                        <a:rPr lang="tr-TR" sz="800" b="0" kern="0" dirty="0" err="1">
                          <a:solidFill>
                            <a:srgbClr val="2D2A26"/>
                          </a:solidFill>
                          <a:effectLst/>
                          <a:latin typeface="Arial Narrow" panose="020B0606020202030204" pitchFamily="34" charset="0"/>
                        </a:rPr>
                        <a:t>The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nexus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between</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natural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supply</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chains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r>
                        <a:rPr lang="tr-TR" sz="800" b="0" kern="0" dirty="0">
                          <a:solidFill>
                            <a:srgbClr val="2D2A26"/>
                          </a:solidFill>
                          <a:effectLst/>
                          <a:latin typeface="Arial Narrow" panose="020B0606020202030204" pitchFamily="34" charset="0"/>
                        </a:rPr>
                        <a:t>—</a:t>
                      </a:r>
                      <a:r>
                        <a:rPr lang="tr-TR" sz="800" b="0" kern="0" dirty="0" err="1">
                          <a:solidFill>
                            <a:srgbClr val="2D2A26"/>
                          </a:solidFill>
                          <a:effectLst/>
                          <a:latin typeface="Arial Narrow" panose="020B0606020202030204" pitchFamily="34" charset="0"/>
                        </a:rPr>
                        <a:t>Revisiting</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the</a:t>
                      </a:r>
                      <a:r>
                        <a:rPr lang="tr-TR" sz="800" b="0" kern="0" dirty="0">
                          <a:solidFill>
                            <a:srgbClr val="2D2A26"/>
                          </a:solidFill>
                          <a:effectLst/>
                          <a:latin typeface="Arial Narrow" panose="020B0606020202030204" pitchFamily="34" charset="0"/>
                        </a:rPr>
                        <a:t> role of </a:t>
                      </a:r>
                      <a:r>
                        <a:rPr lang="tr-TR" sz="800" b="0" kern="0" dirty="0" err="1">
                          <a:solidFill>
                            <a:srgbClr val="2D2A26"/>
                          </a:solidFill>
                          <a:effectLst/>
                          <a:latin typeface="Arial Narrow" panose="020B0606020202030204" pitchFamily="34" charset="0"/>
                        </a:rPr>
                        <a:t>preferential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agreements</a:t>
                      </a:r>
                      <a:r>
                        <a:rPr lang="tr-TR" sz="800" b="0" kern="0" dirty="0">
                          <a:solidFill>
                            <a:srgbClr val="2D2A26"/>
                          </a:solidFill>
                          <a:effectLst/>
                          <a:latin typeface="Arial Narrow" panose="020B0606020202030204" pitchFamily="34" charset="0"/>
                        </a:rPr>
                        <a:t> in </a:t>
                      </a:r>
                      <a:r>
                        <a:rPr lang="tr-TR" sz="800" b="0" kern="0" dirty="0" err="1">
                          <a:solidFill>
                            <a:srgbClr val="2D2A26"/>
                          </a:solidFill>
                          <a:effectLst/>
                          <a:latin typeface="Arial Narrow" panose="020B0606020202030204" pitchFamily="34" charset="0"/>
                        </a:rPr>
                        <a:t>disaster</a:t>
                      </a:r>
                      <a:r>
                        <a:rPr lang="tr-TR" sz="800" b="0" kern="0" dirty="0">
                          <a:solidFill>
                            <a:srgbClr val="2D2A26"/>
                          </a:solidFill>
                          <a:effectLst/>
                          <a:latin typeface="Arial Narrow" panose="020B0606020202030204" pitchFamily="34" charset="0"/>
                        </a:rPr>
                        <a:t> risk </a:t>
                      </a:r>
                      <a:r>
                        <a:rPr lang="tr-TR" sz="800" b="0" kern="0" dirty="0" err="1">
                          <a:solidFill>
                            <a:srgbClr val="2D2A26"/>
                          </a:solidFill>
                          <a:effectLst/>
                          <a:latin typeface="Arial Narrow" panose="020B0606020202030204" pitchFamily="34" charset="0"/>
                        </a:rPr>
                        <a:t>reduction</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2022</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Emergency </a:t>
                      </a:r>
                      <a:r>
                        <a:rPr lang="tr-TR" sz="800" kern="0" dirty="0" err="1">
                          <a:solidFill>
                            <a:srgbClr val="2D2A26"/>
                          </a:solidFill>
                          <a:effectLst/>
                          <a:latin typeface="Arial Narrow" panose="020B0606020202030204" pitchFamily="34" charset="0"/>
                        </a:rPr>
                        <a:t>Events</a:t>
                      </a:r>
                      <a:r>
                        <a:rPr lang="tr-TR" sz="800" kern="0" dirty="0">
                          <a:solidFill>
                            <a:srgbClr val="2D2A26"/>
                          </a:solidFill>
                          <a:effectLst/>
                          <a:latin typeface="Arial Narrow" panose="020B0606020202030204" pitchFamily="34" charset="0"/>
                        </a:rPr>
                        <a:t> Database (EM-DAT)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Gravity</a:t>
                      </a:r>
                      <a:r>
                        <a:rPr lang="tr-TR" sz="800" kern="0" dirty="0">
                          <a:solidFill>
                            <a:srgbClr val="2D2A26"/>
                          </a:solidFill>
                          <a:effectLst/>
                          <a:latin typeface="Arial Narrow" panose="020B0606020202030204" pitchFamily="34" charset="0"/>
                        </a:rPr>
                        <a:t> model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tr-TR" sz="800" kern="0" dirty="0" err="1">
                          <a:solidFill>
                            <a:srgbClr val="2D2A26"/>
                          </a:solidFill>
                          <a:effectLst/>
                          <a:latin typeface="Arial Narrow" panose="020B0606020202030204" pitchFamily="34" charset="0"/>
                        </a:rPr>
                        <a:t>It</a:t>
                      </a:r>
                      <a:r>
                        <a:rPr lang="tr-TR" sz="800" kern="0" dirty="0">
                          <a:solidFill>
                            <a:srgbClr val="2D2A26"/>
                          </a:solidFill>
                          <a:effectLst/>
                          <a:latin typeface="Arial Narrow" panose="020B0606020202030204" pitchFamily="34" charset="0"/>
                        </a:rPr>
                        <a:t> is </a:t>
                      </a:r>
                      <a:r>
                        <a:rPr lang="tr-TR" sz="800" kern="0" dirty="0" err="1">
                          <a:solidFill>
                            <a:srgbClr val="2D2A26"/>
                          </a:solidFill>
                          <a:effectLst/>
                          <a:latin typeface="Arial Narrow" panose="020B0606020202030204" pitchFamily="34" charset="0"/>
                        </a:rPr>
                        <a:t>uncertain</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whether</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natural</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disasters</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affect</a:t>
                      </a:r>
                      <a:r>
                        <a:rPr lang="tr-TR" sz="800" kern="0" dirty="0">
                          <a:solidFill>
                            <a:srgbClr val="2D2A26"/>
                          </a:solidFill>
                          <a:effectLst/>
                          <a:latin typeface="Arial Narrow" panose="020B0606020202030204" pitchFamily="34" charset="0"/>
                        </a:rPr>
                        <a:t> </a:t>
                      </a:r>
                      <a:r>
                        <a:rPr lang="tr-TR" sz="800" kern="0" dirty="0" err="1">
                          <a:solidFill>
                            <a:srgbClr val="2D2A26"/>
                          </a:solidFill>
                          <a:effectLst/>
                          <a:latin typeface="Arial Narrow" panose="020B0606020202030204" pitchFamily="34" charset="0"/>
                        </a:rPr>
                        <a:t>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729636193"/>
                  </a:ext>
                </a:extLst>
              </a:tr>
              <a:tr h="401093">
                <a:tc>
                  <a:txBody>
                    <a:bodyPr/>
                    <a:lstStyle/>
                    <a:p>
                      <a:pPr>
                        <a:lnSpc>
                          <a:spcPct val="107000"/>
                        </a:lnSpc>
                        <a:spcBef>
                          <a:spcPts val="600"/>
                        </a:spcBef>
                        <a:spcAft>
                          <a:spcPts val="600"/>
                        </a:spcAft>
                      </a:pPr>
                      <a:r>
                        <a:rPr lang="tr-TR" sz="800" b="0" kern="0" dirty="0">
                          <a:solidFill>
                            <a:srgbClr val="2D2A26"/>
                          </a:solidFill>
                          <a:effectLst/>
                          <a:latin typeface="Arial Narrow" panose="020B0606020202030204" pitchFamily="34" charset="0"/>
                        </a:rPr>
                        <a:t>Natural </a:t>
                      </a:r>
                      <a:r>
                        <a:rPr lang="tr-TR" sz="800" b="0" kern="0" dirty="0" err="1">
                          <a:solidFill>
                            <a:srgbClr val="2D2A26"/>
                          </a:solidFill>
                          <a:effectLst/>
                          <a:latin typeface="Arial Narrow" panose="020B0606020202030204" pitchFamily="34" charset="0"/>
                        </a:rPr>
                        <a:t>disasters</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climate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change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and</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structural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transformation</a:t>
                      </a:r>
                      <a:r>
                        <a:rPr lang="tr-TR" sz="800" b="0" kern="0" dirty="0">
                          <a:solidFill>
                            <a:srgbClr val="2D2A26"/>
                          </a:solidFill>
                          <a:effectLst/>
                          <a:latin typeface="Arial Narrow" panose="020B0606020202030204" pitchFamily="34" charset="0"/>
                        </a:rPr>
                        <a:t>: A </a:t>
                      </a:r>
                      <a:r>
                        <a:rPr lang="tr-TR" sz="800" b="0" kern="0" dirty="0" err="1">
                          <a:solidFill>
                            <a:srgbClr val="2D2A26"/>
                          </a:solidFill>
                          <a:effectLst/>
                          <a:latin typeface="Arial Narrow" panose="020B0606020202030204" pitchFamily="34" charset="0"/>
                        </a:rPr>
                        <a:t>new</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perspective</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from</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international</a:t>
                      </a:r>
                      <a:r>
                        <a:rPr lang="tr-TR" sz="800" b="0" kern="0" dirty="0">
                          <a:solidFill>
                            <a:srgbClr val="2D2A26"/>
                          </a:solidFill>
                          <a:effectLst/>
                          <a:latin typeface="Arial Narrow" panose="020B0606020202030204" pitchFamily="34" charset="0"/>
                        </a:rPr>
                        <a:t> </a:t>
                      </a:r>
                      <a:r>
                        <a:rPr lang="tr-TR" sz="800" b="0" kern="0" dirty="0" err="1">
                          <a:solidFill>
                            <a:srgbClr val="2D2A26"/>
                          </a:solidFill>
                          <a:effectLst/>
                          <a:latin typeface="Arial Narrow" panose="020B0606020202030204" pitchFamily="34" charset="0"/>
                        </a:rPr>
                        <a:t>trade</a:t>
                      </a:r>
                      <a:endParaRPr lang="tr-TR" sz="800" b="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9050" cap="flat" cmpd="sng" algn="ctr">
                      <a:solidFill>
                        <a:srgbClr val="005CB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2022</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9050" cap="flat" cmpd="sng" algn="ctr">
                      <a:solidFill>
                        <a:srgbClr val="005CB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Emergency </a:t>
                      </a:r>
                      <a:r>
                        <a:rPr lang="tr-TR" sz="800" kern="0" dirty="0" err="1">
                          <a:solidFill>
                            <a:srgbClr val="2D2A26"/>
                          </a:solidFill>
                          <a:effectLst/>
                          <a:latin typeface="Arial Narrow" panose="020B0606020202030204" pitchFamily="34" charset="0"/>
                        </a:rPr>
                        <a:t>Events</a:t>
                      </a:r>
                      <a:r>
                        <a:rPr lang="tr-TR" sz="800" kern="0" dirty="0">
                          <a:solidFill>
                            <a:srgbClr val="2D2A26"/>
                          </a:solidFill>
                          <a:effectLst/>
                          <a:latin typeface="Arial Narrow" panose="020B0606020202030204" pitchFamily="34" charset="0"/>
                        </a:rPr>
                        <a:t> Database (EM-DAT)</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9050" cap="flat" cmpd="sng" algn="ctr">
                      <a:solidFill>
                        <a:srgbClr val="005CB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a:solidFill>
                            <a:srgbClr val="2D2A26"/>
                          </a:solidFill>
                          <a:effectLst/>
                          <a:latin typeface="Arial Narrow" panose="020B0606020202030204" pitchFamily="34" charset="0"/>
                        </a:rPr>
                        <a:t>Global</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9050" cap="flat" cmpd="sng" algn="ctr">
                      <a:solidFill>
                        <a:srgbClr val="005CB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7000"/>
                        </a:lnSpc>
                        <a:spcAft>
                          <a:spcPts val="800"/>
                        </a:spcAft>
                      </a:pPr>
                      <a:r>
                        <a:rPr lang="tr-TR" sz="800" kern="0" dirty="0" err="1">
                          <a:solidFill>
                            <a:srgbClr val="2D2A26"/>
                          </a:solidFill>
                          <a:effectLst/>
                          <a:latin typeface="Arial Narrow" panose="020B0606020202030204" pitchFamily="34" charset="0"/>
                        </a:rPr>
                        <a:t>Difference</a:t>
                      </a:r>
                      <a:r>
                        <a:rPr lang="tr-TR" sz="800" kern="0" dirty="0">
                          <a:solidFill>
                            <a:srgbClr val="2D2A26"/>
                          </a:solidFill>
                          <a:effectLst/>
                          <a:latin typeface="Arial Narrow" panose="020B0606020202030204" pitchFamily="34" charset="0"/>
                        </a:rPr>
                        <a:t>-in-</a:t>
                      </a:r>
                      <a:r>
                        <a:rPr lang="tr-TR" sz="800" kern="0" dirty="0" err="1">
                          <a:solidFill>
                            <a:srgbClr val="2D2A26"/>
                          </a:solidFill>
                          <a:effectLst/>
                          <a:latin typeface="Arial Narrow" panose="020B0606020202030204" pitchFamily="34" charset="0"/>
                        </a:rPr>
                        <a:t>differences</a:t>
                      </a:r>
                      <a:endParaRPr lang="tr-TR" sz="800" kern="100" dirty="0">
                        <a:solidFill>
                          <a:srgbClr val="2D2A26"/>
                        </a:solidFill>
                        <a:effectLst/>
                        <a:latin typeface="Arial Narrow" panose="020B0606020202030204" pitchFamily="34" charset="0"/>
                        <a:ea typeface="Calibri" panose="020F0502020204030204" pitchFamily="34" charset="0"/>
                        <a:cs typeface="Times New Roman" panose="02020603050405020304" pitchFamily="18"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9050" cap="flat" cmpd="sng" algn="ctr">
                      <a:solidFill>
                        <a:srgbClr val="005CB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tr-TR" sz="800" kern="0" dirty="0">
                          <a:solidFill>
                            <a:srgbClr val="2D2A26"/>
                          </a:solidFill>
                          <a:effectLst/>
                          <a:latin typeface="Arial Narrow" panose="020B0606020202030204" pitchFamily="34" charset="0"/>
                        </a:rPr>
                        <a:t>Natural disasters do not </a:t>
                      </a:r>
                      <a:r>
                        <a:rPr lang="tr-TR" sz="800" kern="0" dirty="0" err="1">
                          <a:solidFill>
                            <a:srgbClr val="2D2A26"/>
                          </a:solidFill>
                          <a:effectLst/>
                          <a:latin typeface="Arial Narrow" panose="020B0606020202030204" pitchFamily="34" charset="0"/>
                        </a:rPr>
                        <a:t>structurally</a:t>
                      </a:r>
                      <a:r>
                        <a:rPr lang="tr-TR" sz="800" kern="0" dirty="0">
                          <a:solidFill>
                            <a:srgbClr val="2D2A26"/>
                          </a:solidFill>
                          <a:effectLst/>
                          <a:latin typeface="Arial Narrow" panose="020B0606020202030204" pitchFamily="34" charset="0"/>
                        </a:rPr>
                        <a:t> affect trade</a:t>
                      </a:r>
                      <a:endParaRPr lang="tr-TR" sz="800" dirty="0">
                        <a:solidFill>
                          <a:srgbClr val="2D2A26"/>
                        </a:solidFill>
                        <a:latin typeface="Arial Narrow" panose="020B0606020202030204" pitchFamily="34" charset="0"/>
                      </a:endParaRPr>
                    </a:p>
                  </a:txBody>
                  <a:tcPr marL="25438" marR="25438" marT="0" marB="0" anchor="ctr">
                    <a:lnL w="12700" cmpd="sng">
                      <a:noFill/>
                    </a:lnL>
                    <a:lnR w="12700" cmpd="sng">
                      <a:noFill/>
                    </a:lnR>
                    <a:lnT w="12700" cap="flat" cmpd="sng" algn="ctr">
                      <a:noFill/>
                      <a:prstDash val="solid"/>
                      <a:round/>
                      <a:headEnd type="none" w="med" len="med"/>
                      <a:tailEnd type="none" w="med" len="med"/>
                    </a:lnT>
                    <a:lnB w="19050" cap="flat" cmpd="sng" algn="ctr">
                      <a:solidFill>
                        <a:srgbClr val="005CB9"/>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9225663"/>
                  </a:ext>
                </a:extLst>
              </a:tr>
            </a:tbl>
          </a:graphicData>
        </a:graphic>
      </p:graphicFrame>
    </p:spTree>
    <p:extLst>
      <p:ext uri="{BB962C8B-B14F-4D97-AF65-F5344CB8AC3E}">
        <p14:creationId xmlns:p14="http://schemas.microsoft.com/office/powerpoint/2010/main" val="842294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Unvan 1">
            <a:extLst>
              <a:ext uri="{FF2B5EF4-FFF2-40B4-BE49-F238E27FC236}">
                <a16:creationId xmlns:a16="http://schemas.microsoft.com/office/drawing/2014/main" id="{33C75337-1272-4A4D-A6C2-65BE3A31961E}"/>
              </a:ext>
            </a:extLst>
          </p:cNvPr>
          <p:cNvSpPr txBox="1">
            <a:spLocks/>
          </p:cNvSpPr>
          <p:nvPr/>
        </p:nvSpPr>
        <p:spPr>
          <a:xfrm>
            <a:off x="503741"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a:latin typeface="Arial" panose="020B0604020202020204" pitchFamily="34" charset="0"/>
                <a:cs typeface="Arial" panose="020B0604020202020204" pitchFamily="34" charset="0"/>
              </a:rPr>
              <a:t>Research Methodology</a:t>
            </a:r>
          </a:p>
        </p:txBody>
      </p:sp>
      <p:sp>
        <p:nvSpPr>
          <p:cNvPr id="13" name="Metin kutusu 12">
            <a:extLst>
              <a:ext uri="{FF2B5EF4-FFF2-40B4-BE49-F238E27FC236}">
                <a16:creationId xmlns:a16="http://schemas.microsoft.com/office/drawing/2014/main" id="{F7CB8FBB-2775-BD62-D8C2-CA0BFB43E5BD}"/>
              </a:ext>
            </a:extLst>
          </p:cNvPr>
          <p:cNvSpPr txBox="1"/>
          <p:nvPr/>
        </p:nvSpPr>
        <p:spPr>
          <a:xfrm>
            <a:off x="445622" y="925088"/>
            <a:ext cx="5406538" cy="1800493"/>
          </a:xfrm>
          <a:prstGeom prst="rect">
            <a:avLst/>
          </a:prstGeom>
          <a:noFill/>
        </p:spPr>
        <p:txBody>
          <a:bodyPr wrap="square">
            <a:spAutoFit/>
          </a:bodyPr>
          <a:lstStyle/>
          <a:p>
            <a:pPr marL="285750" lvl="0" indent="-285750">
              <a:spcAft>
                <a:spcPts val="1800"/>
              </a:spcAft>
              <a:buClr>
                <a:srgbClr val="005CB9"/>
              </a:buClr>
              <a:buSzPct val="100000"/>
              <a:buFont typeface="Arial" panose="020B0604020202020204" pitchFamily="34" charset="0"/>
              <a:buChar char="●"/>
              <a:tabLst>
                <a:tab pos="457200" algn="l"/>
              </a:tabLst>
            </a:pPr>
            <a:r>
              <a:rPr lang="tr-TR" sz="16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Keywords including "natural disasters and trade," "natural disasters and exports," and "natural disasters and imports" </a:t>
            </a:r>
            <a:r>
              <a:rPr lang="tr-TR" sz="16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were</a:t>
            </a:r>
            <a:r>
              <a:rPr lang="tr-TR" sz="16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used to search the Google Scholar database.</a:t>
            </a:r>
          </a:p>
          <a:p>
            <a:pPr marL="285750" lvl="0" indent="-285750">
              <a:spcAft>
                <a:spcPts val="1800"/>
              </a:spcAft>
              <a:buClr>
                <a:srgbClr val="005CB9"/>
              </a:buClr>
              <a:buSzPct val="100000"/>
              <a:buFont typeface="Arial" panose="020B0604020202020204" pitchFamily="34" charset="0"/>
              <a:buChar char="●"/>
              <a:tabLst>
                <a:tab pos="457200" algn="l"/>
              </a:tabLst>
            </a:pPr>
            <a:r>
              <a:rPr lang="tr-TR" sz="1600" kern="100" dirty="0" err="1">
                <a:solidFill>
                  <a:srgbClr val="2D2A26"/>
                </a:solidFill>
                <a:latin typeface="Arial" panose="020B0604020202020204" pitchFamily="34" charset="0"/>
                <a:ea typeface="Calibri" panose="020F0502020204030204" pitchFamily="34" charset="0"/>
                <a:cs typeface="Arial" panose="020B0604020202020204" pitchFamily="34" charset="0"/>
              </a:rPr>
              <a:t>In</a:t>
            </a:r>
            <a:r>
              <a:rPr lang="tr-TR" sz="1600" kern="100" dirty="0">
                <a:solidFill>
                  <a:srgbClr val="2D2A26"/>
                </a:solidFill>
                <a:latin typeface="Arial" panose="020B0604020202020204" pitchFamily="34" charset="0"/>
                <a:ea typeface="Calibri" panose="020F0502020204030204" pitchFamily="34" charset="0"/>
                <a:cs typeface="Arial" panose="020B0604020202020204" pitchFamily="34" charset="0"/>
              </a:rPr>
              <a:t> the </a:t>
            </a:r>
            <a:r>
              <a:rPr lang="tr-TR" sz="1600" kern="100" dirty="0" err="1">
                <a:solidFill>
                  <a:srgbClr val="2D2A26"/>
                </a:solidFill>
                <a:latin typeface="Arial" panose="020B0604020202020204" pitchFamily="34" charset="0"/>
                <a:ea typeface="Calibri" panose="020F0502020204030204" pitchFamily="34" charset="0"/>
                <a:cs typeface="Arial" panose="020B0604020202020204" pitchFamily="34" charset="0"/>
              </a:rPr>
              <a:t>study</a:t>
            </a:r>
            <a:r>
              <a:rPr lang="tr-TR" sz="1600" kern="100" dirty="0">
                <a:solidFill>
                  <a:srgbClr val="2D2A26"/>
                </a:solidFill>
                <a:latin typeface="Arial" panose="020B0604020202020204" pitchFamily="34" charset="0"/>
                <a:ea typeface="Calibri" panose="020F0502020204030204" pitchFamily="34" charset="0"/>
                <a:cs typeface="Arial" panose="020B0604020202020204" pitchFamily="34" charset="0"/>
              </a:rPr>
              <a:t>, </a:t>
            </a:r>
            <a:r>
              <a:rPr lang="tr-TR" sz="1600" kern="100" dirty="0" err="1">
                <a:solidFill>
                  <a:srgbClr val="2D2A26"/>
                </a:solidFill>
                <a:latin typeface="Arial" panose="020B0604020202020204" pitchFamily="34" charset="0"/>
                <a:ea typeface="Calibri" panose="020F0502020204030204" pitchFamily="34" charset="0"/>
                <a:cs typeface="Arial" panose="020B0604020202020204" pitchFamily="34" charset="0"/>
              </a:rPr>
              <a:t>publications</a:t>
            </a:r>
            <a:r>
              <a:rPr lang="tr-TR" sz="1600" kern="100" dirty="0">
                <a:solidFill>
                  <a:srgbClr val="2D2A26"/>
                </a:solidFill>
                <a:latin typeface="Arial" panose="020B0604020202020204" pitchFamily="34" charset="0"/>
                <a:ea typeface="Calibri" panose="020F0502020204030204" pitchFamily="34" charset="0"/>
                <a:cs typeface="Arial" panose="020B0604020202020204" pitchFamily="34" charset="0"/>
              </a:rPr>
              <a:t> </a:t>
            </a:r>
            <a:r>
              <a:rPr lang="tr-TR" sz="1600" kern="100" dirty="0" err="1">
                <a:solidFill>
                  <a:srgbClr val="2D2A26"/>
                </a:solidFill>
                <a:latin typeface="Arial" panose="020B0604020202020204" pitchFamily="34" charset="0"/>
                <a:ea typeface="Calibri" panose="020F0502020204030204" pitchFamily="34" charset="0"/>
                <a:cs typeface="Arial" panose="020B0604020202020204" pitchFamily="34" charset="0"/>
              </a:rPr>
              <a:t>from</a:t>
            </a:r>
            <a:r>
              <a:rPr lang="tr-TR" sz="1600" kern="100" dirty="0">
                <a:solidFill>
                  <a:srgbClr val="2D2A26"/>
                </a:solidFill>
                <a:latin typeface="Arial" panose="020B0604020202020204" pitchFamily="34" charset="0"/>
                <a:ea typeface="Calibri" panose="020F0502020204030204" pitchFamily="34" charset="0"/>
                <a:cs typeface="Arial" panose="020B0604020202020204" pitchFamily="34" charset="0"/>
              </a:rPr>
              <a:t> the </a:t>
            </a:r>
            <a:r>
              <a:rPr lang="tr-TR" sz="1600" kern="100" dirty="0" err="1">
                <a:solidFill>
                  <a:srgbClr val="2D2A26"/>
                </a:solidFill>
                <a:latin typeface="Arial" panose="020B0604020202020204" pitchFamily="34" charset="0"/>
                <a:ea typeface="Calibri" panose="020F0502020204030204" pitchFamily="34" charset="0"/>
                <a:cs typeface="Arial" panose="020B0604020202020204" pitchFamily="34" charset="0"/>
              </a:rPr>
              <a:t>years</a:t>
            </a:r>
            <a:r>
              <a:rPr lang="tr-TR" sz="1600" kern="100" dirty="0">
                <a:solidFill>
                  <a:srgbClr val="2D2A26"/>
                </a:solidFill>
                <a:latin typeface="Arial" panose="020B0604020202020204" pitchFamily="34" charset="0"/>
                <a:ea typeface="Calibri" panose="020F0502020204030204" pitchFamily="34" charset="0"/>
                <a:cs typeface="Arial" panose="020B0604020202020204" pitchFamily="34" charset="0"/>
              </a:rPr>
              <a:t> 2010-2022 </a:t>
            </a:r>
            <a:r>
              <a:rPr lang="tr-TR" sz="1600" kern="100" dirty="0" err="1">
                <a:solidFill>
                  <a:srgbClr val="2D2A26"/>
                </a:solidFill>
                <a:latin typeface="Arial" panose="020B0604020202020204" pitchFamily="34" charset="0"/>
                <a:ea typeface="Calibri" panose="020F0502020204030204" pitchFamily="34" charset="0"/>
                <a:cs typeface="Arial" panose="020B0604020202020204" pitchFamily="34" charset="0"/>
              </a:rPr>
              <a:t>were</a:t>
            </a:r>
            <a:r>
              <a:rPr lang="tr-TR" sz="1600" kern="100" dirty="0">
                <a:solidFill>
                  <a:srgbClr val="2D2A26"/>
                </a:solidFill>
                <a:latin typeface="Arial" panose="020B0604020202020204" pitchFamily="34" charset="0"/>
                <a:ea typeface="Calibri" panose="020F0502020204030204" pitchFamily="34" charset="0"/>
                <a:cs typeface="Arial" panose="020B0604020202020204" pitchFamily="34" charset="0"/>
              </a:rPr>
              <a:t> examined. </a:t>
            </a:r>
          </a:p>
        </p:txBody>
      </p:sp>
      <p:sp>
        <p:nvSpPr>
          <p:cNvPr id="15" name="Metin kutusu 14">
            <a:extLst>
              <a:ext uri="{FF2B5EF4-FFF2-40B4-BE49-F238E27FC236}">
                <a16:creationId xmlns:a16="http://schemas.microsoft.com/office/drawing/2014/main" id="{335BC0E5-E052-E96E-86D1-67EAB471EAE7}"/>
              </a:ext>
            </a:extLst>
          </p:cNvPr>
          <p:cNvSpPr txBox="1"/>
          <p:nvPr/>
        </p:nvSpPr>
        <p:spPr>
          <a:xfrm>
            <a:off x="3039359" y="3347185"/>
            <a:ext cx="6113282" cy="369332"/>
          </a:xfrm>
          <a:prstGeom prst="rect">
            <a:avLst/>
          </a:prstGeom>
          <a:noFill/>
        </p:spPr>
        <p:txBody>
          <a:bodyPr wrap="square">
            <a:spAutoFit/>
          </a:bodyPr>
          <a:lstStyle/>
          <a:p>
            <a:pPr algn="ctr"/>
            <a:r>
              <a:rPr lang="en-US" sz="1800" dirty="0">
                <a:solidFill>
                  <a:srgbClr val="005CB9"/>
                </a:solidFill>
                <a:latin typeface="Arial" panose="020B0604020202020204" pitchFamily="34" charset="0"/>
                <a:cs typeface="Arial" panose="020B0604020202020204" pitchFamily="34" charset="0"/>
              </a:rPr>
              <a:t>Percentage of studies conducted by year</a:t>
            </a:r>
          </a:p>
        </p:txBody>
      </p:sp>
      <p:sp>
        <p:nvSpPr>
          <p:cNvPr id="8" name="Dikdörtgen 7"/>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graphicFrame>
        <p:nvGraphicFramePr>
          <p:cNvPr id="18" name="Grafik 17">
            <a:extLst>
              <a:ext uri="{FF2B5EF4-FFF2-40B4-BE49-F238E27FC236}">
                <a16:creationId xmlns:a16="http://schemas.microsoft.com/office/drawing/2014/main" id="{BFD90133-A6EC-A505-DBE6-CA780A823FD6}"/>
              </a:ext>
            </a:extLst>
          </p:cNvPr>
          <p:cNvGraphicFramePr>
            <a:graphicFrameLocks/>
          </p:cNvGraphicFramePr>
          <p:nvPr>
            <p:extLst>
              <p:ext uri="{D42A27DB-BD31-4B8C-83A1-F6EECF244321}">
                <p14:modId xmlns:p14="http://schemas.microsoft.com/office/powerpoint/2010/main" val="3233588379"/>
              </p:ext>
            </p:extLst>
          </p:nvPr>
        </p:nvGraphicFramePr>
        <p:xfrm>
          <a:off x="1597153" y="3890577"/>
          <a:ext cx="9083039" cy="2080338"/>
        </p:xfrm>
        <a:graphic>
          <a:graphicData uri="http://schemas.openxmlformats.org/drawingml/2006/chart">
            <c:chart xmlns:c="http://schemas.openxmlformats.org/drawingml/2006/chart" xmlns:r="http://schemas.openxmlformats.org/officeDocument/2006/relationships" r:id="rId4"/>
          </a:graphicData>
        </a:graphic>
      </p:graphicFrame>
      <p:sp>
        <p:nvSpPr>
          <p:cNvPr id="14" name="Metin kutusu 13">
            <a:extLst>
              <a:ext uri="{FF2B5EF4-FFF2-40B4-BE49-F238E27FC236}">
                <a16:creationId xmlns:a16="http://schemas.microsoft.com/office/drawing/2014/main" id="{F7CB8FBB-2775-BD62-D8C2-CA0BFB43E5BD}"/>
              </a:ext>
            </a:extLst>
          </p:cNvPr>
          <p:cNvSpPr txBox="1"/>
          <p:nvPr/>
        </p:nvSpPr>
        <p:spPr>
          <a:xfrm>
            <a:off x="6297168" y="925088"/>
            <a:ext cx="5406538" cy="1554272"/>
          </a:xfrm>
          <a:prstGeom prst="rect">
            <a:avLst/>
          </a:prstGeom>
          <a:noFill/>
        </p:spPr>
        <p:txBody>
          <a:bodyPr wrap="square">
            <a:spAutoFit/>
          </a:bodyPr>
          <a:lstStyle/>
          <a:p>
            <a:pPr marL="285750" lvl="0" indent="-285750">
              <a:spcAft>
                <a:spcPts val="1800"/>
              </a:spcAft>
              <a:buClr>
                <a:srgbClr val="005CB9"/>
              </a:buClr>
              <a:buSzPct val="100000"/>
              <a:buFont typeface="Arial" panose="020B0604020202020204" pitchFamily="34" charset="0"/>
              <a:buChar char="●"/>
              <a:tabLst>
                <a:tab pos="457200" algn="l"/>
              </a:tabLst>
            </a:pPr>
            <a:r>
              <a:rPr lang="en-US" sz="1600" kern="100" dirty="0">
                <a:solidFill>
                  <a:srgbClr val="2D2A26"/>
                </a:solidFill>
                <a:latin typeface="Arial" panose="020B0604020202020204" pitchFamily="34" charset="0"/>
                <a:ea typeface="Calibri" panose="020F0502020204030204" pitchFamily="34" charset="0"/>
                <a:cs typeface="Arial" panose="020B0604020202020204" pitchFamily="34" charset="0"/>
              </a:rPr>
              <a:t>Out of the studies found, 19 were thoroughly examined.</a:t>
            </a:r>
          </a:p>
          <a:p>
            <a:pPr marL="285750" lvl="0" indent="-285750">
              <a:spcAft>
                <a:spcPts val="1800"/>
              </a:spcAft>
              <a:buClr>
                <a:srgbClr val="005CB9"/>
              </a:buClr>
              <a:buSzPct val="100000"/>
              <a:buFont typeface="Arial" panose="020B0604020202020204" pitchFamily="34" charset="0"/>
              <a:buChar char="●"/>
              <a:tabLst>
                <a:tab pos="457200" algn="l"/>
              </a:tabLst>
            </a:pPr>
            <a:r>
              <a:rPr lang="en-US" sz="1600" kern="100" dirty="0">
                <a:solidFill>
                  <a:srgbClr val="2D2A26"/>
                </a:solidFill>
                <a:latin typeface="Arial" panose="020B0604020202020204" pitchFamily="34" charset="0"/>
                <a:ea typeface="Calibri" panose="020F0502020204030204" pitchFamily="34" charset="0"/>
                <a:cs typeface="Arial" panose="020B0604020202020204" pitchFamily="34" charset="0"/>
              </a:rPr>
              <a:t>Studies were grouped according  to publication year, level of analysis, methodologies employed, years examined, and study findings.</a:t>
            </a:r>
          </a:p>
        </p:txBody>
      </p:sp>
      <p:sp>
        <p:nvSpPr>
          <p:cNvPr id="16"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4" name="Metin kutusu 3"/>
          <p:cNvSpPr txBox="1"/>
          <p:nvPr/>
        </p:nvSpPr>
        <p:spPr>
          <a:xfrm>
            <a:off x="1353313" y="3826452"/>
            <a:ext cx="536448" cy="338554"/>
          </a:xfrm>
          <a:prstGeom prst="rect">
            <a:avLst/>
          </a:prstGeom>
          <a:noFill/>
        </p:spPr>
        <p:txBody>
          <a:bodyPr wrap="square" rtlCol="0">
            <a:spAutoFit/>
          </a:bodyPr>
          <a:lstStyle/>
          <a:p>
            <a:r>
              <a:rPr lang="tr-TR" sz="1600" dirty="0">
                <a:latin typeface="Arial" panose="020B0604020202020204" pitchFamily="34" charset="0"/>
                <a:cs typeface="Arial" panose="020B0604020202020204" pitchFamily="34" charset="0"/>
              </a:rPr>
              <a:t>%</a:t>
            </a:r>
          </a:p>
        </p:txBody>
      </p:sp>
      <p:sp>
        <p:nvSpPr>
          <p:cNvPr id="11"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384423165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Unvan 1">
            <a:extLst>
              <a:ext uri="{FF2B5EF4-FFF2-40B4-BE49-F238E27FC236}">
                <a16:creationId xmlns:a16="http://schemas.microsoft.com/office/drawing/2014/main" id="{33C75337-1272-4A4D-A6C2-65BE3A31961E}"/>
              </a:ext>
            </a:extLst>
          </p:cNvPr>
          <p:cNvSpPr txBox="1">
            <a:spLocks/>
          </p:cNvSpPr>
          <p:nvPr/>
        </p:nvSpPr>
        <p:spPr>
          <a:xfrm>
            <a:off x="545569"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a:latin typeface="Arial" panose="020B0604020202020204" pitchFamily="34" charset="0"/>
                <a:cs typeface="Arial" panose="020B0604020202020204" pitchFamily="34" charset="0"/>
              </a:rPr>
              <a:t>Findings</a:t>
            </a:r>
          </a:p>
        </p:txBody>
      </p:sp>
      <p:sp>
        <p:nvSpPr>
          <p:cNvPr id="19" name="Metin kutusu 18">
            <a:extLst>
              <a:ext uri="{FF2B5EF4-FFF2-40B4-BE49-F238E27FC236}">
                <a16:creationId xmlns:a16="http://schemas.microsoft.com/office/drawing/2014/main" id="{96BC8E67-D817-30B9-1D90-8FCDFD35FD16}"/>
              </a:ext>
            </a:extLst>
          </p:cNvPr>
          <p:cNvSpPr txBox="1"/>
          <p:nvPr/>
        </p:nvSpPr>
        <p:spPr>
          <a:xfrm>
            <a:off x="480503" y="1072008"/>
            <a:ext cx="10938235" cy="405047"/>
          </a:xfrm>
          <a:prstGeom prst="rect">
            <a:avLst/>
          </a:prstGeom>
          <a:noFill/>
        </p:spPr>
        <p:txBody>
          <a:bodyPr wrap="square">
            <a:spAutoFit/>
          </a:bodyPr>
          <a:lstStyle/>
          <a:p>
            <a:pPr>
              <a:lnSpc>
                <a:spcPct val="107000"/>
              </a:lnSpc>
              <a:spcAft>
                <a:spcPts val="800"/>
              </a:spcAft>
              <a:buSzPct val="150000"/>
              <a:tabLst>
                <a:tab pos="457200" algn="l"/>
              </a:tabLst>
            </a:pPr>
            <a:r>
              <a:rPr lang="en-US"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63% of the studies examine</a:t>
            </a:r>
            <a:r>
              <a:rPr lang="tr-TR"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d</a:t>
            </a:r>
            <a:r>
              <a:rPr lang="en-US"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 the global scale, while </a:t>
            </a:r>
            <a:r>
              <a:rPr lang="tr-TR"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37</a:t>
            </a:r>
            <a:r>
              <a:rPr lang="en-US"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 focus</a:t>
            </a:r>
            <a:r>
              <a:rPr lang="tr-TR" sz="2000" kern="100" dirty="0" err="1">
                <a:solidFill>
                  <a:srgbClr val="2D2A26"/>
                </a:solidFill>
                <a:latin typeface="Arial" panose="020B0604020202020204" pitchFamily="34" charset="0"/>
                <a:ea typeface="Calibri" panose="020F0502020204030204" pitchFamily="34" charset="0"/>
                <a:cs typeface="Arial" panose="020B0604020202020204" pitchFamily="34" charset="0"/>
              </a:rPr>
              <a:t>ed</a:t>
            </a:r>
            <a:r>
              <a:rPr lang="en-US"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 on the national/regional level.</a:t>
            </a:r>
            <a:endParaRPr lang="tr-TR" sz="2000" kern="100" dirty="0">
              <a:solidFill>
                <a:sysClr val="windowText" lastClr="0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0" name="Metin kutusu 19">
            <a:extLst>
              <a:ext uri="{FF2B5EF4-FFF2-40B4-BE49-F238E27FC236}">
                <a16:creationId xmlns:a16="http://schemas.microsoft.com/office/drawing/2014/main" id="{57A7E633-BB2C-4580-39A4-FD31CE250BD5}"/>
              </a:ext>
            </a:extLst>
          </p:cNvPr>
          <p:cNvSpPr txBox="1"/>
          <p:nvPr/>
        </p:nvSpPr>
        <p:spPr>
          <a:xfrm>
            <a:off x="1042994" y="2629323"/>
            <a:ext cx="10106012" cy="400110"/>
          </a:xfrm>
          <a:prstGeom prst="rect">
            <a:avLst/>
          </a:prstGeom>
          <a:noFill/>
        </p:spPr>
        <p:txBody>
          <a:bodyPr wrap="square" rtlCol="0">
            <a:spAutoFit/>
          </a:bodyPr>
          <a:lstStyle/>
          <a:p>
            <a:pPr algn="ctr"/>
            <a:r>
              <a:rPr lang="tr-TR" sz="2000" kern="100" dirty="0">
                <a:solidFill>
                  <a:srgbClr val="005CB9"/>
                </a:solidFill>
                <a:latin typeface="Arial" panose="020B0604020202020204" pitchFamily="34" charset="0"/>
                <a:ea typeface="Calibri" panose="020F0502020204030204" pitchFamily="34" charset="0"/>
                <a:cs typeface="Arial" panose="020B0604020202020204" pitchFamily="34" charset="0"/>
              </a:rPr>
              <a:t>Percentage on the Studies Based on the Level of Analysis </a:t>
            </a:r>
            <a:endParaRPr lang="tr-TR" sz="2000" dirty="0">
              <a:solidFill>
                <a:srgbClr val="005CB9"/>
              </a:solidFill>
              <a:latin typeface="Arial" panose="020B0604020202020204" pitchFamily="34" charset="0"/>
              <a:cs typeface="Arial" panose="020B0604020202020204" pitchFamily="34" charset="0"/>
            </a:endParaRPr>
          </a:p>
        </p:txBody>
      </p:sp>
      <p:graphicFrame>
        <p:nvGraphicFramePr>
          <p:cNvPr id="23" name="Grafik 22">
            <a:extLst>
              <a:ext uri="{FF2B5EF4-FFF2-40B4-BE49-F238E27FC236}">
                <a16:creationId xmlns:a16="http://schemas.microsoft.com/office/drawing/2014/main" id="{B5E2C77A-0156-41B5-4EAB-F6D44D434582}"/>
              </a:ext>
            </a:extLst>
          </p:cNvPr>
          <p:cNvGraphicFramePr>
            <a:graphicFrameLocks/>
          </p:cNvGraphicFramePr>
          <p:nvPr>
            <p:extLst>
              <p:ext uri="{D42A27DB-BD31-4B8C-83A1-F6EECF244321}">
                <p14:modId xmlns:p14="http://schemas.microsoft.com/office/powerpoint/2010/main" val="24978691"/>
              </p:ext>
            </p:extLst>
          </p:nvPr>
        </p:nvGraphicFramePr>
        <p:xfrm>
          <a:off x="1042994" y="3360911"/>
          <a:ext cx="9983989" cy="2098093"/>
        </p:xfrm>
        <a:graphic>
          <a:graphicData uri="http://schemas.openxmlformats.org/drawingml/2006/chart">
            <c:chart xmlns:c="http://schemas.openxmlformats.org/drawingml/2006/chart" xmlns:r="http://schemas.openxmlformats.org/officeDocument/2006/relationships" r:id="rId4"/>
          </a:graphicData>
        </a:graphic>
      </p:graphicFrame>
      <p:sp>
        <p:nvSpPr>
          <p:cNvPr id="4" name="Metin kutusu 3">
            <a:extLst>
              <a:ext uri="{FF2B5EF4-FFF2-40B4-BE49-F238E27FC236}">
                <a16:creationId xmlns:a16="http://schemas.microsoft.com/office/drawing/2014/main" id="{366D8F99-9E0D-DC98-7A94-737E408C0EE7}"/>
              </a:ext>
            </a:extLst>
          </p:cNvPr>
          <p:cNvSpPr txBox="1"/>
          <p:nvPr/>
        </p:nvSpPr>
        <p:spPr>
          <a:xfrm>
            <a:off x="10851201" y="3311008"/>
            <a:ext cx="425789" cy="307777"/>
          </a:xfrm>
          <a:prstGeom prst="rect">
            <a:avLst/>
          </a:prstGeom>
          <a:noFill/>
        </p:spPr>
        <p:txBody>
          <a:bodyPr wrap="square" rtlCol="0">
            <a:spAutoFit/>
          </a:bodyPr>
          <a:lstStyle/>
          <a:p>
            <a:r>
              <a:rPr lang="tr-TR" sz="1400" dirty="0">
                <a:solidFill>
                  <a:srgbClr val="2D2A26"/>
                </a:solidFill>
                <a:latin typeface="Arial" panose="020B0604020202020204" pitchFamily="34" charset="0"/>
                <a:cs typeface="Arial" panose="020B0604020202020204" pitchFamily="34" charset="0"/>
              </a:rPr>
              <a:t>%</a:t>
            </a:r>
          </a:p>
        </p:txBody>
      </p:sp>
      <p:sp>
        <p:nvSpPr>
          <p:cNvPr id="10" name="Dikdörtgen 9"/>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
        <p:nvSpPr>
          <p:cNvPr id="17"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11"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641873580"/>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kutusu 9">
            <a:extLst>
              <a:ext uri="{FF2B5EF4-FFF2-40B4-BE49-F238E27FC236}">
                <a16:creationId xmlns:a16="http://schemas.microsoft.com/office/drawing/2014/main" id="{8D878914-3994-7F5D-7036-C83DFD82CFA3}"/>
              </a:ext>
            </a:extLst>
          </p:cNvPr>
          <p:cNvSpPr txBox="1"/>
          <p:nvPr/>
        </p:nvSpPr>
        <p:spPr>
          <a:xfrm>
            <a:off x="456190" y="1009807"/>
            <a:ext cx="11055392" cy="421654"/>
          </a:xfrm>
          <a:prstGeom prst="rect">
            <a:avLst/>
          </a:prstGeom>
          <a:noFill/>
        </p:spPr>
        <p:txBody>
          <a:bodyPr wrap="square">
            <a:spAutoFit/>
          </a:bodyPr>
          <a:lstStyle/>
          <a:p>
            <a:pPr marR="0" lvl="0" defTabSz="914400" eaLnBrk="1" fontAlgn="auto" latinLnBrk="0" hangingPunct="1">
              <a:lnSpc>
                <a:spcPct val="107000"/>
              </a:lnSpc>
              <a:spcBef>
                <a:spcPts val="0"/>
              </a:spcBef>
              <a:spcAft>
                <a:spcPts val="800"/>
              </a:spcAft>
              <a:buClrTx/>
              <a:buSzPct val="150000"/>
              <a:tabLst>
                <a:tab pos="457200" algn="l"/>
              </a:tabLst>
              <a:defRPr/>
            </a:pPr>
            <a:r>
              <a:rPr lang="en-US"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The Emergency Events Database (EM-DAT) has been used as a source in 57% of the studies.</a:t>
            </a:r>
          </a:p>
        </p:txBody>
      </p:sp>
      <p:sp>
        <p:nvSpPr>
          <p:cNvPr id="11" name="Metin kutusu 10">
            <a:extLst>
              <a:ext uri="{FF2B5EF4-FFF2-40B4-BE49-F238E27FC236}">
                <a16:creationId xmlns:a16="http://schemas.microsoft.com/office/drawing/2014/main" id="{8CE96D43-5AEE-27B6-6FA7-845DCF248D1C}"/>
              </a:ext>
            </a:extLst>
          </p:cNvPr>
          <p:cNvSpPr txBox="1"/>
          <p:nvPr/>
        </p:nvSpPr>
        <p:spPr>
          <a:xfrm>
            <a:off x="1365081" y="1995275"/>
            <a:ext cx="9461839" cy="461665"/>
          </a:xfrm>
          <a:prstGeom prst="rect">
            <a:avLst/>
          </a:prstGeom>
          <a:noFill/>
        </p:spPr>
        <p:txBody>
          <a:bodyPr wrap="square" rtlCol="0">
            <a:spAutoFit/>
          </a:bodyPr>
          <a:lstStyle/>
          <a:p>
            <a:pPr algn="ctr"/>
            <a:r>
              <a:rPr lang="tr-TR" sz="2400" kern="100" dirty="0">
                <a:solidFill>
                  <a:srgbClr val="005CB9"/>
                </a:solidFill>
                <a:latin typeface="Arial" panose="020B0604020202020204" pitchFamily="34" charset="0"/>
                <a:ea typeface="Calibri" panose="020F0502020204030204" pitchFamily="34" charset="0"/>
                <a:cs typeface="Arial" panose="020B0604020202020204" pitchFamily="34" charset="0"/>
              </a:rPr>
              <a:t> </a:t>
            </a:r>
            <a:r>
              <a:rPr lang="en-US" sz="2000" dirty="0">
                <a:solidFill>
                  <a:srgbClr val="005CB9"/>
                </a:solidFill>
                <a:latin typeface="Arial" panose="020B0604020202020204" pitchFamily="34" charset="0"/>
                <a:ea typeface="Calibri" panose="020F0502020204030204" pitchFamily="34" charset="0"/>
                <a:cs typeface="Arial" panose="020B0604020202020204" pitchFamily="34" charset="0"/>
              </a:rPr>
              <a:t>Sources Used for Natural Disasters in Studies</a:t>
            </a:r>
            <a:r>
              <a:rPr lang="tr-TR" sz="2000" kern="100" dirty="0">
                <a:solidFill>
                  <a:srgbClr val="005CB9"/>
                </a:solidFill>
                <a:latin typeface="Arial" panose="020B0604020202020204" pitchFamily="34" charset="0"/>
                <a:ea typeface="Calibri" panose="020F0502020204030204" pitchFamily="34" charset="0"/>
                <a:cs typeface="Arial" panose="020B0604020202020204" pitchFamily="34" charset="0"/>
              </a:rPr>
              <a:t>           </a:t>
            </a:r>
            <a:endParaRPr lang="tr-TR" sz="2000" dirty="0">
              <a:solidFill>
                <a:srgbClr val="005CB9"/>
              </a:solidFill>
              <a:latin typeface="Arial" panose="020B0604020202020204" pitchFamily="34" charset="0"/>
              <a:cs typeface="Arial" panose="020B0604020202020204" pitchFamily="34" charset="0"/>
            </a:endParaRPr>
          </a:p>
        </p:txBody>
      </p:sp>
      <p:sp>
        <p:nvSpPr>
          <p:cNvPr id="7" name="Metin kutusu 6">
            <a:extLst>
              <a:ext uri="{FF2B5EF4-FFF2-40B4-BE49-F238E27FC236}">
                <a16:creationId xmlns:a16="http://schemas.microsoft.com/office/drawing/2014/main" id="{BF667314-32DD-E896-80E4-61082154045B}"/>
              </a:ext>
            </a:extLst>
          </p:cNvPr>
          <p:cNvSpPr txBox="1"/>
          <p:nvPr/>
        </p:nvSpPr>
        <p:spPr>
          <a:xfrm>
            <a:off x="10067670" y="2497185"/>
            <a:ext cx="425789" cy="307777"/>
          </a:xfrm>
          <a:prstGeom prst="rect">
            <a:avLst/>
          </a:prstGeom>
          <a:noFill/>
        </p:spPr>
        <p:txBody>
          <a:bodyPr wrap="square" rtlCol="0">
            <a:spAutoFit/>
          </a:bodyPr>
          <a:lstStyle/>
          <a:p>
            <a:r>
              <a:rPr lang="tr-TR" sz="1400" dirty="0">
                <a:solidFill>
                  <a:srgbClr val="2D2A26"/>
                </a:solidFill>
                <a:latin typeface="Arial" panose="020B0604020202020204" pitchFamily="34" charset="0"/>
                <a:cs typeface="Arial" panose="020B0604020202020204" pitchFamily="34" charset="0"/>
              </a:rPr>
              <a:t>%</a:t>
            </a:r>
          </a:p>
        </p:txBody>
      </p:sp>
      <p:sp>
        <p:nvSpPr>
          <p:cNvPr id="12" name="Dikdörtgen 11"/>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
        <p:nvSpPr>
          <p:cNvPr id="17"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19" name="Unvan 1">
            <a:extLst>
              <a:ext uri="{FF2B5EF4-FFF2-40B4-BE49-F238E27FC236}">
                <a16:creationId xmlns:a16="http://schemas.microsoft.com/office/drawing/2014/main" id="{33C75337-1272-4A4D-A6C2-65BE3A31961E}"/>
              </a:ext>
            </a:extLst>
          </p:cNvPr>
          <p:cNvSpPr txBox="1">
            <a:spLocks/>
          </p:cNvSpPr>
          <p:nvPr/>
        </p:nvSpPr>
        <p:spPr>
          <a:xfrm>
            <a:off x="545569"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a:latin typeface="Arial" panose="020B0604020202020204" pitchFamily="34" charset="0"/>
                <a:cs typeface="Arial" panose="020B0604020202020204" pitchFamily="34" charset="0"/>
              </a:rPr>
              <a:t>Findings</a:t>
            </a:r>
          </a:p>
        </p:txBody>
      </p:sp>
      <p:sp>
        <p:nvSpPr>
          <p:cNvPr id="13"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6</a:t>
            </a:r>
          </a:p>
        </p:txBody>
      </p:sp>
      <p:graphicFrame>
        <p:nvGraphicFramePr>
          <p:cNvPr id="2" name="Grafik 1">
            <a:extLst>
              <a:ext uri="{FF2B5EF4-FFF2-40B4-BE49-F238E27FC236}">
                <a16:creationId xmlns:a16="http://schemas.microsoft.com/office/drawing/2014/main" id="{F3C4588E-0A3F-4D1A-F8DD-333A83F9B384}"/>
              </a:ext>
            </a:extLst>
          </p:cNvPr>
          <p:cNvGraphicFramePr/>
          <p:nvPr>
            <p:extLst>
              <p:ext uri="{D42A27DB-BD31-4B8C-83A1-F6EECF244321}">
                <p14:modId xmlns:p14="http://schemas.microsoft.com/office/powerpoint/2010/main" val="950122087"/>
              </p:ext>
            </p:extLst>
          </p:nvPr>
        </p:nvGraphicFramePr>
        <p:xfrm>
          <a:off x="2032000" y="2475002"/>
          <a:ext cx="8128000" cy="35658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33576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Metin kutusu 9">
            <a:extLst>
              <a:ext uri="{FF2B5EF4-FFF2-40B4-BE49-F238E27FC236}">
                <a16:creationId xmlns:a16="http://schemas.microsoft.com/office/drawing/2014/main" id="{8D878914-3994-7F5D-7036-C83DFD82CFA3}"/>
              </a:ext>
            </a:extLst>
          </p:cNvPr>
          <p:cNvSpPr txBox="1"/>
          <p:nvPr/>
        </p:nvSpPr>
        <p:spPr>
          <a:xfrm>
            <a:off x="471467" y="898497"/>
            <a:ext cx="11055392" cy="750975"/>
          </a:xfrm>
          <a:prstGeom prst="rect">
            <a:avLst/>
          </a:prstGeom>
          <a:noFill/>
        </p:spPr>
        <p:txBody>
          <a:bodyPr wrap="square">
            <a:spAutoFit/>
          </a:bodyPr>
          <a:lstStyle/>
          <a:p>
            <a:pPr marR="0" lvl="0" defTabSz="914400" eaLnBrk="1" fontAlgn="auto" latinLnBrk="0" hangingPunct="1">
              <a:lnSpc>
                <a:spcPct val="107000"/>
              </a:lnSpc>
              <a:spcBef>
                <a:spcPts val="0"/>
              </a:spcBef>
              <a:spcAft>
                <a:spcPts val="800"/>
              </a:spcAft>
              <a:buClrTx/>
              <a:buSzPct val="150000"/>
              <a:tabLst>
                <a:tab pos="457200" algn="l"/>
              </a:tabLst>
              <a:defRPr/>
            </a:pPr>
            <a:r>
              <a:rPr lang="tr-TR"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C</a:t>
            </a:r>
            <a:r>
              <a:rPr lang="en-US" sz="2000" kern="100" dirty="0" err="1">
                <a:solidFill>
                  <a:srgbClr val="2D2A26"/>
                </a:solidFill>
                <a:latin typeface="Arial" panose="020B0604020202020204" pitchFamily="34" charset="0"/>
                <a:ea typeface="Calibri" panose="020F0502020204030204" pitchFamily="34" charset="0"/>
                <a:cs typeface="Arial" panose="020B0604020202020204" pitchFamily="34" charset="0"/>
              </a:rPr>
              <a:t>onsidering</a:t>
            </a:r>
            <a:r>
              <a:rPr lang="en-US" sz="2000" kern="100" dirty="0">
                <a:solidFill>
                  <a:srgbClr val="2D2A26"/>
                </a:solidFill>
                <a:latin typeface="Arial" panose="020B0604020202020204" pitchFamily="34" charset="0"/>
                <a:ea typeface="Calibri" panose="020F0502020204030204" pitchFamily="34" charset="0"/>
                <a:cs typeface="Arial" panose="020B0604020202020204" pitchFamily="34" charset="0"/>
              </a:rPr>
              <a:t> the number of years examined in the studies, it is observed that the data between 10 and 20 years are examined the most. These studies constitute 37% of the examined studies.</a:t>
            </a:r>
          </a:p>
        </p:txBody>
      </p:sp>
      <p:sp>
        <p:nvSpPr>
          <p:cNvPr id="11" name="Metin kutusu 10">
            <a:extLst>
              <a:ext uri="{FF2B5EF4-FFF2-40B4-BE49-F238E27FC236}">
                <a16:creationId xmlns:a16="http://schemas.microsoft.com/office/drawing/2014/main" id="{8CE96D43-5AEE-27B6-6FA7-845DCF248D1C}"/>
              </a:ext>
            </a:extLst>
          </p:cNvPr>
          <p:cNvSpPr txBox="1"/>
          <p:nvPr/>
        </p:nvSpPr>
        <p:spPr>
          <a:xfrm>
            <a:off x="1365081" y="2285238"/>
            <a:ext cx="9461839" cy="400110"/>
          </a:xfrm>
          <a:prstGeom prst="rect">
            <a:avLst/>
          </a:prstGeom>
          <a:noFill/>
        </p:spPr>
        <p:txBody>
          <a:bodyPr wrap="square" rtlCol="0">
            <a:spAutoFit/>
          </a:bodyPr>
          <a:lstStyle/>
          <a:p>
            <a:pPr algn="ctr"/>
            <a:r>
              <a:rPr lang="en-US" sz="2000" kern="100" dirty="0">
                <a:solidFill>
                  <a:srgbClr val="005CB9"/>
                </a:solidFill>
                <a:latin typeface="Arial" panose="020B0604020202020204" pitchFamily="34" charset="0"/>
                <a:ea typeface="Calibri" panose="020F0502020204030204" pitchFamily="34" charset="0"/>
                <a:cs typeface="Arial" panose="020B0604020202020204" pitchFamily="34" charset="0"/>
              </a:rPr>
              <a:t>Distribution (%) of studies based on the number of years examined</a:t>
            </a:r>
            <a:endParaRPr lang="tr-TR" sz="2000" dirty="0">
              <a:solidFill>
                <a:srgbClr val="005CB9"/>
              </a:solidFill>
              <a:latin typeface="Arial" panose="020B0604020202020204" pitchFamily="34" charset="0"/>
              <a:cs typeface="Arial" panose="020B0604020202020204" pitchFamily="34" charset="0"/>
            </a:endParaRPr>
          </a:p>
        </p:txBody>
      </p:sp>
      <p:graphicFrame>
        <p:nvGraphicFramePr>
          <p:cNvPr id="4" name="Grafik 3">
            <a:extLst>
              <a:ext uri="{FF2B5EF4-FFF2-40B4-BE49-F238E27FC236}">
                <a16:creationId xmlns:a16="http://schemas.microsoft.com/office/drawing/2014/main" id="{6CCCA965-AC89-118F-EDAD-06294611AE75}"/>
              </a:ext>
            </a:extLst>
          </p:cNvPr>
          <p:cNvGraphicFramePr>
            <a:graphicFrameLocks/>
          </p:cNvGraphicFramePr>
          <p:nvPr>
            <p:extLst>
              <p:ext uri="{D42A27DB-BD31-4B8C-83A1-F6EECF244321}">
                <p14:modId xmlns:p14="http://schemas.microsoft.com/office/powerpoint/2010/main" val="395473514"/>
              </p:ext>
            </p:extLst>
          </p:nvPr>
        </p:nvGraphicFramePr>
        <p:xfrm>
          <a:off x="1555423" y="2947176"/>
          <a:ext cx="10018934" cy="3198772"/>
        </p:xfrm>
        <a:graphic>
          <a:graphicData uri="http://schemas.openxmlformats.org/drawingml/2006/chart">
            <c:chart xmlns:c="http://schemas.openxmlformats.org/drawingml/2006/chart" xmlns:r="http://schemas.openxmlformats.org/officeDocument/2006/relationships" r:id="rId4"/>
          </a:graphicData>
        </a:graphic>
      </p:graphicFrame>
      <p:sp>
        <p:nvSpPr>
          <p:cNvPr id="7" name="Metin kutusu 6">
            <a:extLst>
              <a:ext uri="{FF2B5EF4-FFF2-40B4-BE49-F238E27FC236}">
                <a16:creationId xmlns:a16="http://schemas.microsoft.com/office/drawing/2014/main" id="{FEC4991E-F0AB-F8EC-C4BE-01F49B3EA60F}"/>
              </a:ext>
            </a:extLst>
          </p:cNvPr>
          <p:cNvSpPr txBox="1"/>
          <p:nvPr/>
        </p:nvSpPr>
        <p:spPr>
          <a:xfrm>
            <a:off x="11483827" y="2899751"/>
            <a:ext cx="425789" cy="307777"/>
          </a:xfrm>
          <a:prstGeom prst="rect">
            <a:avLst/>
          </a:prstGeom>
          <a:noFill/>
        </p:spPr>
        <p:txBody>
          <a:bodyPr wrap="square" rtlCol="0">
            <a:spAutoFit/>
          </a:bodyPr>
          <a:lstStyle/>
          <a:p>
            <a:r>
              <a:rPr lang="tr-TR" sz="1400" dirty="0">
                <a:latin typeface="Arial" panose="020B0604020202020204" pitchFamily="34" charset="0"/>
                <a:cs typeface="Arial" panose="020B0604020202020204" pitchFamily="34" charset="0"/>
              </a:rPr>
              <a:t>%</a:t>
            </a:r>
          </a:p>
        </p:txBody>
      </p:sp>
      <p:sp>
        <p:nvSpPr>
          <p:cNvPr id="8" name="Metin kutusu 7">
            <a:extLst>
              <a:ext uri="{FF2B5EF4-FFF2-40B4-BE49-F238E27FC236}">
                <a16:creationId xmlns:a16="http://schemas.microsoft.com/office/drawing/2014/main" id="{BFA5771D-A29B-03EC-1199-71F274F8CC07}"/>
              </a:ext>
            </a:extLst>
          </p:cNvPr>
          <p:cNvSpPr txBox="1"/>
          <p:nvPr/>
        </p:nvSpPr>
        <p:spPr>
          <a:xfrm>
            <a:off x="471467" y="4330153"/>
            <a:ext cx="1067725" cy="738664"/>
          </a:xfrm>
          <a:prstGeom prst="rect">
            <a:avLst/>
          </a:prstGeom>
          <a:noFill/>
        </p:spPr>
        <p:txBody>
          <a:bodyPr wrap="square" rtlCol="0">
            <a:spAutoFit/>
          </a:bodyPr>
          <a:lstStyle/>
          <a:p>
            <a:r>
              <a:rPr lang="tr-TR" sz="1400" dirty="0" err="1">
                <a:latin typeface="Arial" panose="020B0604020202020204" pitchFamily="34" charset="0"/>
                <a:cs typeface="Arial" panose="020B0604020202020204" pitchFamily="34" charset="0"/>
              </a:rPr>
              <a:t>Number</a:t>
            </a:r>
            <a:r>
              <a:rPr lang="tr-TR" sz="1400" dirty="0">
                <a:latin typeface="Arial" panose="020B0604020202020204" pitchFamily="34" charset="0"/>
                <a:cs typeface="Arial" panose="020B0604020202020204" pitchFamily="34" charset="0"/>
              </a:rPr>
              <a:t> of </a:t>
            </a:r>
            <a:r>
              <a:rPr lang="tr-TR" sz="1400" dirty="0" err="1">
                <a:latin typeface="Arial" panose="020B0604020202020204" pitchFamily="34" charset="0"/>
                <a:cs typeface="Arial" panose="020B0604020202020204" pitchFamily="34" charset="0"/>
              </a:rPr>
              <a:t>years</a:t>
            </a:r>
            <a:r>
              <a:rPr lang="tr-TR" sz="1400" dirty="0">
                <a:latin typeface="Arial" panose="020B0604020202020204" pitchFamily="34" charset="0"/>
                <a:cs typeface="Arial" panose="020B0604020202020204" pitchFamily="34" charset="0"/>
              </a:rPr>
              <a:t> examined</a:t>
            </a:r>
          </a:p>
        </p:txBody>
      </p:sp>
      <p:sp>
        <p:nvSpPr>
          <p:cNvPr id="12" name="Dikdörtgen 11"/>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
        <p:nvSpPr>
          <p:cNvPr id="16"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17" name="Unvan 1">
            <a:extLst>
              <a:ext uri="{FF2B5EF4-FFF2-40B4-BE49-F238E27FC236}">
                <a16:creationId xmlns:a16="http://schemas.microsoft.com/office/drawing/2014/main" id="{33C75337-1272-4A4D-A6C2-65BE3A31961E}"/>
              </a:ext>
            </a:extLst>
          </p:cNvPr>
          <p:cNvSpPr txBox="1">
            <a:spLocks/>
          </p:cNvSpPr>
          <p:nvPr/>
        </p:nvSpPr>
        <p:spPr>
          <a:xfrm>
            <a:off x="545569"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a:latin typeface="Arial" panose="020B0604020202020204" pitchFamily="34" charset="0"/>
                <a:cs typeface="Arial" panose="020B0604020202020204" pitchFamily="34" charset="0"/>
              </a:rPr>
              <a:t>Findings</a:t>
            </a:r>
          </a:p>
        </p:txBody>
      </p:sp>
      <p:sp>
        <p:nvSpPr>
          <p:cNvPr id="13"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7</a:t>
            </a:r>
          </a:p>
        </p:txBody>
      </p:sp>
    </p:spTree>
    <p:extLst>
      <p:ext uri="{BB962C8B-B14F-4D97-AF65-F5344CB8AC3E}">
        <p14:creationId xmlns:p14="http://schemas.microsoft.com/office/powerpoint/2010/main" val="218756781"/>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Metin kutusu 9">
            <a:extLst>
              <a:ext uri="{FF2B5EF4-FFF2-40B4-BE49-F238E27FC236}">
                <a16:creationId xmlns:a16="http://schemas.microsoft.com/office/drawing/2014/main" id="{DC661680-258F-C0E3-D53C-860B81774EA9}"/>
              </a:ext>
            </a:extLst>
          </p:cNvPr>
          <p:cNvSpPr txBox="1"/>
          <p:nvPr/>
        </p:nvSpPr>
        <p:spPr>
          <a:xfrm>
            <a:off x="475802" y="922385"/>
            <a:ext cx="10889038" cy="707886"/>
          </a:xfrm>
          <a:prstGeom prst="rect">
            <a:avLst/>
          </a:prstGeom>
          <a:noFill/>
        </p:spPr>
        <p:txBody>
          <a:bodyPr wrap="square">
            <a:spAutoFit/>
          </a:bodyPr>
          <a:lstStyle/>
          <a:p>
            <a:pPr algn="just">
              <a:buSzPct val="150000"/>
            </a:pP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Various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techniques</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were</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employed</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for</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data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analysis</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with</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the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gravity</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model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being</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the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most</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 </a:t>
            </a:r>
            <a:r>
              <a:rPr lang="tr-TR" sz="2000" kern="100" dirty="0" err="1">
                <a:solidFill>
                  <a:srgbClr val="2D2A26"/>
                </a:solidFill>
                <a:effectLst/>
                <a:latin typeface="Arial" panose="020B0604020202020204" pitchFamily="34" charset="0"/>
                <a:ea typeface="Calibri" panose="020F0502020204030204" pitchFamily="34" charset="0"/>
                <a:cs typeface="Arial" panose="020B0604020202020204" pitchFamily="34" charset="0"/>
              </a:rPr>
              <a:t>prominent</a:t>
            </a:r>
            <a:r>
              <a:rPr lang="tr-TR" sz="2000" kern="100" dirty="0">
                <a:solidFill>
                  <a:srgbClr val="2D2A26"/>
                </a:solidFill>
                <a:effectLst/>
                <a:latin typeface="Arial" panose="020B0604020202020204" pitchFamily="34" charset="0"/>
                <a:ea typeface="Calibri" panose="020F0502020204030204" pitchFamily="34" charset="0"/>
                <a:cs typeface="Arial" panose="020B0604020202020204" pitchFamily="34" charset="0"/>
              </a:rPr>
              <a:t>.</a:t>
            </a:r>
          </a:p>
        </p:txBody>
      </p:sp>
      <p:sp>
        <p:nvSpPr>
          <p:cNvPr id="12" name="Metin kutusu 11">
            <a:extLst>
              <a:ext uri="{FF2B5EF4-FFF2-40B4-BE49-F238E27FC236}">
                <a16:creationId xmlns:a16="http://schemas.microsoft.com/office/drawing/2014/main" id="{89417EE3-D12D-FEBD-D182-78F5A82AA119}"/>
              </a:ext>
            </a:extLst>
          </p:cNvPr>
          <p:cNvSpPr txBox="1"/>
          <p:nvPr/>
        </p:nvSpPr>
        <p:spPr>
          <a:xfrm>
            <a:off x="688057" y="1787318"/>
            <a:ext cx="10889038" cy="400110"/>
          </a:xfrm>
          <a:prstGeom prst="rect">
            <a:avLst/>
          </a:prstGeom>
          <a:noFill/>
        </p:spPr>
        <p:txBody>
          <a:bodyPr wrap="square" rtlCol="0">
            <a:spAutoFit/>
          </a:bodyPr>
          <a:lstStyle/>
          <a:p>
            <a:pPr lvl="0" algn="ctr">
              <a:spcAft>
                <a:spcPts val="800"/>
              </a:spcAft>
              <a:buSzPct val="150000"/>
              <a:tabLst>
                <a:tab pos="457200" algn="l"/>
              </a:tabLst>
            </a:pPr>
            <a:r>
              <a:rPr lang="en-US" sz="2000" kern="100" dirty="0">
                <a:solidFill>
                  <a:srgbClr val="005CB9"/>
                </a:solidFill>
                <a:latin typeface="Arial" panose="020B0604020202020204" pitchFamily="34" charset="0"/>
                <a:ea typeface="Calibri" panose="020F0502020204030204" pitchFamily="34" charset="0"/>
                <a:cs typeface="Arial" panose="020B0604020202020204" pitchFamily="34" charset="0"/>
              </a:rPr>
              <a:t>The </a:t>
            </a:r>
            <a:r>
              <a:rPr lang="tr-TR" sz="2000" kern="100" dirty="0">
                <a:solidFill>
                  <a:srgbClr val="005CB9"/>
                </a:solidFill>
                <a:latin typeface="Arial" panose="020B0604020202020204" pitchFamily="34" charset="0"/>
                <a:ea typeface="Calibri" panose="020F0502020204030204" pitchFamily="34" charset="0"/>
                <a:cs typeface="Arial" panose="020B0604020202020204" pitchFamily="34" charset="0"/>
              </a:rPr>
              <a:t>Percentage</a:t>
            </a:r>
            <a:r>
              <a:rPr lang="en-US" sz="2000" kern="100" dirty="0">
                <a:solidFill>
                  <a:srgbClr val="005CB9"/>
                </a:solidFill>
                <a:latin typeface="Arial" panose="020B0604020202020204" pitchFamily="34" charset="0"/>
                <a:ea typeface="Calibri" panose="020F0502020204030204" pitchFamily="34" charset="0"/>
                <a:cs typeface="Arial" panose="020B0604020202020204" pitchFamily="34" charset="0"/>
              </a:rPr>
              <a:t> of Methods/Models Used in the Studies</a:t>
            </a:r>
            <a:endParaRPr lang="tr-TR" sz="2000" kern="100" dirty="0">
              <a:solidFill>
                <a:srgbClr val="005CB9"/>
              </a:solidFill>
              <a:latin typeface="Arial" panose="020B0604020202020204" pitchFamily="34" charset="0"/>
              <a:ea typeface="Calibri" panose="020F0502020204030204" pitchFamily="34" charset="0"/>
              <a:cs typeface="Arial" panose="020B0604020202020204" pitchFamily="34" charset="0"/>
            </a:endParaRPr>
          </a:p>
        </p:txBody>
      </p:sp>
      <p:sp>
        <p:nvSpPr>
          <p:cNvPr id="4" name="Metin kutusu 3">
            <a:extLst>
              <a:ext uri="{FF2B5EF4-FFF2-40B4-BE49-F238E27FC236}">
                <a16:creationId xmlns:a16="http://schemas.microsoft.com/office/drawing/2014/main" id="{3C094680-3E07-CA1A-CCD8-29CE65D72E08}"/>
              </a:ext>
            </a:extLst>
          </p:cNvPr>
          <p:cNvSpPr txBox="1"/>
          <p:nvPr/>
        </p:nvSpPr>
        <p:spPr>
          <a:xfrm>
            <a:off x="11470810" y="2331081"/>
            <a:ext cx="425789" cy="307777"/>
          </a:xfrm>
          <a:prstGeom prst="rect">
            <a:avLst/>
          </a:prstGeom>
          <a:noFill/>
        </p:spPr>
        <p:txBody>
          <a:bodyPr wrap="square" rtlCol="0">
            <a:spAutoFit/>
          </a:bodyPr>
          <a:lstStyle/>
          <a:p>
            <a:r>
              <a:rPr lang="tr-TR" sz="1400" dirty="0">
                <a:latin typeface="Arial" panose="020B0604020202020204" pitchFamily="34" charset="0"/>
                <a:cs typeface="Arial" panose="020B0604020202020204" pitchFamily="34" charset="0"/>
              </a:rPr>
              <a:t>%</a:t>
            </a:r>
          </a:p>
        </p:txBody>
      </p:sp>
      <p:sp>
        <p:nvSpPr>
          <p:cNvPr id="11" name="Dikdörtgen 10"/>
          <p:cNvSpPr/>
          <p:nvPr/>
        </p:nvSpPr>
        <p:spPr>
          <a:xfrm>
            <a:off x="-134112" y="5998464"/>
            <a:ext cx="12533376" cy="35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5400" dirty="0"/>
          </a:p>
        </p:txBody>
      </p:sp>
      <p:sp>
        <p:nvSpPr>
          <p:cNvPr id="17" name="Alt Bilgi Yer Tutucusu 5">
            <a:extLst>
              <a:ext uri="{FF2B5EF4-FFF2-40B4-BE49-F238E27FC236}">
                <a16:creationId xmlns:a16="http://schemas.microsoft.com/office/drawing/2014/main" id="{9353C673-95A7-47B6-B21D-06486194D572}"/>
              </a:ext>
            </a:extLst>
          </p:cNvPr>
          <p:cNvSpPr>
            <a:spLocks noGrp="1"/>
          </p:cNvSpPr>
          <p:nvPr>
            <p:ph type="ftr" sz="quarter" idx="10"/>
          </p:nvPr>
        </p:nvSpPr>
        <p:spPr>
          <a:xfrm>
            <a:off x="503741" y="6348723"/>
            <a:ext cx="7452877" cy="391577"/>
          </a:xfrm>
        </p:spPr>
        <p:txBody>
          <a:bodyPr/>
          <a:lstStyle/>
          <a:p>
            <a:r>
              <a:rPr lang="en-US" sz="1400" dirty="0">
                <a:solidFill>
                  <a:schemeClr val="bg1">
                    <a:lumMod val="50000"/>
                  </a:schemeClr>
                </a:solidFill>
              </a:rPr>
              <a:t>The Association Between Natural Disasters and Trade: A Literature Review</a:t>
            </a:r>
            <a:endParaRPr lang="tr-TR" sz="1400" dirty="0">
              <a:solidFill>
                <a:schemeClr val="bg1">
                  <a:lumMod val="50000"/>
                </a:schemeClr>
              </a:solidFill>
            </a:endParaRPr>
          </a:p>
        </p:txBody>
      </p:sp>
      <p:sp>
        <p:nvSpPr>
          <p:cNvPr id="18" name="Unvan 1">
            <a:extLst>
              <a:ext uri="{FF2B5EF4-FFF2-40B4-BE49-F238E27FC236}">
                <a16:creationId xmlns:a16="http://schemas.microsoft.com/office/drawing/2014/main" id="{33C75337-1272-4A4D-A6C2-65BE3A31961E}"/>
              </a:ext>
            </a:extLst>
          </p:cNvPr>
          <p:cNvSpPr txBox="1">
            <a:spLocks/>
          </p:cNvSpPr>
          <p:nvPr/>
        </p:nvSpPr>
        <p:spPr>
          <a:xfrm>
            <a:off x="545569" y="173694"/>
            <a:ext cx="11377984" cy="822777"/>
          </a:xfrm>
          <a:prstGeom prst="rect">
            <a:avLst/>
          </a:prstGeom>
        </p:spPr>
        <p:txBody>
          <a:bodyPr wrap="square" lIns="0" tIns="0" rIns="0" bIns="0">
            <a:noAutofit/>
          </a:bodyPr>
          <a:lstStyle>
            <a:lvl1pPr eaLnBrk="1" hangingPunct="1">
              <a:defRPr sz="5900" b="0" i="0" baseline="0">
                <a:solidFill>
                  <a:srgbClr val="005CB9"/>
                </a:solidFill>
                <a:latin typeface="PublicSans-Thin"/>
                <a:ea typeface="+mj-ea"/>
                <a:cs typeface="PublicSans-Thin"/>
              </a:defRPr>
            </a:lvl1pPr>
          </a:lstStyle>
          <a:p>
            <a:r>
              <a:rPr lang="tr-TR" sz="3600" b="1" kern="0" dirty="0">
                <a:latin typeface="Arial" panose="020B0604020202020204" pitchFamily="34" charset="0"/>
                <a:cs typeface="Arial" panose="020B0604020202020204" pitchFamily="34" charset="0"/>
              </a:rPr>
              <a:t>Findings</a:t>
            </a:r>
          </a:p>
        </p:txBody>
      </p:sp>
      <p:sp>
        <p:nvSpPr>
          <p:cNvPr id="14" name="Slayt Numarası Yer Tutucusu 4">
            <a:extLst>
              <a:ext uri="{FF2B5EF4-FFF2-40B4-BE49-F238E27FC236}">
                <a16:creationId xmlns:a16="http://schemas.microsoft.com/office/drawing/2014/main" id="{B2EF2320-3EBF-45E6-B83D-354BA341AADF}"/>
              </a:ext>
            </a:extLst>
          </p:cNvPr>
          <p:cNvSpPr>
            <a:spLocks noGrp="1"/>
          </p:cNvSpPr>
          <p:nvPr>
            <p:ph type="sldNum" sz="quarter" idx="11"/>
          </p:nvPr>
        </p:nvSpPr>
        <p:spPr>
          <a:xfrm>
            <a:off x="11184688" y="6345633"/>
            <a:ext cx="572244" cy="365125"/>
          </a:xfrm>
        </p:spPr>
        <p:txBody>
          <a:bodyPr/>
          <a:lstStyle/>
          <a:p>
            <a:r>
              <a:rPr lang="tr-TR" sz="1400" dirty="0">
                <a:solidFill>
                  <a:srgbClr val="005CB9"/>
                </a:solidFill>
                <a:latin typeface="Arial" panose="020B0604020202020204" pitchFamily="34" charset="0"/>
                <a:cs typeface="Arial" panose="020B0604020202020204" pitchFamily="34" charset="0"/>
              </a:rPr>
              <a:t>8</a:t>
            </a:r>
          </a:p>
        </p:txBody>
      </p:sp>
      <p:graphicFrame>
        <p:nvGraphicFramePr>
          <p:cNvPr id="2" name="Grafik 1">
            <a:extLst>
              <a:ext uri="{FF2B5EF4-FFF2-40B4-BE49-F238E27FC236}">
                <a16:creationId xmlns:a16="http://schemas.microsoft.com/office/drawing/2014/main" id="{6CCCA965-AC89-118F-EDAD-06294611AE75}"/>
              </a:ext>
            </a:extLst>
          </p:cNvPr>
          <p:cNvGraphicFramePr>
            <a:graphicFrameLocks/>
          </p:cNvGraphicFramePr>
          <p:nvPr>
            <p:extLst>
              <p:ext uri="{D42A27DB-BD31-4B8C-83A1-F6EECF244321}">
                <p14:modId xmlns:p14="http://schemas.microsoft.com/office/powerpoint/2010/main" val="4090425540"/>
              </p:ext>
            </p:extLst>
          </p:nvPr>
        </p:nvGraphicFramePr>
        <p:xfrm>
          <a:off x="646041" y="2366689"/>
          <a:ext cx="10718799" cy="439420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68179863"/>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Hizmet İçi Eğitim-Fuar ve Diğer Destekler Ş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sz="54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Belge" ma:contentTypeID="0x0101002F1857B4EEEF294EB6E67F3C7A2C47AC" ma:contentTypeVersion="7" ma:contentTypeDescription="Yeni belge oluşturun." ma:contentTypeScope="" ma:versionID="20848db0b91e9ac464616f1ac4665dae">
  <xsd:schema xmlns:xsd="http://www.w3.org/2001/XMLSchema" xmlns:xs="http://www.w3.org/2001/XMLSchema" xmlns:p="http://schemas.microsoft.com/office/2006/metadata/properties" xmlns:ns3="4cf7cb13-b42e-43d7-8ef6-732fb0670e87" xmlns:ns4="5b708386-947f-43e0-9eca-90fee5321d4b" targetNamespace="http://schemas.microsoft.com/office/2006/metadata/properties" ma:root="true" ma:fieldsID="c08fc78a46147a307f77ad608a0a07bd" ns3:_="" ns4:_="">
    <xsd:import namespace="4cf7cb13-b42e-43d7-8ef6-732fb0670e87"/>
    <xsd:import namespace="5b708386-947f-43e0-9eca-90fee5321d4b"/>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cf7cb13-b42e-43d7-8ef6-732fb0670e8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b708386-947f-43e0-9eca-90fee5321d4b" elementFormDefault="qualified">
    <xsd:import namespace="http://schemas.microsoft.com/office/2006/documentManagement/types"/>
    <xsd:import namespace="http://schemas.microsoft.com/office/infopath/2007/PartnerControls"/>
    <xsd:element name="SharedWithUsers" ma:index="10"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Ayrıntıları ile Paylaşıldı" ma:internalName="SharedWithDetails" ma:readOnly="true">
      <xsd:simpleType>
        <xsd:restriction base="dms:Note">
          <xsd:maxLength value="255"/>
        </xsd:restriction>
      </xsd:simpleType>
    </xsd:element>
    <xsd:element name="SharingHintHash" ma:index="12" nillable="true" ma:displayName="İpucu Paylaşımı Karması"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C20E0D4-1E0F-443E-904A-61720F8B2455}">
  <ds:schemaRefs>
    <ds:schemaRef ds:uri="http://schemas.microsoft.com/sharepoint/v3/contenttype/forms"/>
  </ds:schemaRefs>
</ds:datastoreItem>
</file>

<file path=customXml/itemProps2.xml><?xml version="1.0" encoding="utf-8"?>
<ds:datastoreItem xmlns:ds="http://schemas.openxmlformats.org/officeDocument/2006/customXml" ds:itemID="{0929E696-AAC4-4683-9B3C-783C81CC92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cf7cb13-b42e-43d7-8ef6-732fb0670e87"/>
    <ds:schemaRef ds:uri="5b708386-947f-43e0-9eca-90fee5321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B48608B-8D46-4FFC-BA22-B060C897C21D}">
  <ds:schemaRefs>
    <ds:schemaRef ds:uri="http://schemas.microsoft.com/office/2006/metadata/properties"/>
    <ds:schemaRef ds:uri="http://purl.org/dc/terms/"/>
    <ds:schemaRef ds:uri="http://www.w3.org/XML/1998/namespace"/>
    <ds:schemaRef ds:uri="5b708386-947f-43e0-9eca-90fee5321d4b"/>
    <ds:schemaRef ds:uri="http://schemas.openxmlformats.org/package/2006/metadata/core-properties"/>
    <ds:schemaRef ds:uri="http://purl.org/dc/elements/1.1/"/>
    <ds:schemaRef ds:uri="http://schemas.microsoft.com/office/2006/documentManagement/types"/>
    <ds:schemaRef ds:uri="http://purl.org/dc/dcmitype/"/>
    <ds:schemaRef ds:uri="http://schemas.microsoft.com/office/infopath/2007/PartnerControls"/>
    <ds:schemaRef ds:uri="4cf7cb13-b42e-43d7-8ef6-732fb0670e87"/>
  </ds:schemaRefs>
</ds:datastoreItem>
</file>

<file path=docProps/app.xml><?xml version="1.0" encoding="utf-8"?>
<Properties xmlns="http://schemas.openxmlformats.org/officeDocument/2006/extended-properties" xmlns:vt="http://schemas.openxmlformats.org/officeDocument/2006/docPropsVTypes">
  <Template/>
  <TotalTime>12203</TotalTime>
  <Words>2284</Words>
  <Application>Microsoft Office PowerPoint</Application>
  <PresentationFormat>Geniş ekran</PresentationFormat>
  <Paragraphs>224</Paragraphs>
  <Slides>13</Slides>
  <Notes>13</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13</vt:i4>
      </vt:variant>
    </vt:vector>
  </HeadingPairs>
  <TitlesOfParts>
    <vt:vector size="21" baseType="lpstr">
      <vt:lpstr>Arial</vt:lpstr>
      <vt:lpstr>Arial Narrow</vt:lpstr>
      <vt:lpstr>Calibri</vt:lpstr>
      <vt:lpstr>Calibri (Gövde)</vt:lpstr>
      <vt:lpstr>Helvetica</vt:lpstr>
      <vt:lpstr>PublicSans-Thin</vt:lpstr>
      <vt:lpstr>Times New Roman</vt:lpstr>
      <vt:lpstr>Hizmet İçi Eğitim-Fuar ve Diğer Destekler Şb.-</vt:lpstr>
      <vt:lpstr>The Association Between Natural Disasters and Trade: A Literature Review</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Alsu Yalçıntaş</dc:creator>
  <cp:lastModifiedBy>Furkan SEVEN</cp:lastModifiedBy>
  <cp:revision>1015</cp:revision>
  <cp:lastPrinted>2023-04-11T11:09:23Z</cp:lastPrinted>
  <dcterms:created xsi:type="dcterms:W3CDTF">2019-11-27T08:17:07Z</dcterms:created>
  <dcterms:modified xsi:type="dcterms:W3CDTF">2023-05-29T09:31:03Z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0x0101002F1857B4EEEF294EB6E67F3C7A2C47AC</vt:lpwstr>
  </property>
</Properties>
</file>