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0" r:id="rId4"/>
  </p:sldMasterIdLst>
  <p:notesMasterIdLst>
    <p:notesMasterId r:id="rId23"/>
  </p:notesMasterIdLst>
  <p:sldIdLst>
    <p:sldId id="256" r:id="rId5"/>
    <p:sldId id="257" r:id="rId6"/>
    <p:sldId id="295" r:id="rId7"/>
    <p:sldId id="260" r:id="rId8"/>
    <p:sldId id="296" r:id="rId9"/>
    <p:sldId id="259" r:id="rId10"/>
    <p:sldId id="309" r:id="rId11"/>
    <p:sldId id="298" r:id="rId12"/>
    <p:sldId id="312" r:id="rId13"/>
    <p:sldId id="313" r:id="rId14"/>
    <p:sldId id="271" r:id="rId15"/>
    <p:sldId id="305" r:id="rId16"/>
    <p:sldId id="314" r:id="rId17"/>
    <p:sldId id="315" r:id="rId18"/>
    <p:sldId id="281" r:id="rId19"/>
    <p:sldId id="306" r:id="rId20"/>
    <p:sldId id="316" r:id="rId21"/>
    <p:sldId id="307" r:id="rId22"/>
  </p:sldIdLst>
  <p:sldSz cx="9144000" cy="5143500" type="screen16x9"/>
  <p:notesSz cx="6858000" cy="9144000"/>
  <p:embeddedFontLst>
    <p:embeddedFont>
      <p:font typeface="Copperplate Gothic Bold" panose="020E0705020206020404" pitchFamily="34" charset="0"/>
      <p:regular r:id="rId24"/>
    </p:embeddedFont>
    <p:embeddedFont>
      <p:font typeface="Pontano Sans" panose="020B0604020202020204" charset="0"/>
      <p:regular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277EB2-6DC4-49B1-8D71-5BDB29857CDB}">
  <a:tblStyle styleId="{1E277EB2-6DC4-49B1-8D71-5BDB29857CDB}"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2A38E08-B8D0-402E-9D69-E42F52CF9426}"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fig!$B$1</c:f>
              <c:strCache>
                <c:ptCount val="1"/>
                <c:pt idx="0">
                  <c:v>Original ranking based on TTCI</c:v>
                </c:pt>
              </c:strCache>
            </c:strRef>
          </c:tx>
          <c:spPr>
            <a:ln w="28575" cap="rnd">
              <a:solidFill>
                <a:srgbClr val="FF0000"/>
              </a:solidFill>
              <a:round/>
            </a:ln>
            <a:effectLst/>
          </c:spPr>
          <c:marker>
            <c:symbol val="circle"/>
            <c:size val="5"/>
            <c:spPr>
              <a:solidFill>
                <a:srgbClr val="FF0000"/>
              </a:solidFill>
              <a:ln w="9525">
                <a:solidFill>
                  <a:schemeClr val="accent1"/>
                </a:solidFill>
              </a:ln>
              <a:effectLst/>
            </c:spPr>
          </c:marker>
          <c:dPt>
            <c:idx val="10"/>
            <c:marker>
              <c:spPr>
                <a:solidFill>
                  <a:srgbClr val="FF0000"/>
                </a:solidFill>
                <a:ln w="9525">
                  <a:solidFill>
                    <a:srgbClr val="FF0000"/>
                  </a:solidFill>
                </a:ln>
                <a:effectLst/>
              </c:spPr>
            </c:marker>
            <c:bubble3D val="0"/>
            <c:extLst>
              <c:ext xmlns:c16="http://schemas.microsoft.com/office/drawing/2014/chart" uri="{C3380CC4-5D6E-409C-BE32-E72D297353CC}">
                <c16:uniqueId val="{00000000-DEA1-4D31-8A21-36D8169CD1EA}"/>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FF0000"/>
                    </a:solidFill>
                    <a:latin typeface="Times New Roman" panose="02020603050405020304" pitchFamily="18" charset="0"/>
                    <a:ea typeface="+mn-ea"/>
                    <a:cs typeface="Times New Roman" panose="02020603050405020304" pitchFamily="18"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fig!$A$2:$A$12</c:f>
              <c:strCache>
                <c:ptCount val="11"/>
                <c:pt idx="0">
                  <c:v>Spain</c:v>
                </c:pt>
                <c:pt idx="1">
                  <c:v>Germany</c:v>
                </c:pt>
                <c:pt idx="2">
                  <c:v>Italy</c:v>
                </c:pt>
                <c:pt idx="3">
                  <c:v>Netherlands</c:v>
                </c:pt>
                <c:pt idx="4">
                  <c:v>Norway</c:v>
                </c:pt>
                <c:pt idx="5">
                  <c:v>Luxembourg</c:v>
                </c:pt>
                <c:pt idx="6">
                  <c:v>Belgium</c:v>
                </c:pt>
                <c:pt idx="7">
                  <c:v>Finland</c:v>
                </c:pt>
                <c:pt idx="8">
                  <c:v>Czechia</c:v>
                </c:pt>
                <c:pt idx="9">
                  <c:v>Estonia</c:v>
                </c:pt>
                <c:pt idx="10">
                  <c:v>Slovackia</c:v>
                </c:pt>
              </c:strCache>
            </c:strRef>
          </c:cat>
          <c:val>
            <c:numRef>
              <c:f>fig!$B$2:$B$12</c:f>
              <c:numCache>
                <c:formatCode>General</c:formatCode>
                <c:ptCount val="11"/>
                <c:pt idx="0">
                  <c:v>1</c:v>
                </c:pt>
                <c:pt idx="1">
                  <c:v>2</c:v>
                </c:pt>
                <c:pt idx="2">
                  <c:v>3</c:v>
                </c:pt>
                <c:pt idx="3">
                  <c:v>4</c:v>
                </c:pt>
                <c:pt idx="4">
                  <c:v>5</c:v>
                </c:pt>
                <c:pt idx="5">
                  <c:v>6</c:v>
                </c:pt>
                <c:pt idx="6">
                  <c:v>7</c:v>
                </c:pt>
                <c:pt idx="7">
                  <c:v>8</c:v>
                </c:pt>
                <c:pt idx="8">
                  <c:v>9</c:v>
                </c:pt>
                <c:pt idx="9">
                  <c:v>10</c:v>
                </c:pt>
                <c:pt idx="10">
                  <c:v>11</c:v>
                </c:pt>
              </c:numCache>
            </c:numRef>
          </c:val>
          <c:smooth val="0"/>
          <c:extLst>
            <c:ext xmlns:c16="http://schemas.microsoft.com/office/drawing/2014/chart" uri="{C3380CC4-5D6E-409C-BE32-E72D297353CC}">
              <c16:uniqueId val="{00000001-DEA1-4D31-8A21-36D8169CD1EA}"/>
            </c:ext>
          </c:extLst>
        </c:ser>
        <c:ser>
          <c:idx val="1"/>
          <c:order val="1"/>
          <c:tx>
            <c:strRef>
              <c:f>fig!$C$1</c:f>
              <c:strCache>
                <c:ptCount val="1"/>
                <c:pt idx="0">
                  <c:v>Ranking based on Grey Relational Gradefor for Overnights in pandemic</c:v>
                </c:pt>
              </c:strCache>
            </c:strRef>
          </c:tx>
          <c:spPr>
            <a:ln w="28575" cap="rnd">
              <a:solidFill>
                <a:srgbClr val="0070C0"/>
              </a:solidFill>
              <a:round/>
            </a:ln>
            <a:effectLst/>
          </c:spPr>
          <c:marker>
            <c:symbol val="circle"/>
            <c:size val="5"/>
            <c:spPr>
              <a:solidFill>
                <a:schemeClr val="accent1"/>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rgbClr val="0070C0"/>
                    </a:solidFill>
                    <a:latin typeface="Times New Roman" panose="02020603050405020304" pitchFamily="18" charset="0"/>
                    <a:ea typeface="+mn-ea"/>
                    <a:cs typeface="Times New Roman" panose="02020603050405020304" pitchFamily="18"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fig!$A$2:$A$12</c:f>
              <c:strCache>
                <c:ptCount val="11"/>
                <c:pt idx="0">
                  <c:v>Spain</c:v>
                </c:pt>
                <c:pt idx="1">
                  <c:v>Germany</c:v>
                </c:pt>
                <c:pt idx="2">
                  <c:v>Italy</c:v>
                </c:pt>
                <c:pt idx="3">
                  <c:v>Netherlands</c:v>
                </c:pt>
                <c:pt idx="4">
                  <c:v>Norway</c:v>
                </c:pt>
                <c:pt idx="5">
                  <c:v>Luxembourg</c:v>
                </c:pt>
                <c:pt idx="6">
                  <c:v>Belgium</c:v>
                </c:pt>
                <c:pt idx="7">
                  <c:v>Finland</c:v>
                </c:pt>
                <c:pt idx="8">
                  <c:v>Czechia</c:v>
                </c:pt>
                <c:pt idx="9">
                  <c:v>Estonia</c:v>
                </c:pt>
                <c:pt idx="10">
                  <c:v>Slovackia</c:v>
                </c:pt>
              </c:strCache>
            </c:strRef>
          </c:cat>
          <c:val>
            <c:numRef>
              <c:f>fig!$C$2:$C$12</c:f>
              <c:numCache>
                <c:formatCode>0</c:formatCode>
                <c:ptCount val="11"/>
                <c:pt idx="0">
                  <c:v>8</c:v>
                </c:pt>
                <c:pt idx="1">
                  <c:v>1</c:v>
                </c:pt>
                <c:pt idx="2">
                  <c:v>3</c:v>
                </c:pt>
                <c:pt idx="3">
                  <c:v>2</c:v>
                </c:pt>
                <c:pt idx="4">
                  <c:v>5</c:v>
                </c:pt>
                <c:pt idx="5">
                  <c:v>4</c:v>
                </c:pt>
                <c:pt idx="6">
                  <c:v>7</c:v>
                </c:pt>
                <c:pt idx="7">
                  <c:v>10</c:v>
                </c:pt>
                <c:pt idx="8">
                  <c:v>9</c:v>
                </c:pt>
                <c:pt idx="9">
                  <c:v>6</c:v>
                </c:pt>
                <c:pt idx="10">
                  <c:v>11</c:v>
                </c:pt>
              </c:numCache>
            </c:numRef>
          </c:val>
          <c:smooth val="0"/>
          <c:extLst>
            <c:ext xmlns:c16="http://schemas.microsoft.com/office/drawing/2014/chart" uri="{C3380CC4-5D6E-409C-BE32-E72D297353CC}">
              <c16:uniqueId val="{00000002-DEA1-4D31-8A21-36D8169CD1EA}"/>
            </c:ext>
          </c:extLst>
        </c:ser>
        <c:ser>
          <c:idx val="2"/>
          <c:order val="2"/>
          <c:tx>
            <c:strRef>
              <c:f>fig!$D$1</c:f>
              <c:strCache>
                <c:ptCount val="1"/>
                <c:pt idx="0">
                  <c:v>Ranking based on Grey Relational Grade for Google mobility</c:v>
                </c:pt>
              </c:strCache>
            </c:strRef>
          </c:tx>
          <c:spPr>
            <a:ln w="28575" cap="rnd">
              <a:solidFill>
                <a:srgbClr val="00B050"/>
              </a:solidFill>
              <a:round/>
            </a:ln>
            <a:effectLst/>
          </c:spPr>
          <c:marker>
            <c:symbol val="circle"/>
            <c:size val="5"/>
            <c:spPr>
              <a:solidFill>
                <a:srgbClr val="00B050"/>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6">
                        <a:lumMod val="75000"/>
                      </a:schemeClr>
                    </a:solidFill>
                    <a:latin typeface="Times New Roman" panose="02020603050405020304" pitchFamily="18" charset="0"/>
                    <a:ea typeface="+mn-ea"/>
                    <a:cs typeface="Times New Roman" panose="02020603050405020304" pitchFamily="18"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fig!$A$2:$A$12</c:f>
              <c:strCache>
                <c:ptCount val="11"/>
                <c:pt idx="0">
                  <c:v>Spain</c:v>
                </c:pt>
                <c:pt idx="1">
                  <c:v>Germany</c:v>
                </c:pt>
                <c:pt idx="2">
                  <c:v>Italy</c:v>
                </c:pt>
                <c:pt idx="3">
                  <c:v>Netherlands</c:v>
                </c:pt>
                <c:pt idx="4">
                  <c:v>Norway</c:v>
                </c:pt>
                <c:pt idx="5">
                  <c:v>Luxembourg</c:v>
                </c:pt>
                <c:pt idx="6">
                  <c:v>Belgium</c:v>
                </c:pt>
                <c:pt idx="7">
                  <c:v>Finland</c:v>
                </c:pt>
                <c:pt idx="8">
                  <c:v>Czechia</c:v>
                </c:pt>
                <c:pt idx="9">
                  <c:v>Estonia</c:v>
                </c:pt>
                <c:pt idx="10">
                  <c:v>Slovackia</c:v>
                </c:pt>
              </c:strCache>
            </c:strRef>
          </c:cat>
          <c:val>
            <c:numRef>
              <c:f>fig!$D$2:$D$12</c:f>
              <c:numCache>
                <c:formatCode>General</c:formatCode>
                <c:ptCount val="11"/>
                <c:pt idx="0">
                  <c:v>11</c:v>
                </c:pt>
                <c:pt idx="1">
                  <c:v>5</c:v>
                </c:pt>
                <c:pt idx="2">
                  <c:v>10</c:v>
                </c:pt>
                <c:pt idx="3">
                  <c:v>6</c:v>
                </c:pt>
                <c:pt idx="4">
                  <c:v>2</c:v>
                </c:pt>
                <c:pt idx="5">
                  <c:v>7</c:v>
                </c:pt>
                <c:pt idx="6">
                  <c:v>8</c:v>
                </c:pt>
                <c:pt idx="7">
                  <c:v>4</c:v>
                </c:pt>
                <c:pt idx="8">
                  <c:v>3</c:v>
                </c:pt>
                <c:pt idx="9">
                  <c:v>1</c:v>
                </c:pt>
                <c:pt idx="10">
                  <c:v>9</c:v>
                </c:pt>
              </c:numCache>
            </c:numRef>
          </c:val>
          <c:smooth val="0"/>
          <c:extLst>
            <c:ext xmlns:c16="http://schemas.microsoft.com/office/drawing/2014/chart" uri="{C3380CC4-5D6E-409C-BE32-E72D297353CC}">
              <c16:uniqueId val="{00000003-DEA1-4D31-8A21-36D8169CD1EA}"/>
            </c:ext>
          </c:extLst>
        </c:ser>
        <c:ser>
          <c:idx val="3"/>
          <c:order val="3"/>
          <c:tx>
            <c:strRef>
              <c:f>fig!$E$1</c:f>
              <c:strCache>
                <c:ptCount val="1"/>
                <c:pt idx="0">
                  <c:v>Ranking based on Grey Relational Grade for Apple mobility</c:v>
                </c:pt>
              </c:strCache>
            </c:strRef>
          </c:tx>
          <c:spPr>
            <a:ln w="28575" cap="rnd">
              <a:solidFill>
                <a:schemeClr val="accent2">
                  <a:lumMod val="60000"/>
                  <a:lumOff val="40000"/>
                </a:schemeClr>
              </a:solidFill>
              <a:round/>
            </a:ln>
            <a:effectLst/>
          </c:spPr>
          <c:marker>
            <c:symbol val="circle"/>
            <c:size val="5"/>
            <c:spPr>
              <a:solidFill>
                <a:schemeClr val="accent2">
                  <a:lumMod val="60000"/>
                  <a:lumOff val="40000"/>
                </a:schemeClr>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accent2">
                        <a:lumMod val="75000"/>
                      </a:schemeClr>
                    </a:solidFill>
                    <a:latin typeface="Times New Roman" panose="02020603050405020304" pitchFamily="18" charset="0"/>
                    <a:ea typeface="+mn-ea"/>
                    <a:cs typeface="Times New Roman" panose="02020603050405020304" pitchFamily="18"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fig!$A$2:$A$12</c:f>
              <c:strCache>
                <c:ptCount val="11"/>
                <c:pt idx="0">
                  <c:v>Spain</c:v>
                </c:pt>
                <c:pt idx="1">
                  <c:v>Germany</c:v>
                </c:pt>
                <c:pt idx="2">
                  <c:v>Italy</c:v>
                </c:pt>
                <c:pt idx="3">
                  <c:v>Netherlands</c:v>
                </c:pt>
                <c:pt idx="4">
                  <c:v>Norway</c:v>
                </c:pt>
                <c:pt idx="5">
                  <c:v>Luxembourg</c:v>
                </c:pt>
                <c:pt idx="6">
                  <c:v>Belgium</c:v>
                </c:pt>
                <c:pt idx="7">
                  <c:v>Finland</c:v>
                </c:pt>
                <c:pt idx="8">
                  <c:v>Czechia</c:v>
                </c:pt>
                <c:pt idx="9">
                  <c:v>Estonia</c:v>
                </c:pt>
                <c:pt idx="10">
                  <c:v>Slovackia</c:v>
                </c:pt>
              </c:strCache>
            </c:strRef>
          </c:cat>
          <c:val>
            <c:numRef>
              <c:f>fig!$E$2:$E$12</c:f>
              <c:numCache>
                <c:formatCode>General</c:formatCode>
                <c:ptCount val="11"/>
                <c:pt idx="0">
                  <c:v>6</c:v>
                </c:pt>
                <c:pt idx="1">
                  <c:v>1</c:v>
                </c:pt>
                <c:pt idx="2">
                  <c:v>11</c:v>
                </c:pt>
                <c:pt idx="3">
                  <c:v>9</c:v>
                </c:pt>
                <c:pt idx="4">
                  <c:v>5</c:v>
                </c:pt>
                <c:pt idx="5">
                  <c:v>7</c:v>
                </c:pt>
                <c:pt idx="6">
                  <c:v>8</c:v>
                </c:pt>
                <c:pt idx="7">
                  <c:v>4</c:v>
                </c:pt>
                <c:pt idx="8">
                  <c:v>10</c:v>
                </c:pt>
                <c:pt idx="9">
                  <c:v>2</c:v>
                </c:pt>
                <c:pt idx="10">
                  <c:v>3</c:v>
                </c:pt>
              </c:numCache>
            </c:numRef>
          </c:val>
          <c:smooth val="0"/>
          <c:extLst>
            <c:ext xmlns:c16="http://schemas.microsoft.com/office/drawing/2014/chart" uri="{C3380CC4-5D6E-409C-BE32-E72D297353CC}">
              <c16:uniqueId val="{00000004-DEA1-4D31-8A21-36D8169CD1EA}"/>
            </c:ext>
          </c:extLst>
        </c:ser>
        <c:dLbls>
          <c:showLegendKey val="0"/>
          <c:showVal val="0"/>
          <c:showCatName val="0"/>
          <c:showSerName val="0"/>
          <c:showPercent val="0"/>
          <c:showBubbleSize val="0"/>
        </c:dLbls>
        <c:marker val="1"/>
        <c:smooth val="0"/>
        <c:axId val="74706944"/>
        <c:axId val="74708480"/>
      </c:lineChart>
      <c:catAx>
        <c:axId val="74706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74708480"/>
        <c:crosses val="autoZero"/>
        <c:auto val="1"/>
        <c:lblAlgn val="ctr"/>
        <c:lblOffset val="100"/>
        <c:noMultiLvlLbl val="0"/>
      </c:catAx>
      <c:valAx>
        <c:axId val="74708480"/>
        <c:scaling>
          <c:orientation val="minMax"/>
          <c:max val="11"/>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74706944"/>
        <c:crosses val="autoZero"/>
        <c:crossBetween val="between"/>
        <c:maj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5ed75ccf_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5ed75ccf_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7518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d331d350e6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d331d350e6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70703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d331d350e6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d331d350e6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96585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d331d350e6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d331d350e6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72889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67532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5194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04014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d331d350e6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d331d350e6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5953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5ed75ccf_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5ed75ccf_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25574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rot="10800000">
            <a:off x="4511857" y="-125"/>
            <a:ext cx="4632300" cy="5143500"/>
          </a:xfrm>
          <a:prstGeom prst="rect">
            <a:avLst/>
          </a:prstGeom>
          <a:gradFill>
            <a:gsLst>
              <a:gs pos="0">
                <a:srgbClr val="364072"/>
              </a:gs>
              <a:gs pos="100000">
                <a:srgbClr val="0E0F18"/>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rot="10800000" flipH="1">
            <a:off x="3558544" y="-125"/>
            <a:ext cx="953312" cy="5143625"/>
            <a:chOff x="1962000" y="-125"/>
            <a:chExt cx="953312" cy="5143625"/>
          </a:xfrm>
        </p:grpSpPr>
        <p:sp>
          <p:nvSpPr>
            <p:cNvPr id="12" name="Google Shape;12;p2"/>
            <p:cNvSpPr/>
            <p:nvPr/>
          </p:nvSpPr>
          <p:spPr>
            <a:xfrm rot="10800000" flipH="1">
              <a:off x="2469212" y="0"/>
              <a:ext cx="446100" cy="5143500"/>
            </a:xfrm>
            <a:prstGeom prst="rect">
              <a:avLst/>
            </a:prstGeom>
            <a:gradFill>
              <a:gsLst>
                <a:gs pos="0">
                  <a:srgbClr val="3177EE"/>
                </a:gs>
                <a:gs pos="100000">
                  <a:srgbClr val="113D8A"/>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flipH="1">
              <a:off x="2291597" y="-125"/>
              <a:ext cx="184200" cy="5143500"/>
            </a:xfrm>
            <a:prstGeom prst="rect">
              <a:avLst/>
            </a:prstGeom>
            <a:gradFill>
              <a:gsLst>
                <a:gs pos="0">
                  <a:srgbClr val="75DDFF"/>
                </a:gs>
                <a:gs pos="100000">
                  <a:srgbClr val="09B1E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10800000" flipH="1">
              <a:off x="2207413" y="0"/>
              <a:ext cx="90600" cy="5143500"/>
            </a:xfrm>
            <a:prstGeom prst="rect">
              <a:avLst/>
            </a:prstGeom>
            <a:gradFill>
              <a:gsLst>
                <a:gs pos="0">
                  <a:srgbClr val="C6F18D"/>
                </a:gs>
                <a:gs pos="100000">
                  <a:srgbClr val="8AD82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flipH="1">
              <a:off x="1962000" y="0"/>
              <a:ext cx="247800" cy="5143500"/>
            </a:xfrm>
            <a:prstGeom prst="rect">
              <a:avLst/>
            </a:prstGeom>
            <a:gradFill>
              <a:gsLst>
                <a:gs pos="0">
                  <a:srgbClr val="1077D2"/>
                </a:gs>
                <a:gs pos="100000">
                  <a:srgbClr val="09315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6;p2"/>
          <p:cNvSpPr txBox="1">
            <a:spLocks noGrp="1"/>
          </p:cNvSpPr>
          <p:nvPr>
            <p:ph type="ctrTitle"/>
          </p:nvPr>
        </p:nvSpPr>
        <p:spPr>
          <a:xfrm>
            <a:off x="4965100" y="1991825"/>
            <a:ext cx="3704400" cy="1159800"/>
          </a:xfrm>
          <a:prstGeom prst="rect">
            <a:avLst/>
          </a:prstGeom>
        </p:spPr>
        <p:txBody>
          <a:bodyPr spcFirstLastPara="1" wrap="square" lIns="91425" tIns="91425" rIns="91425" bIns="91425" anchor="ctr"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7"/>
        <p:cNvGrpSpPr/>
        <p:nvPr/>
      </p:nvGrpSpPr>
      <p:grpSpPr>
        <a:xfrm>
          <a:off x="0" y="0"/>
          <a:ext cx="0" cy="0"/>
          <a:chOff x="0" y="0"/>
          <a:chExt cx="0" cy="0"/>
        </a:xfrm>
      </p:grpSpPr>
      <p:sp>
        <p:nvSpPr>
          <p:cNvPr id="18" name="Google Shape;18;p3"/>
          <p:cNvSpPr/>
          <p:nvPr/>
        </p:nvSpPr>
        <p:spPr>
          <a:xfrm>
            <a:off x="2469212" y="-125"/>
            <a:ext cx="446100" cy="5143500"/>
          </a:xfrm>
          <a:prstGeom prst="rect">
            <a:avLst/>
          </a:prstGeom>
          <a:gradFill>
            <a:gsLst>
              <a:gs pos="0">
                <a:srgbClr val="3177EE"/>
              </a:gs>
              <a:gs pos="100000">
                <a:srgbClr val="113D8A"/>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3"/>
          <p:cNvSpPr/>
          <p:nvPr/>
        </p:nvSpPr>
        <p:spPr>
          <a:xfrm rot="10800000">
            <a:off x="2291597" y="0"/>
            <a:ext cx="184200" cy="5143500"/>
          </a:xfrm>
          <a:prstGeom prst="rect">
            <a:avLst/>
          </a:prstGeom>
          <a:gradFill>
            <a:gsLst>
              <a:gs pos="0">
                <a:srgbClr val="75DDFF"/>
              </a:gs>
              <a:gs pos="100000">
                <a:srgbClr val="09B1E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a:off x="2207413" y="-125"/>
            <a:ext cx="90600" cy="5143500"/>
          </a:xfrm>
          <a:prstGeom prst="rect">
            <a:avLst/>
          </a:prstGeom>
          <a:gradFill>
            <a:gsLst>
              <a:gs pos="0">
                <a:srgbClr val="C6F18D"/>
              </a:gs>
              <a:gs pos="100000">
                <a:srgbClr val="8AD82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3"/>
          <p:cNvSpPr/>
          <p:nvPr/>
        </p:nvSpPr>
        <p:spPr>
          <a:xfrm rot="10800000">
            <a:off x="1962000" y="-125"/>
            <a:ext cx="247800" cy="5143500"/>
          </a:xfrm>
          <a:prstGeom prst="rect">
            <a:avLst/>
          </a:prstGeom>
          <a:gradFill>
            <a:gsLst>
              <a:gs pos="0">
                <a:srgbClr val="1077D2"/>
              </a:gs>
              <a:gs pos="100000">
                <a:srgbClr val="09315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3"/>
          <p:cNvSpPr/>
          <p:nvPr/>
        </p:nvSpPr>
        <p:spPr>
          <a:xfrm rot="10800000">
            <a:off x="2908100" y="-125"/>
            <a:ext cx="6243000" cy="5143500"/>
          </a:xfrm>
          <a:prstGeom prst="rect">
            <a:avLst/>
          </a:prstGeom>
          <a:gradFill>
            <a:gsLst>
              <a:gs pos="0">
                <a:srgbClr val="364072"/>
              </a:gs>
              <a:gs pos="100000">
                <a:srgbClr val="0E0F18"/>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3"/>
          <p:cNvSpPr txBox="1">
            <a:spLocks noGrp="1"/>
          </p:cNvSpPr>
          <p:nvPr>
            <p:ph type="ctrTitle"/>
          </p:nvPr>
        </p:nvSpPr>
        <p:spPr>
          <a:xfrm>
            <a:off x="3451475" y="2045250"/>
            <a:ext cx="5154300" cy="6909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b="0">
                <a:solidFill>
                  <a:schemeClr val="lt1"/>
                </a:solidFill>
              </a:defRPr>
            </a:lvl1pPr>
            <a:lvl2pPr lvl="1" rtl="0">
              <a:spcBef>
                <a:spcPts val="0"/>
              </a:spcBef>
              <a:spcAft>
                <a:spcPts val="0"/>
              </a:spcAft>
              <a:buClr>
                <a:schemeClr val="lt1"/>
              </a:buClr>
              <a:buSzPts val="3600"/>
              <a:buNone/>
              <a:defRPr sz="3600" b="0">
                <a:solidFill>
                  <a:schemeClr val="lt1"/>
                </a:solidFill>
              </a:defRPr>
            </a:lvl2pPr>
            <a:lvl3pPr lvl="2" rtl="0">
              <a:spcBef>
                <a:spcPts val="0"/>
              </a:spcBef>
              <a:spcAft>
                <a:spcPts val="0"/>
              </a:spcAft>
              <a:buClr>
                <a:schemeClr val="lt1"/>
              </a:buClr>
              <a:buSzPts val="3600"/>
              <a:buNone/>
              <a:defRPr sz="3600" b="0">
                <a:solidFill>
                  <a:schemeClr val="lt1"/>
                </a:solidFill>
              </a:defRPr>
            </a:lvl3pPr>
            <a:lvl4pPr lvl="3" rtl="0">
              <a:spcBef>
                <a:spcPts val="0"/>
              </a:spcBef>
              <a:spcAft>
                <a:spcPts val="0"/>
              </a:spcAft>
              <a:buClr>
                <a:schemeClr val="lt1"/>
              </a:buClr>
              <a:buSzPts val="3600"/>
              <a:buNone/>
              <a:defRPr sz="3600" b="0">
                <a:solidFill>
                  <a:schemeClr val="lt1"/>
                </a:solidFill>
              </a:defRPr>
            </a:lvl4pPr>
            <a:lvl5pPr lvl="4" rtl="0">
              <a:spcBef>
                <a:spcPts val="0"/>
              </a:spcBef>
              <a:spcAft>
                <a:spcPts val="0"/>
              </a:spcAft>
              <a:buClr>
                <a:schemeClr val="lt1"/>
              </a:buClr>
              <a:buSzPts val="3600"/>
              <a:buNone/>
              <a:defRPr sz="3600" b="0">
                <a:solidFill>
                  <a:schemeClr val="lt1"/>
                </a:solidFill>
              </a:defRPr>
            </a:lvl5pPr>
            <a:lvl6pPr lvl="5" rtl="0">
              <a:spcBef>
                <a:spcPts val="0"/>
              </a:spcBef>
              <a:spcAft>
                <a:spcPts val="0"/>
              </a:spcAft>
              <a:buClr>
                <a:schemeClr val="lt1"/>
              </a:buClr>
              <a:buSzPts val="3600"/>
              <a:buNone/>
              <a:defRPr sz="3600" b="0">
                <a:solidFill>
                  <a:schemeClr val="lt1"/>
                </a:solidFill>
              </a:defRPr>
            </a:lvl6pPr>
            <a:lvl7pPr lvl="6" rtl="0">
              <a:spcBef>
                <a:spcPts val="0"/>
              </a:spcBef>
              <a:spcAft>
                <a:spcPts val="0"/>
              </a:spcAft>
              <a:buClr>
                <a:schemeClr val="lt1"/>
              </a:buClr>
              <a:buSzPts val="3600"/>
              <a:buNone/>
              <a:defRPr sz="3600" b="0">
                <a:solidFill>
                  <a:schemeClr val="lt1"/>
                </a:solidFill>
              </a:defRPr>
            </a:lvl7pPr>
            <a:lvl8pPr lvl="7" rtl="0">
              <a:spcBef>
                <a:spcPts val="0"/>
              </a:spcBef>
              <a:spcAft>
                <a:spcPts val="0"/>
              </a:spcAft>
              <a:buClr>
                <a:schemeClr val="lt1"/>
              </a:buClr>
              <a:buSzPts val="3600"/>
              <a:buNone/>
              <a:defRPr sz="3600" b="0">
                <a:solidFill>
                  <a:schemeClr val="lt1"/>
                </a:solidFill>
              </a:defRPr>
            </a:lvl8pPr>
            <a:lvl9pPr lvl="8" rtl="0">
              <a:spcBef>
                <a:spcPts val="0"/>
              </a:spcBef>
              <a:spcAft>
                <a:spcPts val="0"/>
              </a:spcAft>
              <a:buClr>
                <a:schemeClr val="lt1"/>
              </a:buClr>
              <a:buSzPts val="3600"/>
              <a:buNone/>
              <a:defRPr sz="3600" b="0">
                <a:solidFill>
                  <a:schemeClr val="lt1"/>
                </a:solidFill>
              </a:defRPr>
            </a:lvl9pPr>
          </a:lstStyle>
          <a:p>
            <a:endParaRPr/>
          </a:p>
        </p:txBody>
      </p:sp>
      <p:sp>
        <p:nvSpPr>
          <p:cNvPr id="24" name="Google Shape;24;p3"/>
          <p:cNvSpPr txBox="1">
            <a:spLocks noGrp="1"/>
          </p:cNvSpPr>
          <p:nvPr>
            <p:ph type="subTitle" idx="1"/>
          </p:nvPr>
        </p:nvSpPr>
        <p:spPr>
          <a:xfrm>
            <a:off x="3451475" y="2680575"/>
            <a:ext cx="5154300" cy="432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solidFill>
                  <a:schemeClr val="accent3"/>
                </a:solidFill>
              </a:defRPr>
            </a:lvl1pPr>
            <a:lvl2pPr lvl="1" rtl="0">
              <a:spcBef>
                <a:spcPts val="0"/>
              </a:spcBef>
              <a:spcAft>
                <a:spcPts val="0"/>
              </a:spcAft>
              <a:buSzPts val="1400"/>
              <a:buNone/>
              <a:defRPr sz="1400">
                <a:solidFill>
                  <a:schemeClr val="accent3"/>
                </a:solidFill>
              </a:defRPr>
            </a:lvl2pPr>
            <a:lvl3pPr lvl="2" rtl="0">
              <a:spcBef>
                <a:spcPts val="0"/>
              </a:spcBef>
              <a:spcAft>
                <a:spcPts val="0"/>
              </a:spcAft>
              <a:buSzPts val="1400"/>
              <a:buNone/>
              <a:defRPr sz="1400">
                <a:solidFill>
                  <a:schemeClr val="accent3"/>
                </a:solidFill>
              </a:defRPr>
            </a:lvl3pPr>
            <a:lvl4pPr lvl="3" rtl="0">
              <a:spcBef>
                <a:spcPts val="0"/>
              </a:spcBef>
              <a:spcAft>
                <a:spcPts val="0"/>
              </a:spcAft>
              <a:buClr>
                <a:schemeClr val="accent3"/>
              </a:buClr>
              <a:buSzPts val="1400"/>
              <a:buNone/>
              <a:defRPr sz="1400">
                <a:solidFill>
                  <a:schemeClr val="accent3"/>
                </a:solidFill>
              </a:defRPr>
            </a:lvl4pPr>
            <a:lvl5pPr lvl="4" rtl="0">
              <a:spcBef>
                <a:spcPts val="0"/>
              </a:spcBef>
              <a:spcAft>
                <a:spcPts val="0"/>
              </a:spcAft>
              <a:buClr>
                <a:schemeClr val="accent3"/>
              </a:buClr>
              <a:buSzPts val="1400"/>
              <a:buNone/>
              <a:defRPr sz="1400">
                <a:solidFill>
                  <a:schemeClr val="accent3"/>
                </a:solidFill>
              </a:defRPr>
            </a:lvl5pPr>
            <a:lvl6pPr lvl="5" rtl="0">
              <a:spcBef>
                <a:spcPts val="0"/>
              </a:spcBef>
              <a:spcAft>
                <a:spcPts val="0"/>
              </a:spcAft>
              <a:buClr>
                <a:schemeClr val="accent3"/>
              </a:buClr>
              <a:buSzPts val="1400"/>
              <a:buNone/>
              <a:defRPr sz="1400">
                <a:solidFill>
                  <a:schemeClr val="accent3"/>
                </a:solidFill>
              </a:defRPr>
            </a:lvl6pPr>
            <a:lvl7pPr lvl="6" rtl="0">
              <a:spcBef>
                <a:spcPts val="0"/>
              </a:spcBef>
              <a:spcAft>
                <a:spcPts val="0"/>
              </a:spcAft>
              <a:buClr>
                <a:schemeClr val="accent3"/>
              </a:buClr>
              <a:buSzPts val="1400"/>
              <a:buNone/>
              <a:defRPr sz="1400">
                <a:solidFill>
                  <a:schemeClr val="accent3"/>
                </a:solidFill>
              </a:defRPr>
            </a:lvl7pPr>
            <a:lvl8pPr lvl="7" rtl="0">
              <a:spcBef>
                <a:spcPts val="0"/>
              </a:spcBef>
              <a:spcAft>
                <a:spcPts val="0"/>
              </a:spcAft>
              <a:buClr>
                <a:schemeClr val="accent3"/>
              </a:buClr>
              <a:buSzPts val="1400"/>
              <a:buNone/>
              <a:defRPr sz="1400">
                <a:solidFill>
                  <a:schemeClr val="accent3"/>
                </a:solidFill>
              </a:defRPr>
            </a:lvl8pPr>
            <a:lvl9pPr lvl="8" rtl="0">
              <a:spcBef>
                <a:spcPts val="0"/>
              </a:spcBef>
              <a:spcAft>
                <a:spcPts val="0"/>
              </a:spcAft>
              <a:buClr>
                <a:schemeClr val="accent3"/>
              </a:buClr>
              <a:buSzPts val="1400"/>
              <a:buNone/>
              <a:defRPr sz="1400">
                <a:solidFill>
                  <a:schemeClr val="accent3"/>
                </a:solidFill>
              </a:defRPr>
            </a:lvl9pPr>
          </a:lstStyle>
          <a:p>
            <a:endParaRPr/>
          </a:p>
        </p:txBody>
      </p:sp>
      <p:sp>
        <p:nvSpPr>
          <p:cNvPr id="25" name="Google Shape;25;p3"/>
          <p:cNvSpPr txBox="1">
            <a:spLocks noGrp="1"/>
          </p:cNvSpPr>
          <p:nvPr>
            <p:ph type="sldNum" idx="12"/>
          </p:nvPr>
        </p:nvSpPr>
        <p:spPr>
          <a:xfrm>
            <a:off x="8529584" y="4749851"/>
            <a:ext cx="548700" cy="393600"/>
          </a:xfrm>
          <a:prstGeom prst="rect">
            <a:avLst/>
          </a:prstGeom>
        </p:spPr>
        <p:txBody>
          <a:bodyPr spcFirstLastPara="1" wrap="square" lIns="91425" tIns="91425" rIns="91425" bIns="91425" anchor="ctr" anchorCtr="0">
            <a:noAutofit/>
          </a:bodyPr>
          <a:lstStyle>
            <a:lvl1pPr lvl="0" rtl="0">
              <a:buNone/>
              <a:defRPr>
                <a:latin typeface="Droid Serif"/>
                <a:ea typeface="Droid Serif"/>
                <a:cs typeface="Droid Serif"/>
                <a:sym typeface="Droid Serif"/>
              </a:defRPr>
            </a:lvl1pPr>
            <a:lvl2pPr lvl="1" rtl="0">
              <a:buNone/>
              <a:defRPr>
                <a:latin typeface="Droid Serif"/>
                <a:ea typeface="Droid Serif"/>
                <a:cs typeface="Droid Serif"/>
                <a:sym typeface="Droid Serif"/>
              </a:defRPr>
            </a:lvl2pPr>
            <a:lvl3pPr lvl="2" rtl="0">
              <a:buNone/>
              <a:defRPr>
                <a:latin typeface="Droid Serif"/>
                <a:ea typeface="Droid Serif"/>
                <a:cs typeface="Droid Serif"/>
                <a:sym typeface="Droid Serif"/>
              </a:defRPr>
            </a:lvl3pPr>
            <a:lvl4pPr lvl="3" rtl="0">
              <a:buNone/>
              <a:defRPr>
                <a:latin typeface="Droid Serif"/>
                <a:ea typeface="Droid Serif"/>
                <a:cs typeface="Droid Serif"/>
                <a:sym typeface="Droid Serif"/>
              </a:defRPr>
            </a:lvl4pPr>
            <a:lvl5pPr lvl="4" rtl="0">
              <a:buNone/>
              <a:defRPr>
                <a:latin typeface="Droid Serif"/>
                <a:ea typeface="Droid Serif"/>
                <a:cs typeface="Droid Serif"/>
                <a:sym typeface="Droid Serif"/>
              </a:defRPr>
            </a:lvl5pPr>
            <a:lvl6pPr lvl="5" rtl="0">
              <a:buNone/>
              <a:defRPr>
                <a:latin typeface="Droid Serif"/>
                <a:ea typeface="Droid Serif"/>
                <a:cs typeface="Droid Serif"/>
                <a:sym typeface="Droid Serif"/>
              </a:defRPr>
            </a:lvl6pPr>
            <a:lvl7pPr lvl="6" rtl="0">
              <a:buNone/>
              <a:defRPr>
                <a:latin typeface="Droid Serif"/>
                <a:ea typeface="Droid Serif"/>
                <a:cs typeface="Droid Serif"/>
                <a:sym typeface="Droid Serif"/>
              </a:defRPr>
            </a:lvl7pPr>
            <a:lvl8pPr lvl="7" rtl="0">
              <a:buNone/>
              <a:defRPr>
                <a:latin typeface="Droid Serif"/>
                <a:ea typeface="Droid Serif"/>
                <a:cs typeface="Droid Serif"/>
                <a:sym typeface="Droid Serif"/>
              </a:defRPr>
            </a:lvl8pPr>
            <a:lvl9pPr lvl="8" rtl="0">
              <a:buNone/>
              <a:defRPr>
                <a:latin typeface="Droid Serif"/>
                <a:ea typeface="Droid Serif"/>
                <a:cs typeface="Droid Serif"/>
                <a:sym typeface="Droid Serif"/>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6"/>
        <p:cNvGrpSpPr/>
        <p:nvPr/>
      </p:nvGrpSpPr>
      <p:grpSpPr>
        <a:xfrm>
          <a:off x="0" y="0"/>
          <a:ext cx="0" cy="0"/>
          <a:chOff x="0" y="0"/>
          <a:chExt cx="0" cy="0"/>
        </a:xfrm>
      </p:grpSpPr>
      <p:sp>
        <p:nvSpPr>
          <p:cNvPr id="27" name="Google Shape;27;p4"/>
          <p:cNvSpPr/>
          <p:nvPr/>
        </p:nvSpPr>
        <p:spPr>
          <a:xfrm rot="-5400000">
            <a:off x="200" y="877900"/>
            <a:ext cx="658200" cy="659100"/>
          </a:xfrm>
          <a:prstGeom prst="rect">
            <a:avLst/>
          </a:prstGeom>
          <a:gradFill>
            <a:gsLst>
              <a:gs pos="0">
                <a:srgbClr val="75DDFF"/>
              </a:gs>
              <a:gs pos="100000">
                <a:srgbClr val="09B1E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4"/>
          <p:cNvSpPr/>
          <p:nvPr/>
        </p:nvSpPr>
        <p:spPr>
          <a:xfrm>
            <a:off x="6738387" y="-125"/>
            <a:ext cx="446100" cy="5143500"/>
          </a:xfrm>
          <a:prstGeom prst="rect">
            <a:avLst/>
          </a:prstGeom>
          <a:gradFill>
            <a:gsLst>
              <a:gs pos="0">
                <a:srgbClr val="3177EE"/>
              </a:gs>
              <a:gs pos="100000">
                <a:srgbClr val="113D8A"/>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4"/>
          <p:cNvSpPr/>
          <p:nvPr/>
        </p:nvSpPr>
        <p:spPr>
          <a:xfrm rot="10800000">
            <a:off x="6560772" y="0"/>
            <a:ext cx="184200" cy="5143500"/>
          </a:xfrm>
          <a:prstGeom prst="rect">
            <a:avLst/>
          </a:prstGeom>
          <a:gradFill>
            <a:gsLst>
              <a:gs pos="0">
                <a:srgbClr val="75DDFF"/>
              </a:gs>
              <a:gs pos="100000">
                <a:srgbClr val="09B1E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4"/>
          <p:cNvSpPr/>
          <p:nvPr/>
        </p:nvSpPr>
        <p:spPr>
          <a:xfrm>
            <a:off x="6476588" y="-125"/>
            <a:ext cx="90600" cy="5143500"/>
          </a:xfrm>
          <a:prstGeom prst="rect">
            <a:avLst/>
          </a:prstGeom>
          <a:gradFill>
            <a:gsLst>
              <a:gs pos="0">
                <a:srgbClr val="C6F18D"/>
              </a:gs>
              <a:gs pos="100000">
                <a:srgbClr val="8AD82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4"/>
          <p:cNvSpPr/>
          <p:nvPr/>
        </p:nvSpPr>
        <p:spPr>
          <a:xfrm rot="10800000">
            <a:off x="6231175" y="-125"/>
            <a:ext cx="247800" cy="5143500"/>
          </a:xfrm>
          <a:prstGeom prst="rect">
            <a:avLst/>
          </a:prstGeom>
          <a:gradFill>
            <a:gsLst>
              <a:gs pos="0">
                <a:srgbClr val="1077D2"/>
              </a:gs>
              <a:gs pos="100000">
                <a:srgbClr val="09315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4"/>
          <p:cNvSpPr/>
          <p:nvPr/>
        </p:nvSpPr>
        <p:spPr>
          <a:xfrm rot="10800000">
            <a:off x="7182000" y="-125"/>
            <a:ext cx="1962000" cy="5143500"/>
          </a:xfrm>
          <a:prstGeom prst="rect">
            <a:avLst/>
          </a:prstGeom>
          <a:gradFill>
            <a:gsLst>
              <a:gs pos="0">
                <a:srgbClr val="364072"/>
              </a:gs>
              <a:gs pos="100000">
                <a:srgbClr val="0E0F18"/>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4"/>
          <p:cNvSpPr txBox="1">
            <a:spLocks noGrp="1"/>
          </p:cNvSpPr>
          <p:nvPr>
            <p:ph type="body" idx="1"/>
          </p:nvPr>
        </p:nvSpPr>
        <p:spPr>
          <a:xfrm>
            <a:off x="985175" y="766700"/>
            <a:ext cx="4486200" cy="3730800"/>
          </a:xfrm>
          <a:prstGeom prst="rect">
            <a:avLst/>
          </a:prstGeom>
        </p:spPr>
        <p:txBody>
          <a:bodyPr spcFirstLastPara="1" wrap="square" lIns="91425" tIns="91425" rIns="91425" bIns="91425" anchor="t" anchorCtr="0">
            <a:noAutofit/>
          </a:bodyPr>
          <a:lstStyle>
            <a:lvl1pPr marL="457200" lvl="0" indent="-419100" rtl="0">
              <a:spcBef>
                <a:spcPts val="600"/>
              </a:spcBef>
              <a:spcAft>
                <a:spcPts val="0"/>
              </a:spcAft>
              <a:buSzPts val="3000"/>
              <a:buFont typeface="Droid Serif"/>
              <a:buChar char="➝"/>
              <a:defRPr sz="3000" i="1">
                <a:latin typeface="Droid Serif"/>
                <a:ea typeface="Droid Serif"/>
                <a:cs typeface="Droid Serif"/>
                <a:sym typeface="Droid Serif"/>
              </a:defRPr>
            </a:lvl1pPr>
            <a:lvl2pPr marL="914400" lvl="1" indent="-419100" rtl="0">
              <a:spcBef>
                <a:spcPts val="0"/>
              </a:spcBef>
              <a:spcAft>
                <a:spcPts val="0"/>
              </a:spcAft>
              <a:buSzPts val="3000"/>
              <a:buFont typeface="Droid Serif"/>
              <a:buChar char="⇾"/>
              <a:defRPr sz="3000" i="1">
                <a:latin typeface="Droid Serif"/>
                <a:ea typeface="Droid Serif"/>
                <a:cs typeface="Droid Serif"/>
                <a:sym typeface="Droid Serif"/>
              </a:defRPr>
            </a:lvl2pPr>
            <a:lvl3pPr marL="1371600" lvl="2" indent="-419100" rtl="0">
              <a:spcBef>
                <a:spcPts val="0"/>
              </a:spcBef>
              <a:spcAft>
                <a:spcPts val="0"/>
              </a:spcAft>
              <a:buSzPts val="3000"/>
              <a:buFont typeface="Droid Serif"/>
              <a:buChar char="￫"/>
              <a:defRPr sz="3000" i="1">
                <a:latin typeface="Droid Serif"/>
                <a:ea typeface="Droid Serif"/>
                <a:cs typeface="Droid Serif"/>
                <a:sym typeface="Droid Serif"/>
              </a:defRPr>
            </a:lvl3pPr>
            <a:lvl4pPr marL="1828800" lvl="3" indent="-419100" rtl="0">
              <a:spcBef>
                <a:spcPts val="0"/>
              </a:spcBef>
              <a:spcAft>
                <a:spcPts val="0"/>
              </a:spcAft>
              <a:buSzPts val="3000"/>
              <a:buFont typeface="Droid Serif"/>
              <a:buChar char="￫"/>
              <a:defRPr sz="3000" i="1">
                <a:latin typeface="Droid Serif"/>
                <a:ea typeface="Droid Serif"/>
                <a:cs typeface="Droid Serif"/>
                <a:sym typeface="Droid Serif"/>
              </a:defRPr>
            </a:lvl4pPr>
            <a:lvl5pPr marL="2286000" lvl="4" indent="-419100" rtl="0">
              <a:spcBef>
                <a:spcPts val="0"/>
              </a:spcBef>
              <a:spcAft>
                <a:spcPts val="0"/>
              </a:spcAft>
              <a:buSzPts val="3000"/>
              <a:buFont typeface="Droid Serif"/>
              <a:buChar char="￫"/>
              <a:defRPr sz="3000" i="1">
                <a:latin typeface="Droid Serif"/>
                <a:ea typeface="Droid Serif"/>
                <a:cs typeface="Droid Serif"/>
                <a:sym typeface="Droid Serif"/>
              </a:defRPr>
            </a:lvl5pPr>
            <a:lvl6pPr marL="2743200" lvl="5" indent="-419100" rtl="0">
              <a:spcBef>
                <a:spcPts val="0"/>
              </a:spcBef>
              <a:spcAft>
                <a:spcPts val="0"/>
              </a:spcAft>
              <a:buSzPts val="3000"/>
              <a:buFont typeface="Droid Serif"/>
              <a:buChar char="￫"/>
              <a:defRPr sz="3000" i="1">
                <a:latin typeface="Droid Serif"/>
                <a:ea typeface="Droid Serif"/>
                <a:cs typeface="Droid Serif"/>
                <a:sym typeface="Droid Serif"/>
              </a:defRPr>
            </a:lvl6pPr>
            <a:lvl7pPr marL="3200400" lvl="6" indent="-419100" rtl="0">
              <a:spcBef>
                <a:spcPts val="0"/>
              </a:spcBef>
              <a:spcAft>
                <a:spcPts val="0"/>
              </a:spcAft>
              <a:buSzPts val="3000"/>
              <a:buFont typeface="Droid Serif"/>
              <a:buChar char="￫"/>
              <a:defRPr sz="3000" i="1">
                <a:latin typeface="Droid Serif"/>
                <a:ea typeface="Droid Serif"/>
                <a:cs typeface="Droid Serif"/>
                <a:sym typeface="Droid Serif"/>
              </a:defRPr>
            </a:lvl7pPr>
            <a:lvl8pPr marL="3657600" lvl="7" indent="-419100" rtl="0">
              <a:spcBef>
                <a:spcPts val="0"/>
              </a:spcBef>
              <a:spcAft>
                <a:spcPts val="0"/>
              </a:spcAft>
              <a:buSzPts val="3000"/>
              <a:buFont typeface="Droid Serif"/>
              <a:buChar char="￫"/>
              <a:defRPr sz="3000" i="1">
                <a:latin typeface="Droid Serif"/>
                <a:ea typeface="Droid Serif"/>
                <a:cs typeface="Droid Serif"/>
                <a:sym typeface="Droid Serif"/>
              </a:defRPr>
            </a:lvl8pPr>
            <a:lvl9pPr marL="4114800" lvl="8" indent="-419100">
              <a:spcBef>
                <a:spcPts val="0"/>
              </a:spcBef>
              <a:spcAft>
                <a:spcPts val="0"/>
              </a:spcAft>
              <a:buSzPts val="3000"/>
              <a:buFont typeface="Droid Serif"/>
              <a:buChar char="￫"/>
              <a:defRPr sz="3000" i="1">
                <a:latin typeface="Droid Serif"/>
                <a:ea typeface="Droid Serif"/>
                <a:cs typeface="Droid Serif"/>
                <a:sym typeface="Droid Serif"/>
              </a:defRPr>
            </a:lvl9pPr>
          </a:lstStyle>
          <a:p>
            <a:endParaRPr/>
          </a:p>
        </p:txBody>
      </p:sp>
      <p:sp>
        <p:nvSpPr>
          <p:cNvPr id="34" name="Google Shape;34;p4"/>
          <p:cNvSpPr txBox="1"/>
          <p:nvPr/>
        </p:nvSpPr>
        <p:spPr>
          <a:xfrm>
            <a:off x="0" y="785283"/>
            <a:ext cx="6591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7200" b="1">
                <a:solidFill>
                  <a:srgbClr val="FFFFFF"/>
                </a:solidFill>
                <a:latin typeface="Pontano Sans"/>
                <a:ea typeface="Pontano Sans"/>
                <a:cs typeface="Pontano Sans"/>
                <a:sym typeface="Pontano Sans"/>
              </a:rPr>
              <a:t>“</a:t>
            </a:r>
            <a:endParaRPr sz="7200" b="1">
              <a:solidFill>
                <a:srgbClr val="FFFFFF"/>
              </a:solidFill>
              <a:latin typeface="Pontano Sans"/>
              <a:ea typeface="Pontano Sans"/>
              <a:cs typeface="Pontano Sans"/>
              <a:sym typeface="Pontano Sans"/>
            </a:endParaRPr>
          </a:p>
        </p:txBody>
      </p:sp>
      <p:sp>
        <p:nvSpPr>
          <p:cNvPr id="35" name="Google Shape;35;p4"/>
          <p:cNvSpPr txBox="1">
            <a:spLocks noGrp="1"/>
          </p:cNvSpPr>
          <p:nvPr>
            <p:ph type="sldNum" idx="12"/>
          </p:nvPr>
        </p:nvSpPr>
        <p:spPr>
          <a:xfrm>
            <a:off x="5606284" y="4749851"/>
            <a:ext cx="548700" cy="393600"/>
          </a:xfrm>
          <a:prstGeom prst="rect">
            <a:avLst/>
          </a:prstGeom>
        </p:spPr>
        <p:txBody>
          <a:bodyPr spcFirstLastPara="1" wrap="square" lIns="91425" tIns="91425" rIns="91425" bIns="91425" anchor="ctr" anchorCtr="0">
            <a:noAutofit/>
          </a:bodyPr>
          <a:lstStyle>
            <a:lvl1pPr lvl="0">
              <a:buNone/>
              <a:defRPr>
                <a:latin typeface="Droid Serif"/>
                <a:ea typeface="Droid Serif"/>
                <a:cs typeface="Droid Serif"/>
                <a:sym typeface="Droid Serif"/>
              </a:defRPr>
            </a:lvl1pPr>
            <a:lvl2pPr lvl="1">
              <a:buNone/>
              <a:defRPr>
                <a:latin typeface="Droid Serif"/>
                <a:ea typeface="Droid Serif"/>
                <a:cs typeface="Droid Serif"/>
                <a:sym typeface="Droid Serif"/>
              </a:defRPr>
            </a:lvl2pPr>
            <a:lvl3pPr lvl="2">
              <a:buNone/>
              <a:defRPr>
                <a:latin typeface="Droid Serif"/>
                <a:ea typeface="Droid Serif"/>
                <a:cs typeface="Droid Serif"/>
                <a:sym typeface="Droid Serif"/>
              </a:defRPr>
            </a:lvl3pPr>
            <a:lvl4pPr lvl="3">
              <a:buNone/>
              <a:defRPr>
                <a:latin typeface="Droid Serif"/>
                <a:ea typeface="Droid Serif"/>
                <a:cs typeface="Droid Serif"/>
                <a:sym typeface="Droid Serif"/>
              </a:defRPr>
            </a:lvl4pPr>
            <a:lvl5pPr lvl="4">
              <a:buNone/>
              <a:defRPr>
                <a:latin typeface="Droid Serif"/>
                <a:ea typeface="Droid Serif"/>
                <a:cs typeface="Droid Serif"/>
                <a:sym typeface="Droid Serif"/>
              </a:defRPr>
            </a:lvl5pPr>
            <a:lvl6pPr lvl="5">
              <a:buNone/>
              <a:defRPr>
                <a:latin typeface="Droid Serif"/>
                <a:ea typeface="Droid Serif"/>
                <a:cs typeface="Droid Serif"/>
                <a:sym typeface="Droid Serif"/>
              </a:defRPr>
            </a:lvl6pPr>
            <a:lvl7pPr lvl="6">
              <a:buNone/>
              <a:defRPr>
                <a:latin typeface="Droid Serif"/>
                <a:ea typeface="Droid Serif"/>
                <a:cs typeface="Droid Serif"/>
                <a:sym typeface="Droid Serif"/>
              </a:defRPr>
            </a:lvl7pPr>
            <a:lvl8pPr lvl="7">
              <a:buNone/>
              <a:defRPr>
                <a:latin typeface="Droid Serif"/>
                <a:ea typeface="Droid Serif"/>
                <a:cs typeface="Droid Serif"/>
                <a:sym typeface="Droid Serif"/>
              </a:defRPr>
            </a:lvl8pPr>
            <a:lvl9pPr lvl="8">
              <a:buNone/>
              <a:defRPr>
                <a:latin typeface="Droid Serif"/>
                <a:ea typeface="Droid Serif"/>
                <a:cs typeface="Droid Serif"/>
                <a:sym typeface="Droid Serif"/>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46"/>
        <p:cNvGrpSpPr/>
        <p:nvPr/>
      </p:nvGrpSpPr>
      <p:grpSpPr>
        <a:xfrm>
          <a:off x="0" y="0"/>
          <a:ext cx="0" cy="0"/>
          <a:chOff x="0" y="0"/>
          <a:chExt cx="0" cy="0"/>
        </a:xfrm>
      </p:grpSpPr>
      <p:sp>
        <p:nvSpPr>
          <p:cNvPr id="47" name="Google Shape;47;p6"/>
          <p:cNvSpPr/>
          <p:nvPr/>
        </p:nvSpPr>
        <p:spPr>
          <a:xfrm rot="-5400000">
            <a:off x="-100" y="878175"/>
            <a:ext cx="269100" cy="269400"/>
          </a:xfrm>
          <a:prstGeom prst="rect">
            <a:avLst/>
          </a:prstGeom>
          <a:gradFill>
            <a:gsLst>
              <a:gs pos="0">
                <a:srgbClr val="75DDFF"/>
              </a:gs>
              <a:gs pos="100000">
                <a:srgbClr val="09B1E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6"/>
          <p:cNvSpPr/>
          <p:nvPr/>
        </p:nvSpPr>
        <p:spPr>
          <a:xfrm>
            <a:off x="6738387" y="-125"/>
            <a:ext cx="446100" cy="5143500"/>
          </a:xfrm>
          <a:prstGeom prst="rect">
            <a:avLst/>
          </a:prstGeom>
          <a:gradFill>
            <a:gsLst>
              <a:gs pos="0">
                <a:srgbClr val="3177EE"/>
              </a:gs>
              <a:gs pos="100000">
                <a:srgbClr val="113D8A"/>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6"/>
          <p:cNvSpPr/>
          <p:nvPr/>
        </p:nvSpPr>
        <p:spPr>
          <a:xfrm rot="10800000">
            <a:off x="6560772" y="0"/>
            <a:ext cx="184200" cy="5143500"/>
          </a:xfrm>
          <a:prstGeom prst="rect">
            <a:avLst/>
          </a:prstGeom>
          <a:gradFill>
            <a:gsLst>
              <a:gs pos="0">
                <a:srgbClr val="75DDFF"/>
              </a:gs>
              <a:gs pos="100000">
                <a:srgbClr val="09B1E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6"/>
          <p:cNvSpPr/>
          <p:nvPr/>
        </p:nvSpPr>
        <p:spPr>
          <a:xfrm>
            <a:off x="6476588" y="-125"/>
            <a:ext cx="90600" cy="5143500"/>
          </a:xfrm>
          <a:prstGeom prst="rect">
            <a:avLst/>
          </a:prstGeom>
          <a:gradFill>
            <a:gsLst>
              <a:gs pos="0">
                <a:srgbClr val="C6F18D"/>
              </a:gs>
              <a:gs pos="100000">
                <a:srgbClr val="8AD82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6"/>
          <p:cNvSpPr/>
          <p:nvPr/>
        </p:nvSpPr>
        <p:spPr>
          <a:xfrm rot="10800000">
            <a:off x="6231175" y="-125"/>
            <a:ext cx="247800" cy="5143500"/>
          </a:xfrm>
          <a:prstGeom prst="rect">
            <a:avLst/>
          </a:prstGeom>
          <a:gradFill>
            <a:gsLst>
              <a:gs pos="0">
                <a:srgbClr val="1077D2"/>
              </a:gs>
              <a:gs pos="100000">
                <a:srgbClr val="09315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6"/>
          <p:cNvSpPr/>
          <p:nvPr/>
        </p:nvSpPr>
        <p:spPr>
          <a:xfrm rot="10800000">
            <a:off x="7182000" y="-125"/>
            <a:ext cx="1962000" cy="5143500"/>
          </a:xfrm>
          <a:prstGeom prst="rect">
            <a:avLst/>
          </a:prstGeom>
          <a:gradFill>
            <a:gsLst>
              <a:gs pos="0">
                <a:srgbClr val="364072"/>
              </a:gs>
              <a:gs pos="100000">
                <a:srgbClr val="0E0F18"/>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6"/>
          <p:cNvSpPr txBox="1">
            <a:spLocks noGrp="1"/>
          </p:cNvSpPr>
          <p:nvPr>
            <p:ph type="title"/>
          </p:nvPr>
        </p:nvSpPr>
        <p:spPr>
          <a:xfrm>
            <a:off x="457200" y="563300"/>
            <a:ext cx="5301300" cy="7278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54" name="Google Shape;54;p6"/>
          <p:cNvSpPr txBox="1">
            <a:spLocks noGrp="1"/>
          </p:cNvSpPr>
          <p:nvPr>
            <p:ph type="body" idx="1"/>
          </p:nvPr>
        </p:nvSpPr>
        <p:spPr>
          <a:xfrm>
            <a:off x="457200" y="1409500"/>
            <a:ext cx="2573100" cy="3334200"/>
          </a:xfrm>
          <a:prstGeom prst="rect">
            <a:avLst/>
          </a:prstGeom>
        </p:spPr>
        <p:txBody>
          <a:bodyPr spcFirstLastPara="1" wrap="square" lIns="91425" tIns="91425" rIns="91425" bIns="91425" anchor="t" anchorCtr="0">
            <a:noAutofit/>
          </a:bodyPr>
          <a:lstStyle>
            <a:lvl1pPr marL="457200" lvl="0" indent="-330200">
              <a:spcBef>
                <a:spcPts val="600"/>
              </a:spcBef>
              <a:spcAft>
                <a:spcPts val="0"/>
              </a:spcAft>
              <a:buSzPts val="1600"/>
              <a:buChar char="➝"/>
              <a:defRPr sz="1600"/>
            </a:lvl1pPr>
            <a:lvl2pPr marL="914400" lvl="1" indent="-330200">
              <a:spcBef>
                <a:spcPts val="0"/>
              </a:spcBef>
              <a:spcAft>
                <a:spcPts val="0"/>
              </a:spcAft>
              <a:buSzPts val="1600"/>
              <a:buChar char="⇾"/>
              <a:defRPr sz="1600"/>
            </a:lvl2pPr>
            <a:lvl3pPr marL="1371600" lvl="2" indent="-330200">
              <a:spcBef>
                <a:spcPts val="0"/>
              </a:spcBef>
              <a:spcAft>
                <a:spcPts val="0"/>
              </a:spcAft>
              <a:buSzPts val="1600"/>
              <a:buChar char="￫"/>
              <a:defRPr sz="1600"/>
            </a:lvl3pPr>
            <a:lvl4pPr marL="1828800" lvl="3" indent="-330200">
              <a:spcBef>
                <a:spcPts val="0"/>
              </a:spcBef>
              <a:spcAft>
                <a:spcPts val="0"/>
              </a:spcAft>
              <a:buSzPts val="1600"/>
              <a:buChar char="￫"/>
              <a:defRPr sz="1600"/>
            </a:lvl4pPr>
            <a:lvl5pPr marL="2286000" lvl="4" indent="-330200">
              <a:spcBef>
                <a:spcPts val="0"/>
              </a:spcBef>
              <a:spcAft>
                <a:spcPts val="0"/>
              </a:spcAft>
              <a:buSzPts val="1600"/>
              <a:buChar char="￫"/>
              <a:defRPr sz="1600"/>
            </a:lvl5pPr>
            <a:lvl6pPr marL="2743200" lvl="5" indent="-330200">
              <a:spcBef>
                <a:spcPts val="0"/>
              </a:spcBef>
              <a:spcAft>
                <a:spcPts val="0"/>
              </a:spcAft>
              <a:buSzPts val="1600"/>
              <a:buChar char="￫"/>
              <a:defRPr sz="1600"/>
            </a:lvl6pPr>
            <a:lvl7pPr marL="3200400" lvl="6" indent="-330200">
              <a:spcBef>
                <a:spcPts val="0"/>
              </a:spcBef>
              <a:spcAft>
                <a:spcPts val="0"/>
              </a:spcAft>
              <a:buSzPts val="1600"/>
              <a:buChar char="￫"/>
              <a:defRPr sz="1600"/>
            </a:lvl7pPr>
            <a:lvl8pPr marL="3657600" lvl="7" indent="-330200">
              <a:spcBef>
                <a:spcPts val="0"/>
              </a:spcBef>
              <a:spcAft>
                <a:spcPts val="0"/>
              </a:spcAft>
              <a:buSzPts val="1600"/>
              <a:buChar char="￫"/>
              <a:defRPr sz="1600"/>
            </a:lvl8pPr>
            <a:lvl9pPr marL="4114800" lvl="8" indent="-330200">
              <a:spcBef>
                <a:spcPts val="0"/>
              </a:spcBef>
              <a:spcAft>
                <a:spcPts val="0"/>
              </a:spcAft>
              <a:buSzPts val="1600"/>
              <a:buChar char="￫"/>
              <a:defRPr sz="1600"/>
            </a:lvl9pPr>
          </a:lstStyle>
          <a:p>
            <a:endParaRPr/>
          </a:p>
        </p:txBody>
      </p:sp>
      <p:sp>
        <p:nvSpPr>
          <p:cNvPr id="55" name="Google Shape;55;p6"/>
          <p:cNvSpPr txBox="1">
            <a:spLocks noGrp="1"/>
          </p:cNvSpPr>
          <p:nvPr>
            <p:ph type="body" idx="2"/>
          </p:nvPr>
        </p:nvSpPr>
        <p:spPr>
          <a:xfrm>
            <a:off x="3185326" y="1409500"/>
            <a:ext cx="2573100" cy="3334200"/>
          </a:xfrm>
          <a:prstGeom prst="rect">
            <a:avLst/>
          </a:prstGeom>
        </p:spPr>
        <p:txBody>
          <a:bodyPr spcFirstLastPara="1" wrap="square" lIns="91425" tIns="91425" rIns="91425" bIns="91425" anchor="t" anchorCtr="0">
            <a:noAutofit/>
          </a:bodyPr>
          <a:lstStyle>
            <a:lvl1pPr marL="457200" lvl="0" indent="-330200">
              <a:spcBef>
                <a:spcPts val="600"/>
              </a:spcBef>
              <a:spcAft>
                <a:spcPts val="0"/>
              </a:spcAft>
              <a:buSzPts val="1600"/>
              <a:buChar char="➝"/>
              <a:defRPr sz="1600"/>
            </a:lvl1pPr>
            <a:lvl2pPr marL="914400" lvl="1" indent="-330200">
              <a:spcBef>
                <a:spcPts val="0"/>
              </a:spcBef>
              <a:spcAft>
                <a:spcPts val="0"/>
              </a:spcAft>
              <a:buSzPts val="1600"/>
              <a:buChar char="⇾"/>
              <a:defRPr sz="1600"/>
            </a:lvl2pPr>
            <a:lvl3pPr marL="1371600" lvl="2" indent="-330200">
              <a:spcBef>
                <a:spcPts val="0"/>
              </a:spcBef>
              <a:spcAft>
                <a:spcPts val="0"/>
              </a:spcAft>
              <a:buSzPts val="1600"/>
              <a:buChar char="￫"/>
              <a:defRPr sz="1600"/>
            </a:lvl3pPr>
            <a:lvl4pPr marL="1828800" lvl="3" indent="-330200">
              <a:spcBef>
                <a:spcPts val="0"/>
              </a:spcBef>
              <a:spcAft>
                <a:spcPts val="0"/>
              </a:spcAft>
              <a:buSzPts val="1600"/>
              <a:buChar char="￫"/>
              <a:defRPr sz="1600"/>
            </a:lvl4pPr>
            <a:lvl5pPr marL="2286000" lvl="4" indent="-330200">
              <a:spcBef>
                <a:spcPts val="0"/>
              </a:spcBef>
              <a:spcAft>
                <a:spcPts val="0"/>
              </a:spcAft>
              <a:buSzPts val="1600"/>
              <a:buChar char="￫"/>
              <a:defRPr sz="1600"/>
            </a:lvl5pPr>
            <a:lvl6pPr marL="2743200" lvl="5" indent="-330200">
              <a:spcBef>
                <a:spcPts val="0"/>
              </a:spcBef>
              <a:spcAft>
                <a:spcPts val="0"/>
              </a:spcAft>
              <a:buSzPts val="1600"/>
              <a:buChar char="￫"/>
              <a:defRPr sz="1600"/>
            </a:lvl6pPr>
            <a:lvl7pPr marL="3200400" lvl="6" indent="-330200">
              <a:spcBef>
                <a:spcPts val="0"/>
              </a:spcBef>
              <a:spcAft>
                <a:spcPts val="0"/>
              </a:spcAft>
              <a:buSzPts val="1600"/>
              <a:buChar char="￫"/>
              <a:defRPr sz="1600"/>
            </a:lvl7pPr>
            <a:lvl8pPr marL="3657600" lvl="7" indent="-330200">
              <a:spcBef>
                <a:spcPts val="0"/>
              </a:spcBef>
              <a:spcAft>
                <a:spcPts val="0"/>
              </a:spcAft>
              <a:buSzPts val="1600"/>
              <a:buChar char="￫"/>
              <a:defRPr sz="1600"/>
            </a:lvl8pPr>
            <a:lvl9pPr marL="4114800" lvl="8" indent="-330200">
              <a:spcBef>
                <a:spcPts val="0"/>
              </a:spcBef>
              <a:spcAft>
                <a:spcPts val="0"/>
              </a:spcAft>
              <a:buSzPts val="1600"/>
              <a:buChar char="￫"/>
              <a:defRPr sz="1600"/>
            </a:lvl9pPr>
          </a:lstStyle>
          <a:p>
            <a:endParaRPr/>
          </a:p>
        </p:txBody>
      </p:sp>
      <p:sp>
        <p:nvSpPr>
          <p:cNvPr id="56" name="Google Shape;56;p6"/>
          <p:cNvSpPr txBox="1">
            <a:spLocks noGrp="1"/>
          </p:cNvSpPr>
          <p:nvPr>
            <p:ph type="sldNum" idx="12"/>
          </p:nvPr>
        </p:nvSpPr>
        <p:spPr>
          <a:xfrm>
            <a:off x="56062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Half image">
  <p:cSld name="TITLE_ONLY_1">
    <p:spTree>
      <p:nvGrpSpPr>
        <p:cNvPr id="1" name="Shape 86"/>
        <p:cNvGrpSpPr/>
        <p:nvPr/>
      </p:nvGrpSpPr>
      <p:grpSpPr>
        <a:xfrm>
          <a:off x="0" y="0"/>
          <a:ext cx="0" cy="0"/>
          <a:chOff x="0" y="0"/>
          <a:chExt cx="0" cy="0"/>
        </a:xfrm>
      </p:grpSpPr>
      <p:sp>
        <p:nvSpPr>
          <p:cNvPr id="87" name="Google Shape;87;p10"/>
          <p:cNvSpPr/>
          <p:nvPr/>
        </p:nvSpPr>
        <p:spPr>
          <a:xfrm rot="10800000">
            <a:off x="4511857" y="-125"/>
            <a:ext cx="4632300" cy="5143500"/>
          </a:xfrm>
          <a:prstGeom prst="rect">
            <a:avLst/>
          </a:prstGeom>
          <a:gradFill>
            <a:gsLst>
              <a:gs pos="0">
                <a:srgbClr val="364072"/>
              </a:gs>
              <a:gs pos="100000">
                <a:srgbClr val="0E0F18"/>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 name="Google Shape;88;p10"/>
          <p:cNvGrpSpPr/>
          <p:nvPr/>
        </p:nvGrpSpPr>
        <p:grpSpPr>
          <a:xfrm rot="10800000" flipH="1">
            <a:off x="4095344" y="-125"/>
            <a:ext cx="953312" cy="5143625"/>
            <a:chOff x="1962000" y="-125"/>
            <a:chExt cx="953312" cy="5143625"/>
          </a:xfrm>
        </p:grpSpPr>
        <p:sp>
          <p:nvSpPr>
            <p:cNvPr id="89" name="Google Shape;89;p10"/>
            <p:cNvSpPr/>
            <p:nvPr/>
          </p:nvSpPr>
          <p:spPr>
            <a:xfrm rot="10800000" flipH="1">
              <a:off x="2469212" y="0"/>
              <a:ext cx="446100" cy="5143500"/>
            </a:xfrm>
            <a:prstGeom prst="rect">
              <a:avLst/>
            </a:prstGeom>
            <a:gradFill>
              <a:gsLst>
                <a:gs pos="0">
                  <a:srgbClr val="3177EE"/>
                </a:gs>
                <a:gs pos="100000">
                  <a:srgbClr val="113D8A"/>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0"/>
            <p:cNvSpPr/>
            <p:nvPr/>
          </p:nvSpPr>
          <p:spPr>
            <a:xfrm flipH="1">
              <a:off x="2291597" y="-125"/>
              <a:ext cx="184200" cy="5143500"/>
            </a:xfrm>
            <a:prstGeom prst="rect">
              <a:avLst/>
            </a:prstGeom>
            <a:gradFill>
              <a:gsLst>
                <a:gs pos="0">
                  <a:srgbClr val="75DDFF"/>
                </a:gs>
                <a:gs pos="100000">
                  <a:srgbClr val="09B1E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0"/>
            <p:cNvSpPr/>
            <p:nvPr/>
          </p:nvSpPr>
          <p:spPr>
            <a:xfrm rot="10800000" flipH="1">
              <a:off x="2207413" y="0"/>
              <a:ext cx="90600" cy="5143500"/>
            </a:xfrm>
            <a:prstGeom prst="rect">
              <a:avLst/>
            </a:prstGeom>
            <a:gradFill>
              <a:gsLst>
                <a:gs pos="0">
                  <a:srgbClr val="C6F18D"/>
                </a:gs>
                <a:gs pos="100000">
                  <a:srgbClr val="8AD82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10"/>
            <p:cNvSpPr/>
            <p:nvPr/>
          </p:nvSpPr>
          <p:spPr>
            <a:xfrm flipH="1">
              <a:off x="1962000" y="0"/>
              <a:ext cx="247800" cy="5143500"/>
            </a:xfrm>
            <a:prstGeom prst="rect">
              <a:avLst/>
            </a:prstGeom>
            <a:gradFill>
              <a:gsLst>
                <a:gs pos="0">
                  <a:srgbClr val="1077D2"/>
                </a:gs>
                <a:gs pos="100000">
                  <a:srgbClr val="09315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3" name="Google Shape;93;p10"/>
          <p:cNvSpPr/>
          <p:nvPr/>
        </p:nvSpPr>
        <p:spPr>
          <a:xfrm rot="-5400000">
            <a:off x="-100" y="878175"/>
            <a:ext cx="269100" cy="269400"/>
          </a:xfrm>
          <a:prstGeom prst="rect">
            <a:avLst/>
          </a:prstGeom>
          <a:gradFill>
            <a:gsLst>
              <a:gs pos="0">
                <a:srgbClr val="75DDFF"/>
              </a:gs>
              <a:gs pos="100000">
                <a:srgbClr val="09B1E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0"/>
          <p:cNvSpPr txBox="1">
            <a:spLocks noGrp="1"/>
          </p:cNvSpPr>
          <p:nvPr>
            <p:ph type="title"/>
          </p:nvPr>
        </p:nvSpPr>
        <p:spPr>
          <a:xfrm>
            <a:off x="457200" y="751550"/>
            <a:ext cx="3142200" cy="727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95" name="Google Shape;95;p10"/>
          <p:cNvSpPr txBox="1">
            <a:spLocks noGrp="1"/>
          </p:cNvSpPr>
          <p:nvPr>
            <p:ph type="sldNum" idx="12"/>
          </p:nvPr>
        </p:nvSpPr>
        <p:spPr>
          <a:xfrm>
            <a:off x="8443059"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96" name="Google Shape;96;p10"/>
          <p:cNvSpPr txBox="1">
            <a:spLocks noGrp="1"/>
          </p:cNvSpPr>
          <p:nvPr>
            <p:ph type="body" idx="1"/>
          </p:nvPr>
        </p:nvSpPr>
        <p:spPr>
          <a:xfrm>
            <a:off x="457200" y="1725427"/>
            <a:ext cx="3142200" cy="26502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a:lvl1pPr>
            <a:lvl2pPr marL="914400" lvl="1" indent="-342900" rtl="0">
              <a:spcBef>
                <a:spcPts val="0"/>
              </a:spcBef>
              <a:spcAft>
                <a:spcPts val="0"/>
              </a:spcAft>
              <a:buSzPts val="1800"/>
              <a:buChar char="⇾"/>
              <a:defRPr/>
            </a:lvl2pPr>
            <a:lvl3pPr marL="1371600" lvl="2" indent="-342900" rtl="0">
              <a:spcBef>
                <a:spcPts val="0"/>
              </a:spcBef>
              <a:spcAft>
                <a:spcPts val="0"/>
              </a:spcAft>
              <a:buSzPts val="1800"/>
              <a:buChar char="￫"/>
              <a:defRPr/>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4"/>
        <p:cNvGrpSpPr/>
        <p:nvPr/>
      </p:nvGrpSpPr>
      <p:grpSpPr>
        <a:xfrm>
          <a:off x="0" y="0"/>
          <a:ext cx="0" cy="0"/>
          <a:chOff x="0" y="0"/>
          <a:chExt cx="0" cy="0"/>
        </a:xfrm>
      </p:grpSpPr>
      <p:sp>
        <p:nvSpPr>
          <p:cNvPr id="105" name="Google Shape;105;p12"/>
          <p:cNvSpPr/>
          <p:nvPr/>
        </p:nvSpPr>
        <p:spPr>
          <a:xfrm>
            <a:off x="8697912" y="-125"/>
            <a:ext cx="446100" cy="5143500"/>
          </a:xfrm>
          <a:prstGeom prst="rect">
            <a:avLst/>
          </a:prstGeom>
          <a:gradFill>
            <a:gsLst>
              <a:gs pos="0">
                <a:srgbClr val="3177EE"/>
              </a:gs>
              <a:gs pos="100000">
                <a:srgbClr val="113D8A"/>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2"/>
          <p:cNvSpPr/>
          <p:nvPr/>
        </p:nvSpPr>
        <p:spPr>
          <a:xfrm rot="10800000">
            <a:off x="8520297" y="0"/>
            <a:ext cx="184200" cy="5143500"/>
          </a:xfrm>
          <a:prstGeom prst="rect">
            <a:avLst/>
          </a:prstGeom>
          <a:gradFill>
            <a:gsLst>
              <a:gs pos="0">
                <a:srgbClr val="75DDFF"/>
              </a:gs>
              <a:gs pos="100000">
                <a:srgbClr val="09B1E9"/>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2"/>
          <p:cNvSpPr/>
          <p:nvPr/>
        </p:nvSpPr>
        <p:spPr>
          <a:xfrm>
            <a:off x="8436113" y="-125"/>
            <a:ext cx="90600" cy="5143500"/>
          </a:xfrm>
          <a:prstGeom prst="rect">
            <a:avLst/>
          </a:prstGeom>
          <a:gradFill>
            <a:gsLst>
              <a:gs pos="0">
                <a:srgbClr val="C6F18D"/>
              </a:gs>
              <a:gs pos="100000">
                <a:srgbClr val="8AD824"/>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2"/>
          <p:cNvSpPr/>
          <p:nvPr/>
        </p:nvSpPr>
        <p:spPr>
          <a:xfrm rot="10800000">
            <a:off x="8190700" y="-125"/>
            <a:ext cx="247800" cy="5143500"/>
          </a:xfrm>
          <a:prstGeom prst="rect">
            <a:avLst/>
          </a:prstGeom>
          <a:gradFill>
            <a:gsLst>
              <a:gs pos="0">
                <a:srgbClr val="1077D2"/>
              </a:gs>
              <a:gs pos="100000">
                <a:srgbClr val="093153"/>
              </a:gs>
            </a:gsLst>
            <a:lin ang="540001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2"/>
          <p:cNvSpPr txBox="1">
            <a:spLocks noGrp="1"/>
          </p:cNvSpPr>
          <p:nvPr>
            <p:ph type="sldNum" idx="12"/>
          </p:nvPr>
        </p:nvSpPr>
        <p:spPr>
          <a:xfrm>
            <a:off x="7565809"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563300"/>
            <a:ext cx="5301300" cy="7278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dk1"/>
              </a:buClr>
              <a:buSzPts val="2400"/>
              <a:buFont typeface="Droid Serif"/>
              <a:buNone/>
              <a:defRPr sz="2400" b="1">
                <a:solidFill>
                  <a:schemeClr val="dk1"/>
                </a:solidFill>
                <a:latin typeface="Droid Serif"/>
                <a:ea typeface="Droid Serif"/>
                <a:cs typeface="Droid Serif"/>
                <a:sym typeface="Droid Serif"/>
              </a:defRPr>
            </a:lvl1pPr>
            <a:lvl2pPr lvl="1">
              <a:spcBef>
                <a:spcPts val="0"/>
              </a:spcBef>
              <a:spcAft>
                <a:spcPts val="0"/>
              </a:spcAft>
              <a:buClr>
                <a:schemeClr val="dk1"/>
              </a:buClr>
              <a:buSzPts val="2400"/>
              <a:buFont typeface="Droid Serif"/>
              <a:buNone/>
              <a:defRPr sz="2400" b="1">
                <a:solidFill>
                  <a:schemeClr val="dk1"/>
                </a:solidFill>
                <a:latin typeface="Droid Serif"/>
                <a:ea typeface="Droid Serif"/>
                <a:cs typeface="Droid Serif"/>
                <a:sym typeface="Droid Serif"/>
              </a:defRPr>
            </a:lvl2pPr>
            <a:lvl3pPr lvl="2">
              <a:spcBef>
                <a:spcPts val="0"/>
              </a:spcBef>
              <a:spcAft>
                <a:spcPts val="0"/>
              </a:spcAft>
              <a:buClr>
                <a:schemeClr val="dk1"/>
              </a:buClr>
              <a:buSzPts val="2400"/>
              <a:buFont typeface="Droid Serif"/>
              <a:buNone/>
              <a:defRPr sz="2400" b="1">
                <a:solidFill>
                  <a:schemeClr val="dk1"/>
                </a:solidFill>
                <a:latin typeface="Droid Serif"/>
                <a:ea typeface="Droid Serif"/>
                <a:cs typeface="Droid Serif"/>
                <a:sym typeface="Droid Serif"/>
              </a:defRPr>
            </a:lvl3pPr>
            <a:lvl4pPr lvl="3">
              <a:spcBef>
                <a:spcPts val="0"/>
              </a:spcBef>
              <a:spcAft>
                <a:spcPts val="0"/>
              </a:spcAft>
              <a:buClr>
                <a:schemeClr val="dk1"/>
              </a:buClr>
              <a:buSzPts val="2400"/>
              <a:buFont typeface="Droid Serif"/>
              <a:buNone/>
              <a:defRPr sz="2400" b="1">
                <a:solidFill>
                  <a:schemeClr val="dk1"/>
                </a:solidFill>
                <a:latin typeface="Droid Serif"/>
                <a:ea typeface="Droid Serif"/>
                <a:cs typeface="Droid Serif"/>
                <a:sym typeface="Droid Serif"/>
              </a:defRPr>
            </a:lvl4pPr>
            <a:lvl5pPr lvl="4">
              <a:spcBef>
                <a:spcPts val="0"/>
              </a:spcBef>
              <a:spcAft>
                <a:spcPts val="0"/>
              </a:spcAft>
              <a:buClr>
                <a:schemeClr val="dk1"/>
              </a:buClr>
              <a:buSzPts val="2400"/>
              <a:buFont typeface="Droid Serif"/>
              <a:buNone/>
              <a:defRPr sz="2400" b="1">
                <a:solidFill>
                  <a:schemeClr val="dk1"/>
                </a:solidFill>
                <a:latin typeface="Droid Serif"/>
                <a:ea typeface="Droid Serif"/>
                <a:cs typeface="Droid Serif"/>
                <a:sym typeface="Droid Serif"/>
              </a:defRPr>
            </a:lvl5pPr>
            <a:lvl6pPr lvl="5">
              <a:spcBef>
                <a:spcPts val="0"/>
              </a:spcBef>
              <a:spcAft>
                <a:spcPts val="0"/>
              </a:spcAft>
              <a:buClr>
                <a:schemeClr val="dk1"/>
              </a:buClr>
              <a:buSzPts val="2400"/>
              <a:buFont typeface="Droid Serif"/>
              <a:buNone/>
              <a:defRPr sz="2400" b="1">
                <a:solidFill>
                  <a:schemeClr val="dk1"/>
                </a:solidFill>
                <a:latin typeface="Droid Serif"/>
                <a:ea typeface="Droid Serif"/>
                <a:cs typeface="Droid Serif"/>
                <a:sym typeface="Droid Serif"/>
              </a:defRPr>
            </a:lvl6pPr>
            <a:lvl7pPr lvl="6">
              <a:spcBef>
                <a:spcPts val="0"/>
              </a:spcBef>
              <a:spcAft>
                <a:spcPts val="0"/>
              </a:spcAft>
              <a:buClr>
                <a:schemeClr val="dk1"/>
              </a:buClr>
              <a:buSzPts val="2400"/>
              <a:buFont typeface="Droid Serif"/>
              <a:buNone/>
              <a:defRPr sz="2400" b="1">
                <a:solidFill>
                  <a:schemeClr val="dk1"/>
                </a:solidFill>
                <a:latin typeface="Droid Serif"/>
                <a:ea typeface="Droid Serif"/>
                <a:cs typeface="Droid Serif"/>
                <a:sym typeface="Droid Serif"/>
              </a:defRPr>
            </a:lvl7pPr>
            <a:lvl8pPr lvl="7">
              <a:spcBef>
                <a:spcPts val="0"/>
              </a:spcBef>
              <a:spcAft>
                <a:spcPts val="0"/>
              </a:spcAft>
              <a:buClr>
                <a:schemeClr val="dk1"/>
              </a:buClr>
              <a:buSzPts val="2400"/>
              <a:buFont typeface="Droid Serif"/>
              <a:buNone/>
              <a:defRPr sz="2400" b="1">
                <a:solidFill>
                  <a:schemeClr val="dk1"/>
                </a:solidFill>
                <a:latin typeface="Droid Serif"/>
                <a:ea typeface="Droid Serif"/>
                <a:cs typeface="Droid Serif"/>
                <a:sym typeface="Droid Serif"/>
              </a:defRPr>
            </a:lvl8pPr>
            <a:lvl9pPr lvl="8">
              <a:spcBef>
                <a:spcPts val="0"/>
              </a:spcBef>
              <a:spcAft>
                <a:spcPts val="0"/>
              </a:spcAft>
              <a:buClr>
                <a:schemeClr val="dk1"/>
              </a:buClr>
              <a:buSzPts val="2400"/>
              <a:buFont typeface="Droid Serif"/>
              <a:buNone/>
              <a:defRPr sz="2400" b="1">
                <a:solidFill>
                  <a:schemeClr val="dk1"/>
                </a:solidFill>
                <a:latin typeface="Droid Serif"/>
                <a:ea typeface="Droid Serif"/>
                <a:cs typeface="Droid Serif"/>
                <a:sym typeface="Droid Serif"/>
              </a:defRPr>
            </a:lvl9pPr>
          </a:lstStyle>
          <a:p>
            <a:endParaRPr/>
          </a:p>
        </p:txBody>
      </p:sp>
      <p:sp>
        <p:nvSpPr>
          <p:cNvPr id="7" name="Google Shape;7;p1"/>
          <p:cNvSpPr txBox="1">
            <a:spLocks noGrp="1"/>
          </p:cNvSpPr>
          <p:nvPr>
            <p:ph type="body" idx="1"/>
          </p:nvPr>
        </p:nvSpPr>
        <p:spPr>
          <a:xfrm>
            <a:off x="457200" y="1406944"/>
            <a:ext cx="5301300" cy="3161400"/>
          </a:xfrm>
          <a:prstGeom prst="rect">
            <a:avLst/>
          </a:prstGeom>
          <a:noFill/>
          <a:ln>
            <a:noFill/>
          </a:ln>
        </p:spPr>
        <p:txBody>
          <a:bodyPr spcFirstLastPara="1" wrap="square" lIns="91425" tIns="91425" rIns="91425" bIns="91425" anchor="t" anchorCtr="0">
            <a:noAutofit/>
          </a:bodyPr>
          <a:lstStyle>
            <a:lvl1pPr marL="457200" lvl="0" indent="-342900">
              <a:spcBef>
                <a:spcPts val="600"/>
              </a:spcBef>
              <a:spcAft>
                <a:spcPts val="0"/>
              </a:spcAft>
              <a:buClr>
                <a:schemeClr val="accent3"/>
              </a:buClr>
              <a:buSzPts val="1800"/>
              <a:buFont typeface="Pontano Sans"/>
              <a:buChar char="➝"/>
              <a:defRPr sz="1800">
                <a:solidFill>
                  <a:schemeClr val="dk1"/>
                </a:solidFill>
                <a:latin typeface="Pontano Sans"/>
                <a:ea typeface="Pontano Sans"/>
                <a:cs typeface="Pontano Sans"/>
                <a:sym typeface="Pontano Sans"/>
              </a:defRPr>
            </a:lvl1pPr>
            <a:lvl2pPr marL="914400" lvl="1" indent="-342900">
              <a:spcBef>
                <a:spcPts val="0"/>
              </a:spcBef>
              <a:spcAft>
                <a:spcPts val="0"/>
              </a:spcAft>
              <a:buClr>
                <a:schemeClr val="accent3"/>
              </a:buClr>
              <a:buSzPts val="1800"/>
              <a:buFont typeface="Pontano Sans"/>
              <a:buChar char="⇾"/>
              <a:defRPr sz="1800">
                <a:solidFill>
                  <a:schemeClr val="dk1"/>
                </a:solidFill>
                <a:latin typeface="Pontano Sans"/>
                <a:ea typeface="Pontano Sans"/>
                <a:cs typeface="Pontano Sans"/>
                <a:sym typeface="Pontano Sans"/>
              </a:defRPr>
            </a:lvl2pPr>
            <a:lvl3pPr marL="1371600" lvl="2" indent="-342900">
              <a:spcBef>
                <a:spcPts val="0"/>
              </a:spcBef>
              <a:spcAft>
                <a:spcPts val="0"/>
              </a:spcAft>
              <a:buClr>
                <a:schemeClr val="accent3"/>
              </a:buClr>
              <a:buSzPts val="1800"/>
              <a:buFont typeface="Pontano Sans"/>
              <a:buChar char="￫"/>
              <a:defRPr sz="1800">
                <a:solidFill>
                  <a:schemeClr val="dk1"/>
                </a:solidFill>
                <a:latin typeface="Pontano Sans"/>
                <a:ea typeface="Pontano Sans"/>
                <a:cs typeface="Pontano Sans"/>
                <a:sym typeface="Pontano Sans"/>
              </a:defRPr>
            </a:lvl3pPr>
            <a:lvl4pPr marL="1828800" lvl="3" indent="-342900">
              <a:spcBef>
                <a:spcPts val="0"/>
              </a:spcBef>
              <a:spcAft>
                <a:spcPts val="0"/>
              </a:spcAft>
              <a:buClr>
                <a:schemeClr val="dk1"/>
              </a:buClr>
              <a:buSzPts val="1800"/>
              <a:buFont typeface="Pontano Sans"/>
              <a:buChar char="￫"/>
              <a:defRPr sz="1800">
                <a:solidFill>
                  <a:schemeClr val="dk1"/>
                </a:solidFill>
                <a:latin typeface="Pontano Sans"/>
                <a:ea typeface="Pontano Sans"/>
                <a:cs typeface="Pontano Sans"/>
                <a:sym typeface="Pontano Sans"/>
              </a:defRPr>
            </a:lvl4pPr>
            <a:lvl5pPr marL="2286000" lvl="4" indent="-342900">
              <a:spcBef>
                <a:spcPts val="0"/>
              </a:spcBef>
              <a:spcAft>
                <a:spcPts val="0"/>
              </a:spcAft>
              <a:buClr>
                <a:schemeClr val="dk1"/>
              </a:buClr>
              <a:buSzPts val="1800"/>
              <a:buFont typeface="Pontano Sans"/>
              <a:buChar char="￫"/>
              <a:defRPr sz="1800">
                <a:solidFill>
                  <a:schemeClr val="dk1"/>
                </a:solidFill>
                <a:latin typeface="Pontano Sans"/>
                <a:ea typeface="Pontano Sans"/>
                <a:cs typeface="Pontano Sans"/>
                <a:sym typeface="Pontano Sans"/>
              </a:defRPr>
            </a:lvl5pPr>
            <a:lvl6pPr marL="2743200" lvl="5" indent="-342900">
              <a:spcBef>
                <a:spcPts val="0"/>
              </a:spcBef>
              <a:spcAft>
                <a:spcPts val="0"/>
              </a:spcAft>
              <a:buClr>
                <a:schemeClr val="dk1"/>
              </a:buClr>
              <a:buSzPts val="1800"/>
              <a:buFont typeface="Pontano Sans"/>
              <a:buChar char="￫"/>
              <a:defRPr sz="1800">
                <a:solidFill>
                  <a:schemeClr val="dk1"/>
                </a:solidFill>
                <a:latin typeface="Pontano Sans"/>
                <a:ea typeface="Pontano Sans"/>
                <a:cs typeface="Pontano Sans"/>
                <a:sym typeface="Pontano Sans"/>
              </a:defRPr>
            </a:lvl6pPr>
            <a:lvl7pPr marL="3200400" lvl="6" indent="-342900">
              <a:spcBef>
                <a:spcPts val="0"/>
              </a:spcBef>
              <a:spcAft>
                <a:spcPts val="0"/>
              </a:spcAft>
              <a:buClr>
                <a:schemeClr val="dk1"/>
              </a:buClr>
              <a:buSzPts val="1800"/>
              <a:buFont typeface="Pontano Sans"/>
              <a:buChar char="￫"/>
              <a:defRPr sz="1800">
                <a:solidFill>
                  <a:schemeClr val="dk1"/>
                </a:solidFill>
                <a:latin typeface="Pontano Sans"/>
                <a:ea typeface="Pontano Sans"/>
                <a:cs typeface="Pontano Sans"/>
                <a:sym typeface="Pontano Sans"/>
              </a:defRPr>
            </a:lvl7pPr>
            <a:lvl8pPr marL="3657600" lvl="7" indent="-342900">
              <a:spcBef>
                <a:spcPts val="0"/>
              </a:spcBef>
              <a:spcAft>
                <a:spcPts val="0"/>
              </a:spcAft>
              <a:buClr>
                <a:schemeClr val="dk1"/>
              </a:buClr>
              <a:buSzPts val="1800"/>
              <a:buFont typeface="Pontano Sans"/>
              <a:buChar char="￫"/>
              <a:defRPr sz="1800">
                <a:solidFill>
                  <a:schemeClr val="dk1"/>
                </a:solidFill>
                <a:latin typeface="Pontano Sans"/>
                <a:ea typeface="Pontano Sans"/>
                <a:cs typeface="Pontano Sans"/>
                <a:sym typeface="Pontano Sans"/>
              </a:defRPr>
            </a:lvl8pPr>
            <a:lvl9pPr marL="4114800" lvl="8" indent="-342900">
              <a:spcBef>
                <a:spcPts val="0"/>
              </a:spcBef>
              <a:spcAft>
                <a:spcPts val="0"/>
              </a:spcAft>
              <a:buClr>
                <a:schemeClr val="dk1"/>
              </a:buClr>
              <a:buSzPts val="1800"/>
              <a:buFont typeface="Pontano Sans"/>
              <a:buChar char="￫"/>
              <a:defRPr sz="1800">
                <a:solidFill>
                  <a:schemeClr val="dk1"/>
                </a:solidFill>
                <a:latin typeface="Pontano Sans"/>
                <a:ea typeface="Pontano Sans"/>
                <a:cs typeface="Pontano Sans"/>
                <a:sym typeface="Pontano Sans"/>
              </a:defRPr>
            </a:lvl9pPr>
          </a:lstStyle>
          <a:p>
            <a:endParaRPr/>
          </a:p>
        </p:txBody>
      </p:sp>
      <p:sp>
        <p:nvSpPr>
          <p:cNvPr id="8" name="Google Shape;8;p1"/>
          <p:cNvSpPr txBox="1">
            <a:spLocks noGrp="1"/>
          </p:cNvSpPr>
          <p:nvPr>
            <p:ph type="sldNum" idx="12"/>
          </p:nvPr>
        </p:nvSpPr>
        <p:spPr>
          <a:xfrm>
            <a:off x="56062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200">
                <a:solidFill>
                  <a:schemeClr val="accent3"/>
                </a:solidFill>
                <a:latin typeface="Pontano Sans"/>
                <a:ea typeface="Pontano Sans"/>
                <a:cs typeface="Pontano Sans"/>
                <a:sym typeface="Pontano Sans"/>
              </a:defRPr>
            </a:lvl1pPr>
            <a:lvl2pPr lvl="1" algn="r">
              <a:buNone/>
              <a:defRPr sz="1200">
                <a:solidFill>
                  <a:schemeClr val="accent3"/>
                </a:solidFill>
                <a:latin typeface="Pontano Sans"/>
                <a:ea typeface="Pontano Sans"/>
                <a:cs typeface="Pontano Sans"/>
                <a:sym typeface="Pontano Sans"/>
              </a:defRPr>
            </a:lvl2pPr>
            <a:lvl3pPr lvl="2" algn="r">
              <a:buNone/>
              <a:defRPr sz="1200">
                <a:solidFill>
                  <a:schemeClr val="accent3"/>
                </a:solidFill>
                <a:latin typeface="Pontano Sans"/>
                <a:ea typeface="Pontano Sans"/>
                <a:cs typeface="Pontano Sans"/>
                <a:sym typeface="Pontano Sans"/>
              </a:defRPr>
            </a:lvl3pPr>
            <a:lvl4pPr lvl="3" algn="r">
              <a:buNone/>
              <a:defRPr sz="1200">
                <a:solidFill>
                  <a:schemeClr val="accent3"/>
                </a:solidFill>
                <a:latin typeface="Pontano Sans"/>
                <a:ea typeface="Pontano Sans"/>
                <a:cs typeface="Pontano Sans"/>
                <a:sym typeface="Pontano Sans"/>
              </a:defRPr>
            </a:lvl4pPr>
            <a:lvl5pPr lvl="4" algn="r">
              <a:buNone/>
              <a:defRPr sz="1200">
                <a:solidFill>
                  <a:schemeClr val="accent3"/>
                </a:solidFill>
                <a:latin typeface="Pontano Sans"/>
                <a:ea typeface="Pontano Sans"/>
                <a:cs typeface="Pontano Sans"/>
                <a:sym typeface="Pontano Sans"/>
              </a:defRPr>
            </a:lvl5pPr>
            <a:lvl6pPr lvl="5" algn="r">
              <a:buNone/>
              <a:defRPr sz="1200">
                <a:solidFill>
                  <a:schemeClr val="accent3"/>
                </a:solidFill>
                <a:latin typeface="Pontano Sans"/>
                <a:ea typeface="Pontano Sans"/>
                <a:cs typeface="Pontano Sans"/>
                <a:sym typeface="Pontano Sans"/>
              </a:defRPr>
            </a:lvl6pPr>
            <a:lvl7pPr lvl="6" algn="r">
              <a:buNone/>
              <a:defRPr sz="1200">
                <a:solidFill>
                  <a:schemeClr val="accent3"/>
                </a:solidFill>
                <a:latin typeface="Pontano Sans"/>
                <a:ea typeface="Pontano Sans"/>
                <a:cs typeface="Pontano Sans"/>
                <a:sym typeface="Pontano Sans"/>
              </a:defRPr>
            </a:lvl7pPr>
            <a:lvl8pPr lvl="7" algn="r">
              <a:buNone/>
              <a:defRPr sz="1200">
                <a:solidFill>
                  <a:schemeClr val="accent3"/>
                </a:solidFill>
                <a:latin typeface="Pontano Sans"/>
                <a:ea typeface="Pontano Sans"/>
                <a:cs typeface="Pontano Sans"/>
                <a:sym typeface="Pontano Sans"/>
              </a:defRPr>
            </a:lvl8pPr>
            <a:lvl9pPr lvl="8" algn="r">
              <a:buNone/>
              <a:defRPr sz="1200">
                <a:solidFill>
                  <a:schemeClr val="accent3"/>
                </a:solidFill>
                <a:latin typeface="Pontano Sans"/>
                <a:ea typeface="Pontano Sans"/>
                <a:cs typeface="Pontano Sans"/>
                <a:sym typeface="Pontano San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6" r:id="rId5"/>
    <p:sldLayoutId id="2147483658" r:id="rId6"/>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7.jp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0.jp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2.jp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0"/>
        <p:cNvGrpSpPr/>
        <p:nvPr/>
      </p:nvGrpSpPr>
      <p:grpSpPr>
        <a:xfrm>
          <a:off x="0" y="0"/>
          <a:ext cx="0" cy="0"/>
          <a:chOff x="0" y="0"/>
          <a:chExt cx="0" cy="0"/>
        </a:xfrm>
      </p:grpSpPr>
      <p:sp>
        <p:nvSpPr>
          <p:cNvPr id="121" name="Google Shape;121;p14"/>
          <p:cNvSpPr txBox="1">
            <a:spLocks noGrp="1"/>
          </p:cNvSpPr>
          <p:nvPr>
            <p:ph type="ctrTitle"/>
          </p:nvPr>
        </p:nvSpPr>
        <p:spPr>
          <a:xfrm>
            <a:off x="4643562" y="1880508"/>
            <a:ext cx="4357315" cy="1159800"/>
          </a:xfrm>
          <a:prstGeom prst="rect">
            <a:avLst/>
          </a:prstGeom>
        </p:spPr>
        <p:txBody>
          <a:bodyPr spcFirstLastPara="1" wrap="square" lIns="91425" tIns="91425" rIns="91425" bIns="91425" anchor="ctr" anchorCtr="0">
            <a:noAutofit/>
          </a:bodyPr>
          <a:lstStyle/>
          <a:p>
            <a:pPr algn="ctr"/>
            <a:r>
              <a:rPr lang="en-US" sz="1800" dirty="0"/>
              <a:t>TOURISM COMPETITIVENESS &amp; MOBILE DATA: A GREY RELATIONAL ANALYSIS FOR EUROPEAN ENTREPRENEURSHIP PRE &amp; DURING PANDEMIC</a:t>
            </a:r>
            <a:br>
              <a:rPr lang="en-US" sz="1800" kern="100" dirty="0">
                <a:effectLst/>
                <a:latin typeface="Aptos" panose="020B0004020202020204" pitchFamily="34" charset="0"/>
                <a:ea typeface="Aptos" panose="020B0004020202020204" pitchFamily="34" charset="0"/>
                <a:cs typeface="Times New Roman" panose="02020603050405020304" pitchFamily="18" charset="0"/>
              </a:rPr>
            </a:br>
            <a:endParaRPr lang="en-US" sz="2600" dirty="0"/>
          </a:p>
        </p:txBody>
      </p:sp>
      <p:sp>
        <p:nvSpPr>
          <p:cNvPr id="3" name="TextBox 2">
            <a:extLst>
              <a:ext uri="{FF2B5EF4-FFF2-40B4-BE49-F238E27FC236}">
                <a16:creationId xmlns:a16="http://schemas.microsoft.com/office/drawing/2014/main" id="{0979E0A4-9CCD-8A52-9142-6CFF76EF88CD}"/>
              </a:ext>
            </a:extLst>
          </p:cNvPr>
          <p:cNvSpPr txBox="1"/>
          <p:nvPr/>
        </p:nvSpPr>
        <p:spPr>
          <a:xfrm>
            <a:off x="4572000" y="3283894"/>
            <a:ext cx="4572000" cy="738664"/>
          </a:xfrm>
          <a:prstGeom prst="rect">
            <a:avLst/>
          </a:prstGeom>
          <a:noFill/>
        </p:spPr>
        <p:txBody>
          <a:bodyPr wrap="square">
            <a:spAutoFit/>
          </a:bodyPr>
          <a:lstStyle/>
          <a:p>
            <a:pPr algn="ctr"/>
            <a:r>
              <a:rPr lang="en-US" b="1" kern="0" dirty="0">
                <a:solidFill>
                  <a:srgbClr val="CCFF33"/>
                </a:solidFill>
                <a:effectLst/>
                <a:latin typeface="Times New Roman" panose="02020603050405020304" pitchFamily="18" charset="0"/>
                <a:ea typeface="Times New Roman" panose="02020603050405020304" pitchFamily="18" charset="0"/>
              </a:rPr>
              <a:t>Manuela Rozalia GABOR, </a:t>
            </a:r>
          </a:p>
          <a:p>
            <a:pPr algn="ctr"/>
            <a:r>
              <a:rPr lang="en-US" b="1" kern="0" dirty="0" err="1">
                <a:solidFill>
                  <a:srgbClr val="CCFF33"/>
                </a:solidFill>
                <a:effectLst/>
                <a:latin typeface="Times New Roman" panose="02020603050405020304" pitchFamily="18" charset="0"/>
                <a:ea typeface="Times New Roman" panose="02020603050405020304" pitchFamily="18" charset="0"/>
              </a:rPr>
              <a:t>Petru</a:t>
            </a:r>
            <a:r>
              <a:rPr lang="en-US" b="1" kern="0" dirty="0">
                <a:solidFill>
                  <a:srgbClr val="CCFF33"/>
                </a:solidFill>
                <a:effectLst/>
                <a:latin typeface="Times New Roman" panose="02020603050405020304" pitchFamily="18" charset="0"/>
                <a:ea typeface="Times New Roman" panose="02020603050405020304" pitchFamily="18" charset="0"/>
              </a:rPr>
              <a:t> Alexandru CURTA, </a:t>
            </a:r>
          </a:p>
          <a:p>
            <a:pPr algn="ctr"/>
            <a:r>
              <a:rPr lang="en-US" b="1" kern="0" dirty="0">
                <a:solidFill>
                  <a:srgbClr val="CCFF33"/>
                </a:solidFill>
                <a:effectLst/>
                <a:latin typeface="Times New Roman" panose="02020603050405020304" pitchFamily="18" charset="0"/>
                <a:ea typeface="Times New Roman" panose="02020603050405020304" pitchFamily="18" charset="0"/>
              </a:rPr>
              <a:t>Flavia Dana OLTEAN</a:t>
            </a:r>
            <a:endParaRPr lang="ro-RO" dirty="0">
              <a:solidFill>
                <a:srgbClr val="CCFF33"/>
              </a:solidFill>
            </a:endParaRPr>
          </a:p>
        </p:txBody>
      </p:sp>
      <p:pic>
        <p:nvPicPr>
          <p:cNvPr id="6" name="Picture 5" descr="A black background with white text&#10;&#10;Description automatically generated with low confidence">
            <a:extLst>
              <a:ext uri="{FF2B5EF4-FFF2-40B4-BE49-F238E27FC236}">
                <a16:creationId xmlns:a16="http://schemas.microsoft.com/office/drawing/2014/main" id="{6504B0CD-4C34-C683-FF20-2D24A8012CC2}"/>
              </a:ext>
            </a:extLst>
          </p:cNvPr>
          <p:cNvPicPr>
            <a:picLocks noChangeAspect="1"/>
          </p:cNvPicPr>
          <p:nvPr/>
        </p:nvPicPr>
        <p:blipFill>
          <a:blip r:embed="rId4"/>
          <a:stretch>
            <a:fillRect/>
          </a:stretch>
        </p:blipFill>
        <p:spPr>
          <a:xfrm>
            <a:off x="5629524" y="134277"/>
            <a:ext cx="2220502" cy="654101"/>
          </a:xfrm>
          <a:prstGeom prst="rect">
            <a:avLst/>
          </a:prstGeom>
        </p:spPr>
      </p:pic>
      <p:sp>
        <p:nvSpPr>
          <p:cNvPr id="7" name="TextBox 6">
            <a:extLst>
              <a:ext uri="{FF2B5EF4-FFF2-40B4-BE49-F238E27FC236}">
                <a16:creationId xmlns:a16="http://schemas.microsoft.com/office/drawing/2014/main" id="{B586BFDD-C256-BBEA-3D03-A2E4C30F2712}"/>
              </a:ext>
            </a:extLst>
          </p:cNvPr>
          <p:cNvSpPr txBox="1"/>
          <p:nvPr/>
        </p:nvSpPr>
        <p:spPr>
          <a:xfrm>
            <a:off x="4572000" y="4455225"/>
            <a:ext cx="4572000" cy="553998"/>
          </a:xfrm>
          <a:prstGeom prst="rect">
            <a:avLst/>
          </a:prstGeom>
          <a:noFill/>
        </p:spPr>
        <p:txBody>
          <a:bodyPr wrap="square">
            <a:spAutoFit/>
          </a:bodyPr>
          <a:lstStyle/>
          <a:p>
            <a:pPr algn="ctr"/>
            <a:r>
              <a:rPr lang="en-US" sz="1000" dirty="0">
                <a:solidFill>
                  <a:schemeClr val="bg1"/>
                </a:solidFill>
              </a:rPr>
              <a:t>XII Traditional Scientific Conference NEW ECONOMY 2024</a:t>
            </a:r>
            <a:r>
              <a:rPr lang="en-US" sz="1000" b="1" dirty="0">
                <a:solidFill>
                  <a:srgbClr val="00B0F0"/>
                </a:solidFill>
              </a:rPr>
              <a:t> </a:t>
            </a:r>
            <a:r>
              <a:rPr lang="en-US" sz="1000" b="1" dirty="0">
                <a:solidFill>
                  <a:schemeClr val="bg1"/>
                </a:solidFill>
              </a:rPr>
              <a:t>“</a:t>
            </a:r>
            <a:r>
              <a:rPr lang="en-US" sz="1000" dirty="0">
                <a:solidFill>
                  <a:schemeClr val="bg1"/>
                </a:solidFill>
              </a:rPr>
              <a:t>New Paradigms in the Economy: Connectivity, Innovation and Sustainability”,</a:t>
            </a:r>
            <a:endParaRPr lang="ro-RO" sz="1000" dirty="0">
              <a:solidFill>
                <a:schemeClr val="bg1"/>
              </a:solidFill>
            </a:endParaRPr>
          </a:p>
          <a:p>
            <a:pPr algn="ctr"/>
            <a:r>
              <a:rPr lang="en-US" sz="1000" dirty="0">
                <a:solidFill>
                  <a:schemeClr val="bg1"/>
                </a:solidFill>
              </a:rPr>
              <a:t>Belgrade, 31 May 2024 </a:t>
            </a:r>
            <a:endParaRPr lang="ro-RO"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73BAB-2CF9-3B1F-C411-6BB715F38B40}"/>
              </a:ext>
            </a:extLst>
          </p:cNvPr>
          <p:cNvSpPr>
            <a:spLocks noGrp="1"/>
          </p:cNvSpPr>
          <p:nvPr>
            <p:ph type="body" idx="1"/>
          </p:nvPr>
        </p:nvSpPr>
        <p:spPr>
          <a:xfrm>
            <a:off x="7704382" y="783029"/>
            <a:ext cx="704832" cy="2850078"/>
          </a:xfrm>
        </p:spPr>
        <p:txBody>
          <a:bodyPr vert="vert270"/>
          <a:lstStyle/>
          <a:p>
            <a:pPr marL="38100" indent="0" algn="ctr">
              <a:spcBef>
                <a:spcPts val="0"/>
              </a:spcBef>
              <a:buNone/>
            </a:pPr>
            <a:r>
              <a:rPr lang="ro-RO" sz="3800" b="1" i="0" dirty="0">
                <a:solidFill>
                  <a:schemeClr val="bg1"/>
                </a:solidFill>
              </a:rPr>
              <a:t>R E S U L T S</a:t>
            </a:r>
          </a:p>
        </p:txBody>
      </p:sp>
      <p:sp>
        <p:nvSpPr>
          <p:cNvPr id="3" name="Slide Number Placeholder 2">
            <a:extLst>
              <a:ext uri="{FF2B5EF4-FFF2-40B4-BE49-F238E27FC236}">
                <a16:creationId xmlns:a16="http://schemas.microsoft.com/office/drawing/2014/main" id="{8FD8B0DA-B1BB-5289-B4B5-64F110B637B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
        <p:nvSpPr>
          <p:cNvPr id="6" name="TextBox 5">
            <a:extLst>
              <a:ext uri="{FF2B5EF4-FFF2-40B4-BE49-F238E27FC236}">
                <a16:creationId xmlns:a16="http://schemas.microsoft.com/office/drawing/2014/main" id="{E710429C-7A8C-EF65-A7CA-2F6E5E223E5F}"/>
              </a:ext>
            </a:extLst>
          </p:cNvPr>
          <p:cNvSpPr txBox="1"/>
          <p:nvPr/>
        </p:nvSpPr>
        <p:spPr>
          <a:xfrm>
            <a:off x="731177" y="929985"/>
            <a:ext cx="4751614" cy="409599"/>
          </a:xfrm>
          <a:prstGeom prst="rect">
            <a:avLst/>
          </a:prstGeom>
          <a:noFill/>
        </p:spPr>
        <p:txBody>
          <a:bodyPr wrap="square">
            <a:spAutoFit/>
          </a:bodyPr>
          <a:lstStyle/>
          <a:p>
            <a:pPr marL="0" marR="0" algn="ctr">
              <a:lnSpc>
                <a:spcPct val="107000"/>
              </a:lnSpc>
              <a:spcBef>
                <a:spcPts val="0"/>
              </a:spcBef>
              <a:spcAft>
                <a:spcPts val="800"/>
              </a:spcAft>
            </a:pPr>
            <a:r>
              <a:rPr lang="en-US" sz="2000" b="1" dirty="0">
                <a:solidFill>
                  <a:srgbClr val="002060"/>
                </a:solidFill>
                <a:latin typeface="Pontano Sans"/>
                <a:sym typeface="Droid Serif"/>
              </a:rPr>
              <a:t>Grey Relational Grade (GRG)</a:t>
            </a:r>
          </a:p>
        </p:txBody>
      </p:sp>
      <p:graphicFrame>
        <p:nvGraphicFramePr>
          <p:cNvPr id="5" name="Chart 4">
            <a:extLst>
              <a:ext uri="{FF2B5EF4-FFF2-40B4-BE49-F238E27FC236}">
                <a16:creationId xmlns:a16="http://schemas.microsoft.com/office/drawing/2014/main" id="{AAD54D85-5426-5B41-32CE-C314B91067B1}"/>
              </a:ext>
            </a:extLst>
          </p:cNvPr>
          <p:cNvGraphicFramePr/>
          <p:nvPr>
            <p:extLst>
              <p:ext uri="{D42A27DB-BD31-4B8C-83A1-F6EECF244321}">
                <p14:modId xmlns:p14="http://schemas.microsoft.com/office/powerpoint/2010/main" val="707635305"/>
              </p:ext>
            </p:extLst>
          </p:nvPr>
        </p:nvGraphicFramePr>
        <p:xfrm>
          <a:off x="502330" y="914401"/>
          <a:ext cx="5902325" cy="3894363"/>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49607DC8-EA74-9335-D206-045F33CFFAF5}"/>
              </a:ext>
            </a:extLst>
          </p:cNvPr>
          <p:cNvSpPr txBox="1"/>
          <p:nvPr/>
        </p:nvSpPr>
        <p:spPr>
          <a:xfrm>
            <a:off x="627764" y="334736"/>
            <a:ext cx="5527220" cy="338554"/>
          </a:xfrm>
          <a:prstGeom prst="rect">
            <a:avLst/>
          </a:prstGeom>
          <a:noFill/>
        </p:spPr>
        <p:txBody>
          <a:bodyPr wrap="square">
            <a:spAutoFit/>
          </a:bodyPr>
          <a:lstStyle/>
          <a:p>
            <a:pPr algn="ctr"/>
            <a:r>
              <a:rPr lang="en-US" sz="1600" b="1" kern="0" dirty="0">
                <a:solidFill>
                  <a:srgbClr val="002060"/>
                </a:solidFill>
                <a:effectLst/>
                <a:latin typeface="Pontano Sans" panose="020B0604020202020204" charset="0"/>
                <a:ea typeface="Times New Roman" panose="02020603050405020304" pitchFamily="18" charset="0"/>
              </a:rPr>
              <a:t>Grey relational Grade for rankings before (red) and after GRA</a:t>
            </a:r>
            <a:endParaRPr lang="ro-RO" sz="1600" dirty="0">
              <a:solidFill>
                <a:srgbClr val="002060"/>
              </a:solidFill>
              <a:latin typeface="Pontano Sans" panose="020B0604020202020204" charset="0"/>
            </a:endParaRPr>
          </a:p>
        </p:txBody>
      </p:sp>
    </p:spTree>
    <p:extLst>
      <p:ext uri="{BB962C8B-B14F-4D97-AF65-F5344CB8AC3E}">
        <p14:creationId xmlns:p14="http://schemas.microsoft.com/office/powerpoint/2010/main" val="1131320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8" name="Google Shape;268;p29"/>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11</a:t>
            </a:fld>
            <a:endParaRPr/>
          </a:p>
        </p:txBody>
      </p:sp>
      <p:sp>
        <p:nvSpPr>
          <p:cNvPr id="263" name="Google Shape;263;p29"/>
          <p:cNvSpPr txBox="1">
            <a:spLocks noGrp="1"/>
          </p:cNvSpPr>
          <p:nvPr>
            <p:ph type="subTitle" idx="4294967295"/>
          </p:nvPr>
        </p:nvSpPr>
        <p:spPr>
          <a:xfrm>
            <a:off x="285750" y="130629"/>
            <a:ext cx="7383917" cy="463550"/>
          </a:xfrm>
          <a:prstGeom prst="rect">
            <a:avLst/>
          </a:prstGeom>
        </p:spPr>
        <p:txBody>
          <a:bodyPr spcFirstLastPara="1" wrap="square" lIns="91425" tIns="91425" rIns="91425" bIns="91425" anchor="t" anchorCtr="0">
            <a:noAutofit/>
          </a:bodyPr>
          <a:lstStyle/>
          <a:p>
            <a:pPr marL="0" lvl="0" indent="0" algn="ctr" rtl="0">
              <a:spcBef>
                <a:spcPts val="600"/>
              </a:spcBef>
              <a:spcAft>
                <a:spcPts val="0"/>
              </a:spcAft>
              <a:buNone/>
            </a:pPr>
            <a:r>
              <a:rPr lang="en-US" sz="1800" b="1" kern="0" dirty="0">
                <a:effectLst/>
                <a:latin typeface="Pontano Sans" panose="020B0604020202020204" charset="0"/>
                <a:ea typeface="Aptos" panose="020B0004020202020204" pitchFamily="34" charset="0"/>
              </a:rPr>
              <a:t>Countries grouped by GRG rank, top rank TTC 2019 and TTCI 2021</a:t>
            </a:r>
            <a:endParaRPr sz="2000" b="1" dirty="0">
              <a:latin typeface="Pontano Sans" panose="020B0604020202020204" charset="0"/>
            </a:endParaRPr>
          </a:p>
        </p:txBody>
      </p:sp>
      <p:sp>
        <p:nvSpPr>
          <p:cNvPr id="2" name="Google Shape;128;p15">
            <a:extLst>
              <a:ext uri="{FF2B5EF4-FFF2-40B4-BE49-F238E27FC236}">
                <a16:creationId xmlns:a16="http://schemas.microsoft.com/office/drawing/2014/main" id="{448A5EEB-C134-EA66-169F-BD6A0B2C4D25}"/>
              </a:ext>
            </a:extLst>
          </p:cNvPr>
          <p:cNvSpPr txBox="1">
            <a:spLocks/>
          </p:cNvSpPr>
          <p:nvPr/>
        </p:nvSpPr>
        <p:spPr>
          <a:xfrm>
            <a:off x="828109" y="4649656"/>
            <a:ext cx="6737700" cy="4632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900" b="1" dirty="0">
                <a:solidFill>
                  <a:srgbClr val="0070C0"/>
                </a:solidFill>
                <a:latin typeface="Pontano Sans"/>
                <a:sym typeface="Pontano Sans"/>
              </a:rPr>
              <a:t>XII Traditional Scientific Conference NEW ECONOMY 2024 “New Paradigms in the Economy: Connectivity, Innovation and Sustainability”, Belgrade, 31 May 2024</a:t>
            </a:r>
            <a:endParaRPr lang="en-US" sz="900" b="1" dirty="0">
              <a:solidFill>
                <a:schemeClr val="accent4"/>
              </a:solidFill>
            </a:endParaRPr>
          </a:p>
        </p:txBody>
      </p:sp>
      <p:pic>
        <p:nvPicPr>
          <p:cNvPr id="4" name="Picture 3">
            <a:extLst>
              <a:ext uri="{FF2B5EF4-FFF2-40B4-BE49-F238E27FC236}">
                <a16:creationId xmlns:a16="http://schemas.microsoft.com/office/drawing/2014/main" id="{63146EB5-18C7-D673-BC00-96DC4C8E2758}"/>
              </a:ext>
            </a:extLst>
          </p:cNvPr>
          <p:cNvPicPr>
            <a:picLocks noChangeAspect="1"/>
          </p:cNvPicPr>
          <p:nvPr/>
        </p:nvPicPr>
        <p:blipFill>
          <a:blip r:embed="rId3"/>
          <a:stretch>
            <a:fillRect/>
          </a:stretch>
        </p:blipFill>
        <p:spPr>
          <a:xfrm>
            <a:off x="897718" y="773746"/>
            <a:ext cx="6415098" cy="3596007"/>
          </a:xfrm>
          <a:prstGeom prst="rect">
            <a:avLst/>
          </a:prstGeom>
        </p:spPr>
      </p:pic>
      <p:sp>
        <p:nvSpPr>
          <p:cNvPr id="5" name="Text Placeholder 1">
            <a:extLst>
              <a:ext uri="{FF2B5EF4-FFF2-40B4-BE49-F238E27FC236}">
                <a16:creationId xmlns:a16="http://schemas.microsoft.com/office/drawing/2014/main" id="{0679CF6C-28E4-A062-BF54-998F192EC88B}"/>
              </a:ext>
            </a:extLst>
          </p:cNvPr>
          <p:cNvSpPr txBox="1">
            <a:spLocks/>
          </p:cNvSpPr>
          <p:nvPr/>
        </p:nvSpPr>
        <p:spPr>
          <a:xfrm>
            <a:off x="8602453" y="954479"/>
            <a:ext cx="704832" cy="2850078"/>
          </a:xfrm>
          <a:prstGeom prst="rect">
            <a:avLst/>
          </a:prstGeom>
        </p:spPr>
        <p:txBody>
          <a:bodyPr vert="vert270"/>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8100" algn="ctr"/>
            <a:r>
              <a:rPr lang="ro-RO" sz="2800" b="1">
                <a:solidFill>
                  <a:schemeClr val="bg1"/>
                </a:solidFill>
              </a:rPr>
              <a:t>R E S U L T S</a:t>
            </a:r>
            <a:endParaRPr lang="ro-RO" sz="2800" b="1" dirty="0">
              <a:solidFill>
                <a:schemeClr val="bg1"/>
              </a:solidFill>
            </a:endParaRPr>
          </a:p>
        </p:txBody>
      </p:sp>
    </p:spTree>
    <p:extLst>
      <p:ext uri="{BB962C8B-B14F-4D97-AF65-F5344CB8AC3E}">
        <p14:creationId xmlns:p14="http://schemas.microsoft.com/office/powerpoint/2010/main" val="4293658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8" name="Google Shape;268;p29"/>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12</a:t>
            </a:fld>
            <a:endParaRPr/>
          </a:p>
        </p:txBody>
      </p:sp>
      <p:sp>
        <p:nvSpPr>
          <p:cNvPr id="263" name="Google Shape;263;p29"/>
          <p:cNvSpPr txBox="1">
            <a:spLocks noGrp="1"/>
          </p:cNvSpPr>
          <p:nvPr>
            <p:ph type="subTitle" idx="4294967295"/>
          </p:nvPr>
        </p:nvSpPr>
        <p:spPr>
          <a:xfrm>
            <a:off x="179615" y="174045"/>
            <a:ext cx="7755280" cy="463550"/>
          </a:xfrm>
          <a:prstGeom prst="rect">
            <a:avLst/>
          </a:prstGeom>
        </p:spPr>
        <p:txBody>
          <a:bodyPr spcFirstLastPara="1" wrap="square" lIns="91425" tIns="91425" rIns="91425" bIns="91425" anchor="t" anchorCtr="0">
            <a:noAutofit/>
          </a:bodyPr>
          <a:lstStyle/>
          <a:p>
            <a:pPr marL="0" lvl="0" indent="0" algn="ctr" rtl="0">
              <a:spcBef>
                <a:spcPts val="600"/>
              </a:spcBef>
              <a:spcAft>
                <a:spcPts val="0"/>
              </a:spcAft>
              <a:buNone/>
            </a:pPr>
            <a:r>
              <a:rPr lang="en-US" sz="1800" b="1" kern="0" dirty="0">
                <a:effectLst/>
                <a:latin typeface="Pontano Sans" panose="020B0604020202020204" charset="0"/>
                <a:ea typeface="Aptos" panose="020B0004020202020204" pitchFamily="34" charset="0"/>
              </a:rPr>
              <a:t>Countries grouped by GRG rank, GRG for G</a:t>
            </a:r>
            <a:r>
              <a:rPr lang="ro-RO" sz="1800" b="1" kern="0" dirty="0" err="1">
                <a:effectLst/>
                <a:latin typeface="Pontano Sans" panose="020B0604020202020204" charset="0"/>
                <a:ea typeface="Aptos" panose="020B0004020202020204" pitchFamily="34" charset="0"/>
              </a:rPr>
              <a:t>oogle</a:t>
            </a:r>
            <a:r>
              <a:rPr lang="ro-RO" sz="1800" b="1" kern="0" dirty="0">
                <a:effectLst/>
                <a:latin typeface="Pontano Sans" panose="020B0604020202020204" charset="0"/>
                <a:ea typeface="Aptos" panose="020B0004020202020204" pitchFamily="34" charset="0"/>
              </a:rPr>
              <a:t> </a:t>
            </a:r>
            <a:r>
              <a:rPr lang="en-US" sz="1800" b="1" kern="0" dirty="0">
                <a:effectLst/>
                <a:latin typeface="Pontano Sans" panose="020B0604020202020204" charset="0"/>
                <a:ea typeface="Aptos" panose="020B0004020202020204" pitchFamily="34" charset="0"/>
              </a:rPr>
              <a:t>M</a:t>
            </a:r>
            <a:r>
              <a:rPr lang="ro-RO" sz="1800" b="1" kern="0" dirty="0" err="1">
                <a:effectLst/>
                <a:latin typeface="Pontano Sans" panose="020B0604020202020204" charset="0"/>
                <a:ea typeface="Aptos" panose="020B0004020202020204" pitchFamily="34" charset="0"/>
              </a:rPr>
              <a:t>obility</a:t>
            </a:r>
            <a:r>
              <a:rPr lang="en-US" sz="1800" b="1" kern="0" dirty="0">
                <a:effectLst/>
                <a:latin typeface="Pontano Sans" panose="020B0604020202020204" charset="0"/>
                <a:ea typeface="Aptos" panose="020B0004020202020204" pitchFamily="34" charset="0"/>
              </a:rPr>
              <a:t> and GRG for Apple</a:t>
            </a:r>
            <a:endParaRPr sz="2000" b="1" dirty="0">
              <a:latin typeface="Pontano Sans" panose="020B0604020202020204" charset="0"/>
            </a:endParaRPr>
          </a:p>
        </p:txBody>
      </p:sp>
      <p:sp>
        <p:nvSpPr>
          <p:cNvPr id="2" name="Google Shape;128;p15">
            <a:extLst>
              <a:ext uri="{FF2B5EF4-FFF2-40B4-BE49-F238E27FC236}">
                <a16:creationId xmlns:a16="http://schemas.microsoft.com/office/drawing/2014/main" id="{F67D8E14-083C-CB73-B16D-A42E8E4D75D7}"/>
              </a:ext>
            </a:extLst>
          </p:cNvPr>
          <p:cNvSpPr txBox="1">
            <a:spLocks/>
          </p:cNvSpPr>
          <p:nvPr/>
        </p:nvSpPr>
        <p:spPr>
          <a:xfrm>
            <a:off x="828109" y="4649656"/>
            <a:ext cx="6737700" cy="4632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900" b="1" dirty="0">
                <a:solidFill>
                  <a:srgbClr val="0070C0"/>
                </a:solidFill>
                <a:latin typeface="Pontano Sans"/>
                <a:sym typeface="Pontano Sans"/>
              </a:rPr>
              <a:t>XII Traditional Scientific Conference NEW ECONOMY 2024 “New Paradigms in the Economy: Connectivity, Innovation and Sustainability”, Belgrade, 31 May 2024</a:t>
            </a:r>
            <a:endParaRPr lang="en-US" sz="900" b="1" dirty="0">
              <a:solidFill>
                <a:schemeClr val="accent4"/>
              </a:solidFill>
            </a:endParaRPr>
          </a:p>
        </p:txBody>
      </p:sp>
      <p:pic>
        <p:nvPicPr>
          <p:cNvPr id="3" name="Picture 2" descr="A diagram of a relationship map&#10;&#10;Description automatically generated">
            <a:extLst>
              <a:ext uri="{FF2B5EF4-FFF2-40B4-BE49-F238E27FC236}">
                <a16:creationId xmlns:a16="http://schemas.microsoft.com/office/drawing/2014/main" id="{2FB9A153-D25B-D0FB-8343-98617B320312}"/>
              </a:ext>
            </a:extLst>
          </p:cNvPr>
          <p:cNvPicPr>
            <a:picLocks noChangeAspect="1"/>
          </p:cNvPicPr>
          <p:nvPr/>
        </p:nvPicPr>
        <p:blipFill rotWithShape="1">
          <a:blip r:embed="rId3">
            <a:extLst>
              <a:ext uri="{28A0092B-C50C-407E-A947-70E740481C1C}">
                <a14:useLocalDpi xmlns:a14="http://schemas.microsoft.com/office/drawing/2010/main" val="0"/>
              </a:ext>
            </a:extLst>
          </a:blip>
          <a:srcRect l="10033" b="6418"/>
          <a:stretch/>
        </p:blipFill>
        <p:spPr bwMode="auto">
          <a:xfrm>
            <a:off x="538843" y="821133"/>
            <a:ext cx="7026966" cy="3644985"/>
          </a:xfrm>
          <a:prstGeom prst="rect">
            <a:avLst/>
          </a:prstGeom>
          <a:noFill/>
          <a:ln>
            <a:noFill/>
          </a:ln>
          <a:extLst>
            <a:ext uri="{53640926-AAD7-44D8-BBD7-CCE9431645EC}">
              <a14:shadowObscured xmlns:a14="http://schemas.microsoft.com/office/drawing/2010/main"/>
            </a:ext>
          </a:extLst>
        </p:spPr>
      </p:pic>
      <p:sp>
        <p:nvSpPr>
          <p:cNvPr id="5" name="Text Placeholder 1">
            <a:extLst>
              <a:ext uri="{FF2B5EF4-FFF2-40B4-BE49-F238E27FC236}">
                <a16:creationId xmlns:a16="http://schemas.microsoft.com/office/drawing/2014/main" id="{23400106-33F5-56D9-C879-5DA57AD9438A}"/>
              </a:ext>
            </a:extLst>
          </p:cNvPr>
          <p:cNvSpPr txBox="1">
            <a:spLocks/>
          </p:cNvSpPr>
          <p:nvPr/>
        </p:nvSpPr>
        <p:spPr>
          <a:xfrm>
            <a:off x="8602453" y="954479"/>
            <a:ext cx="704832" cy="2850078"/>
          </a:xfrm>
          <a:prstGeom prst="rect">
            <a:avLst/>
          </a:prstGeom>
        </p:spPr>
        <p:txBody>
          <a:bodyPr vert="vert270"/>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8100" algn="ctr"/>
            <a:r>
              <a:rPr lang="ro-RO" sz="2800" b="1">
                <a:solidFill>
                  <a:schemeClr val="bg1"/>
                </a:solidFill>
              </a:rPr>
              <a:t>R E S U L T S</a:t>
            </a:r>
            <a:endParaRPr lang="ro-RO" sz="2800" b="1" dirty="0">
              <a:solidFill>
                <a:schemeClr val="bg1"/>
              </a:solidFill>
            </a:endParaRPr>
          </a:p>
        </p:txBody>
      </p:sp>
    </p:spTree>
    <p:extLst>
      <p:ext uri="{BB962C8B-B14F-4D97-AF65-F5344CB8AC3E}">
        <p14:creationId xmlns:p14="http://schemas.microsoft.com/office/powerpoint/2010/main" val="1520695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73BAB-2CF9-3B1F-C411-6BB715F38B40}"/>
              </a:ext>
            </a:extLst>
          </p:cNvPr>
          <p:cNvSpPr>
            <a:spLocks noGrp="1"/>
          </p:cNvSpPr>
          <p:nvPr>
            <p:ph type="body" idx="1"/>
          </p:nvPr>
        </p:nvSpPr>
        <p:spPr>
          <a:xfrm>
            <a:off x="7704382" y="783029"/>
            <a:ext cx="704832" cy="2850078"/>
          </a:xfrm>
        </p:spPr>
        <p:txBody>
          <a:bodyPr vert="vert270"/>
          <a:lstStyle/>
          <a:p>
            <a:pPr marL="38100" indent="0" algn="ctr">
              <a:spcBef>
                <a:spcPts val="0"/>
              </a:spcBef>
              <a:buNone/>
            </a:pPr>
            <a:r>
              <a:rPr lang="ro-RO" sz="3800" b="1" i="0" dirty="0">
                <a:solidFill>
                  <a:schemeClr val="bg1"/>
                </a:solidFill>
              </a:rPr>
              <a:t>R E S U L T S</a:t>
            </a:r>
          </a:p>
        </p:txBody>
      </p:sp>
      <p:sp>
        <p:nvSpPr>
          <p:cNvPr id="3" name="Slide Number Placeholder 2">
            <a:extLst>
              <a:ext uri="{FF2B5EF4-FFF2-40B4-BE49-F238E27FC236}">
                <a16:creationId xmlns:a16="http://schemas.microsoft.com/office/drawing/2014/main" id="{8FD8B0DA-B1BB-5289-B4B5-64F110B637B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
        <p:nvSpPr>
          <p:cNvPr id="7" name="TextBox 6">
            <a:extLst>
              <a:ext uri="{FF2B5EF4-FFF2-40B4-BE49-F238E27FC236}">
                <a16:creationId xmlns:a16="http://schemas.microsoft.com/office/drawing/2014/main" id="{0E34B097-3AC9-D842-61C4-AB29D6694F31}"/>
              </a:ext>
            </a:extLst>
          </p:cNvPr>
          <p:cNvSpPr txBox="1"/>
          <p:nvPr/>
        </p:nvSpPr>
        <p:spPr>
          <a:xfrm>
            <a:off x="706826" y="783029"/>
            <a:ext cx="5448158" cy="3785652"/>
          </a:xfrm>
          <a:prstGeom prst="rect">
            <a:avLst/>
          </a:prstGeom>
          <a:noFill/>
        </p:spPr>
        <p:txBody>
          <a:bodyPr wrap="square">
            <a:spAutoFit/>
          </a:bodyPr>
          <a:lstStyle/>
          <a:p>
            <a:pPr algn="just"/>
            <a:r>
              <a:rPr lang="en-US" sz="1600" b="1" dirty="0">
                <a:solidFill>
                  <a:srgbClr val="002060"/>
                </a:solidFill>
                <a:latin typeface="Pontano Sans" panose="020B0604020202020204" charset="0"/>
              </a:rPr>
              <a:t>If we look back to the initial data from Table 1 and the Figures 3 -7 in a short conclusion, the </a:t>
            </a:r>
            <a:r>
              <a:rPr lang="en-US" sz="1600" b="1" dirty="0">
                <a:solidFill>
                  <a:srgbClr val="FF0000"/>
                </a:solidFill>
                <a:latin typeface="Pontano Sans" panose="020B0604020202020204" charset="0"/>
              </a:rPr>
              <a:t>GRA</a:t>
            </a:r>
            <a:r>
              <a:rPr lang="en-US" sz="1600" b="1" dirty="0">
                <a:solidFill>
                  <a:srgbClr val="002060"/>
                </a:solidFill>
                <a:latin typeface="Pontano Sans" panose="020B0604020202020204" charset="0"/>
              </a:rPr>
              <a:t> </a:t>
            </a:r>
            <a:r>
              <a:rPr lang="en-US" sz="1600" b="1" dirty="0">
                <a:solidFill>
                  <a:srgbClr val="FF0000"/>
                </a:solidFill>
                <a:latin typeface="Pontano Sans" panose="020B0604020202020204" charset="0"/>
              </a:rPr>
              <a:t>method</a:t>
            </a:r>
            <a:r>
              <a:rPr lang="en-US" sz="1600" b="1" dirty="0">
                <a:solidFill>
                  <a:srgbClr val="002060"/>
                </a:solidFill>
                <a:latin typeface="Pontano Sans" panose="020B0604020202020204" charset="0"/>
              </a:rPr>
              <a:t> emphasis that those indicators with their values, according to </a:t>
            </a:r>
            <a:r>
              <a:rPr lang="en-US" sz="1600" b="1" dirty="0">
                <a:solidFill>
                  <a:srgbClr val="FF0000"/>
                </a:solidFill>
                <a:latin typeface="Pontano Sans" panose="020B0604020202020204" charset="0"/>
              </a:rPr>
              <a:t>GRA algorithm</a:t>
            </a:r>
            <a:r>
              <a:rPr lang="en-US" sz="1600" b="1" dirty="0">
                <a:solidFill>
                  <a:srgbClr val="002060"/>
                </a:solidFill>
                <a:latin typeface="Pontano Sans" panose="020B0604020202020204" charset="0"/>
              </a:rPr>
              <a:t>, as references sequences predict the new hierarchy. </a:t>
            </a:r>
            <a:endParaRPr lang="ro-RO" sz="1600" b="1" dirty="0">
              <a:solidFill>
                <a:srgbClr val="002060"/>
              </a:solidFill>
              <a:latin typeface="Pontano Sans" panose="020B0604020202020204" charset="0"/>
            </a:endParaRPr>
          </a:p>
          <a:p>
            <a:pPr algn="just"/>
            <a:r>
              <a:rPr lang="en-US" sz="1600" b="1" dirty="0">
                <a:solidFill>
                  <a:srgbClr val="002060"/>
                </a:solidFill>
                <a:latin typeface="Pontano Sans" panose="020B0604020202020204" charset="0"/>
              </a:rPr>
              <a:t>For example, </a:t>
            </a:r>
            <a:r>
              <a:rPr lang="en-US" sz="1600" b="1" dirty="0">
                <a:solidFill>
                  <a:srgbClr val="FF0000"/>
                </a:solidFill>
                <a:latin typeface="Pontano Sans" panose="020B0604020202020204" charset="0"/>
              </a:rPr>
              <a:t>Germany</a:t>
            </a:r>
            <a:r>
              <a:rPr lang="en-US" sz="1600" b="1" dirty="0">
                <a:solidFill>
                  <a:srgbClr val="002060"/>
                </a:solidFill>
                <a:latin typeface="Pontano Sans" panose="020B0604020202020204" charset="0"/>
              </a:rPr>
              <a:t> has references for overnight stays and after GRA occupy the 1st place and for Apple Transit, </a:t>
            </a:r>
            <a:r>
              <a:rPr lang="en-US" sz="1600" b="1" dirty="0">
                <a:solidFill>
                  <a:srgbClr val="FF0000"/>
                </a:solidFill>
                <a:latin typeface="Pontano Sans" panose="020B0604020202020204" charset="0"/>
              </a:rPr>
              <a:t>Netherland</a:t>
            </a:r>
            <a:r>
              <a:rPr lang="en-US" sz="1600" b="1" dirty="0">
                <a:solidFill>
                  <a:srgbClr val="002060"/>
                </a:solidFill>
                <a:latin typeface="Pontano Sans" panose="020B0604020202020204" charset="0"/>
              </a:rPr>
              <a:t> (from 4 to 2nd position) with references for overnight stays as fixed base for February 2020, after GRA is on the second position, </a:t>
            </a:r>
            <a:r>
              <a:rPr lang="en-US" sz="1600" b="1" dirty="0">
                <a:solidFill>
                  <a:srgbClr val="FF0000"/>
                </a:solidFill>
                <a:latin typeface="Pontano Sans" panose="020B0604020202020204" charset="0"/>
              </a:rPr>
              <a:t>Italy</a:t>
            </a:r>
            <a:r>
              <a:rPr lang="en-US" sz="1600" b="1" dirty="0">
                <a:solidFill>
                  <a:srgbClr val="002060"/>
                </a:solidFill>
                <a:latin typeface="Pontano Sans" panose="020B0604020202020204" charset="0"/>
              </a:rPr>
              <a:t> maintain on the 3rd position, </a:t>
            </a:r>
            <a:r>
              <a:rPr lang="en-US" sz="1600" b="1" dirty="0">
                <a:solidFill>
                  <a:srgbClr val="FF0000"/>
                </a:solidFill>
                <a:latin typeface="Pontano Sans" panose="020B0604020202020204" charset="0"/>
              </a:rPr>
              <a:t>Norway</a:t>
            </a:r>
            <a:r>
              <a:rPr lang="en-US" sz="1600" b="1" dirty="0">
                <a:solidFill>
                  <a:srgbClr val="002060"/>
                </a:solidFill>
                <a:latin typeface="Pontano Sans" panose="020B0604020202020204" charset="0"/>
              </a:rPr>
              <a:t> maintain the 5th position due of the references for </a:t>
            </a:r>
            <a:r>
              <a:rPr lang="ro-RO" sz="1600" b="1" dirty="0">
                <a:solidFill>
                  <a:srgbClr val="002060"/>
                </a:solidFill>
                <a:latin typeface="Pontano Sans" panose="020B0604020202020204" charset="0"/>
              </a:rPr>
              <a:t>GM </a:t>
            </a:r>
            <a:r>
              <a:rPr lang="en-US" sz="1600" b="1" dirty="0">
                <a:solidFill>
                  <a:srgbClr val="002060"/>
                </a:solidFill>
                <a:latin typeface="Pontano Sans" panose="020B0604020202020204" charset="0"/>
              </a:rPr>
              <a:t>Retail &amp; Recreation, </a:t>
            </a:r>
            <a:r>
              <a:rPr lang="ro-RO" sz="1600" b="1" dirty="0">
                <a:solidFill>
                  <a:srgbClr val="002060"/>
                </a:solidFill>
                <a:latin typeface="Pontano Sans" panose="020B0604020202020204" charset="0"/>
              </a:rPr>
              <a:t>GM </a:t>
            </a:r>
            <a:r>
              <a:rPr lang="en-US" sz="1600" b="1" dirty="0">
                <a:solidFill>
                  <a:srgbClr val="002060"/>
                </a:solidFill>
                <a:latin typeface="Pontano Sans" panose="020B0604020202020204" charset="0"/>
              </a:rPr>
              <a:t>Grocery &amp; Pharmacy and Apple Walking, </a:t>
            </a:r>
            <a:r>
              <a:rPr lang="en-US" sz="1600" b="1" dirty="0">
                <a:solidFill>
                  <a:srgbClr val="FF0000"/>
                </a:solidFill>
                <a:latin typeface="Pontano Sans" panose="020B0604020202020204" charset="0"/>
              </a:rPr>
              <a:t>Finland</a:t>
            </a:r>
            <a:r>
              <a:rPr lang="en-US" sz="1600" b="1" dirty="0">
                <a:solidFill>
                  <a:srgbClr val="002060"/>
                </a:solidFill>
                <a:latin typeface="Pontano Sans" panose="020B0604020202020204" charset="0"/>
              </a:rPr>
              <a:t> up to 10 (from 8th position) due of reference sequence for </a:t>
            </a:r>
            <a:r>
              <a:rPr lang="ro-RO" sz="1600" b="1" dirty="0">
                <a:solidFill>
                  <a:srgbClr val="002060"/>
                </a:solidFill>
                <a:latin typeface="Pontano Sans" panose="020B0604020202020204" charset="0"/>
              </a:rPr>
              <a:t>GM </a:t>
            </a:r>
            <a:r>
              <a:rPr lang="en-US" sz="1600" b="1" dirty="0">
                <a:solidFill>
                  <a:srgbClr val="002060"/>
                </a:solidFill>
                <a:latin typeface="Pontano Sans" panose="020B0604020202020204" charset="0"/>
              </a:rPr>
              <a:t>Parks, </a:t>
            </a:r>
            <a:r>
              <a:rPr lang="en-US" sz="1600" b="1" dirty="0">
                <a:solidFill>
                  <a:srgbClr val="FF0000"/>
                </a:solidFill>
                <a:latin typeface="Pontano Sans" panose="020B0604020202020204" charset="0"/>
              </a:rPr>
              <a:t>Estonia</a:t>
            </a:r>
            <a:r>
              <a:rPr lang="en-US" sz="1600" b="1" dirty="0">
                <a:solidFill>
                  <a:srgbClr val="002060"/>
                </a:solidFill>
                <a:latin typeface="Pontano Sans" panose="020B0604020202020204" charset="0"/>
              </a:rPr>
              <a:t> increase from 10 to 6th position due of the reference sequences for </a:t>
            </a:r>
            <a:r>
              <a:rPr lang="ro-RO" sz="1600" b="1" dirty="0">
                <a:solidFill>
                  <a:srgbClr val="002060"/>
                </a:solidFill>
                <a:latin typeface="Pontano Sans" panose="020B0604020202020204" charset="0"/>
              </a:rPr>
              <a:t>GM </a:t>
            </a:r>
            <a:r>
              <a:rPr lang="en-US" sz="1600" b="1" dirty="0">
                <a:solidFill>
                  <a:srgbClr val="002060"/>
                </a:solidFill>
                <a:latin typeface="Pontano Sans" panose="020B0604020202020204" charset="0"/>
              </a:rPr>
              <a:t>Transit &amp; Stations and Apple Driving. </a:t>
            </a:r>
            <a:endParaRPr lang="ro-RO" sz="1600" b="1" dirty="0">
              <a:solidFill>
                <a:srgbClr val="002060"/>
              </a:solidFill>
              <a:latin typeface="Pontano Sans" panose="020B0604020202020204" charset="0"/>
            </a:endParaRPr>
          </a:p>
        </p:txBody>
      </p:sp>
    </p:spTree>
    <p:extLst>
      <p:ext uri="{BB962C8B-B14F-4D97-AF65-F5344CB8AC3E}">
        <p14:creationId xmlns:p14="http://schemas.microsoft.com/office/powerpoint/2010/main" val="31978061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73BAB-2CF9-3B1F-C411-6BB715F38B40}"/>
              </a:ext>
            </a:extLst>
          </p:cNvPr>
          <p:cNvSpPr>
            <a:spLocks noGrp="1"/>
          </p:cNvSpPr>
          <p:nvPr>
            <p:ph type="body" idx="1"/>
          </p:nvPr>
        </p:nvSpPr>
        <p:spPr>
          <a:xfrm>
            <a:off x="7704382" y="783029"/>
            <a:ext cx="704832" cy="2850078"/>
          </a:xfrm>
        </p:spPr>
        <p:txBody>
          <a:bodyPr vert="vert270"/>
          <a:lstStyle/>
          <a:p>
            <a:pPr marL="38100" indent="0" algn="ctr">
              <a:spcBef>
                <a:spcPts val="0"/>
              </a:spcBef>
              <a:buNone/>
            </a:pPr>
            <a:r>
              <a:rPr lang="ro-RO" sz="3800" b="1" i="0" dirty="0">
                <a:solidFill>
                  <a:schemeClr val="bg1"/>
                </a:solidFill>
              </a:rPr>
              <a:t>R E S U L T S</a:t>
            </a:r>
          </a:p>
        </p:txBody>
      </p:sp>
      <p:sp>
        <p:nvSpPr>
          <p:cNvPr id="3" name="Slide Number Placeholder 2">
            <a:extLst>
              <a:ext uri="{FF2B5EF4-FFF2-40B4-BE49-F238E27FC236}">
                <a16:creationId xmlns:a16="http://schemas.microsoft.com/office/drawing/2014/main" id="{8FD8B0DA-B1BB-5289-B4B5-64F110B637B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
        <p:nvSpPr>
          <p:cNvPr id="7" name="TextBox 6">
            <a:extLst>
              <a:ext uri="{FF2B5EF4-FFF2-40B4-BE49-F238E27FC236}">
                <a16:creationId xmlns:a16="http://schemas.microsoft.com/office/drawing/2014/main" id="{0E34B097-3AC9-D842-61C4-AB29D6694F31}"/>
              </a:ext>
            </a:extLst>
          </p:cNvPr>
          <p:cNvSpPr txBox="1"/>
          <p:nvPr/>
        </p:nvSpPr>
        <p:spPr>
          <a:xfrm>
            <a:off x="734786" y="1011629"/>
            <a:ext cx="5448158" cy="369332"/>
          </a:xfrm>
          <a:prstGeom prst="rect">
            <a:avLst/>
          </a:prstGeom>
          <a:noFill/>
        </p:spPr>
        <p:txBody>
          <a:bodyPr wrap="square">
            <a:spAutoFit/>
          </a:bodyPr>
          <a:lstStyle/>
          <a:p>
            <a:pPr algn="ctr"/>
            <a:r>
              <a:rPr lang="en-US" sz="1800" b="1" kern="0" dirty="0">
                <a:solidFill>
                  <a:srgbClr val="002060"/>
                </a:solidFill>
                <a:effectLst/>
                <a:latin typeface="Pontano Sans" panose="020B0604020202020204" charset="0"/>
                <a:ea typeface="Aptos" panose="020B0004020202020204" pitchFamily="34" charset="0"/>
              </a:rPr>
              <a:t>Tests of Between-Subjects Effects</a:t>
            </a:r>
            <a:endParaRPr lang="ro-RO" sz="1600" b="1" dirty="0">
              <a:solidFill>
                <a:srgbClr val="002060"/>
              </a:solidFill>
              <a:latin typeface="Pontano Sans" panose="020B0604020202020204" charset="0"/>
            </a:endParaRPr>
          </a:p>
        </p:txBody>
      </p:sp>
      <p:pic>
        <p:nvPicPr>
          <p:cNvPr id="4" name="Picture 3">
            <a:extLst>
              <a:ext uri="{FF2B5EF4-FFF2-40B4-BE49-F238E27FC236}">
                <a16:creationId xmlns:a16="http://schemas.microsoft.com/office/drawing/2014/main" id="{A241A6F7-3881-3482-6BA6-305619E2F625}"/>
              </a:ext>
            </a:extLst>
          </p:cNvPr>
          <p:cNvPicPr>
            <a:picLocks noChangeAspect="1"/>
          </p:cNvPicPr>
          <p:nvPr/>
        </p:nvPicPr>
        <p:blipFill>
          <a:blip r:embed="rId2"/>
          <a:stretch>
            <a:fillRect/>
          </a:stretch>
        </p:blipFill>
        <p:spPr>
          <a:xfrm>
            <a:off x="86944" y="1659709"/>
            <a:ext cx="6096000" cy="2928620"/>
          </a:xfrm>
          <a:prstGeom prst="rect">
            <a:avLst/>
          </a:prstGeom>
        </p:spPr>
      </p:pic>
      <p:sp>
        <p:nvSpPr>
          <p:cNvPr id="6" name="TextBox 5">
            <a:extLst>
              <a:ext uri="{FF2B5EF4-FFF2-40B4-BE49-F238E27FC236}">
                <a16:creationId xmlns:a16="http://schemas.microsoft.com/office/drawing/2014/main" id="{B80378ED-78DD-0BBA-06BA-71DE3320DC2F}"/>
              </a:ext>
            </a:extLst>
          </p:cNvPr>
          <p:cNvSpPr txBox="1"/>
          <p:nvPr/>
        </p:nvSpPr>
        <p:spPr>
          <a:xfrm>
            <a:off x="58984" y="89175"/>
            <a:ext cx="6095999" cy="738664"/>
          </a:xfrm>
          <a:prstGeom prst="rect">
            <a:avLst/>
          </a:prstGeom>
          <a:noFill/>
        </p:spPr>
        <p:txBody>
          <a:bodyPr wrap="square">
            <a:spAutoFit/>
          </a:bodyPr>
          <a:lstStyle/>
          <a:p>
            <a:pPr algn="just"/>
            <a:r>
              <a:rPr lang="ro-RO" b="1" dirty="0">
                <a:solidFill>
                  <a:srgbClr val="002060"/>
                </a:solidFill>
                <a:latin typeface="Pontano Sans" panose="020B0604020202020204" charset="0"/>
                <a:ea typeface="Aptos" panose="020B0004020202020204" pitchFamily="34" charset="0"/>
              </a:rPr>
              <a:t>T</a:t>
            </a:r>
            <a:r>
              <a:rPr lang="en-US" sz="1400" b="1" kern="0" dirty="0">
                <a:solidFill>
                  <a:srgbClr val="002060"/>
                </a:solidFill>
                <a:effectLst/>
                <a:latin typeface="Pontano Sans" panose="020B0604020202020204" charset="0"/>
                <a:ea typeface="Aptos" panose="020B0004020202020204" pitchFamily="34" charset="0"/>
              </a:rPr>
              <a:t>he univariate </a:t>
            </a:r>
            <a:r>
              <a:rPr lang="en-US" sz="1400" b="1" kern="0" dirty="0">
                <a:solidFill>
                  <a:srgbClr val="FF0000"/>
                </a:solidFill>
                <a:effectLst/>
                <a:latin typeface="Pontano Sans" panose="020B0604020202020204" charset="0"/>
                <a:ea typeface="Aptos" panose="020B0004020202020204" pitchFamily="34" charset="0"/>
              </a:rPr>
              <a:t>GLM – ANOVA with interaction effects </a:t>
            </a:r>
            <a:r>
              <a:rPr lang="en-US" sz="1400" b="1" kern="0" dirty="0">
                <a:solidFill>
                  <a:srgbClr val="002060"/>
                </a:solidFill>
                <a:effectLst/>
                <a:latin typeface="Pontano Sans" panose="020B0604020202020204" charset="0"/>
                <a:ea typeface="Aptos" panose="020B0004020202020204" pitchFamily="34" charset="0"/>
              </a:rPr>
              <a:t>was applied to </a:t>
            </a:r>
            <a:r>
              <a:rPr lang="en-US" sz="1400" b="1" kern="0" dirty="0">
                <a:solidFill>
                  <a:srgbClr val="002060"/>
                </a:solidFill>
                <a:effectLst/>
                <a:latin typeface="Pontano Sans" panose="020B0604020202020204" charset="0"/>
                <a:ea typeface="Times New Roman" panose="02020603050405020304" pitchFamily="18" charset="0"/>
              </a:rPr>
              <a:t>validate the </a:t>
            </a:r>
            <a:r>
              <a:rPr lang="en-US" sz="1400" b="1" kern="0" dirty="0">
                <a:solidFill>
                  <a:srgbClr val="FF0000"/>
                </a:solidFill>
                <a:effectLst/>
                <a:latin typeface="Pontano Sans" panose="020B0604020202020204" charset="0"/>
                <a:ea typeface="Times New Roman" panose="02020603050405020304" pitchFamily="18" charset="0"/>
              </a:rPr>
              <a:t>GRA</a:t>
            </a:r>
            <a:r>
              <a:rPr lang="en-US" sz="1400" b="1" kern="0" dirty="0">
                <a:solidFill>
                  <a:srgbClr val="002060"/>
                </a:solidFill>
                <a:effectLst/>
                <a:latin typeface="Pontano Sans" panose="020B0604020202020204" charset="0"/>
                <a:ea typeface="Times New Roman" panose="02020603050405020304" pitchFamily="18" charset="0"/>
              </a:rPr>
              <a:t> as method for good and accurate predictor for tourism competitiveness for TTCI 2021 (during OCVID-19 pandemic time), the results are presented </a:t>
            </a:r>
            <a:r>
              <a:rPr lang="ro-RO" sz="1400" b="1" kern="0" dirty="0" err="1">
                <a:solidFill>
                  <a:srgbClr val="002060"/>
                </a:solidFill>
                <a:effectLst/>
                <a:latin typeface="Pontano Sans" panose="020B0604020202020204" charset="0"/>
                <a:ea typeface="Times New Roman" panose="02020603050405020304" pitchFamily="18" charset="0"/>
              </a:rPr>
              <a:t>below</a:t>
            </a:r>
            <a:r>
              <a:rPr lang="ro-RO" sz="1400" b="1" kern="0" dirty="0">
                <a:solidFill>
                  <a:srgbClr val="002060"/>
                </a:solidFill>
                <a:effectLst/>
                <a:latin typeface="Pontano Sans" panose="020B0604020202020204" charset="0"/>
                <a:ea typeface="Times New Roman" panose="02020603050405020304" pitchFamily="18" charset="0"/>
              </a:rPr>
              <a:t>:</a:t>
            </a:r>
            <a:endParaRPr lang="ro-RO" b="1" dirty="0">
              <a:solidFill>
                <a:srgbClr val="002060"/>
              </a:solidFill>
              <a:latin typeface="Pontano Sans" panose="020B0604020202020204" charset="0"/>
            </a:endParaRPr>
          </a:p>
        </p:txBody>
      </p:sp>
    </p:spTree>
    <p:extLst>
      <p:ext uri="{BB962C8B-B14F-4D97-AF65-F5344CB8AC3E}">
        <p14:creationId xmlns:p14="http://schemas.microsoft.com/office/powerpoint/2010/main" val="4461113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39"/>
          <p:cNvSpPr txBox="1">
            <a:spLocks noGrp="1"/>
          </p:cNvSpPr>
          <p:nvPr>
            <p:ph type="ctrTitle"/>
          </p:nvPr>
        </p:nvSpPr>
        <p:spPr>
          <a:xfrm>
            <a:off x="3065582" y="114780"/>
            <a:ext cx="5833489" cy="4440891"/>
          </a:xfrm>
          <a:prstGeom prst="rect">
            <a:avLst/>
          </a:prstGeom>
        </p:spPr>
        <p:txBody>
          <a:bodyPr spcFirstLastPara="1" wrap="square" lIns="91425" tIns="91425" rIns="91425" bIns="91425" anchor="b" anchorCtr="0">
            <a:noAutofit/>
          </a:bodyPr>
          <a:lstStyle/>
          <a:p>
            <a:pPr marR="0" algn="just">
              <a:lnSpc>
                <a:spcPct val="107000"/>
              </a:lnSpc>
              <a:spcBef>
                <a:spcPts val="0"/>
              </a:spcBef>
              <a:spcAft>
                <a:spcPts val="800"/>
              </a:spcAft>
              <a:buClr>
                <a:srgbClr val="CCFF33"/>
              </a:buClr>
              <a:buSzPct val="100000"/>
            </a:pPr>
            <a:r>
              <a:rPr lang="en-US" sz="1600"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t>Based on our results, this research pointed out the other </a:t>
            </a:r>
            <a:r>
              <a:rPr lang="en-US" sz="1600" b="1" i="1" kern="100" dirty="0">
                <a:solidFill>
                  <a:srgbClr val="CCFF33"/>
                </a:solidFill>
                <a:effectLst/>
                <a:latin typeface="Pontano Sans" panose="020B0604020202020204" charset="0"/>
                <a:ea typeface="Aptos" panose="020B0004020202020204" pitchFamily="34" charset="0"/>
                <a:cs typeface="Times New Roman" panose="02020603050405020304" pitchFamily="18" charset="0"/>
              </a:rPr>
              <a:t>advantages</a:t>
            </a:r>
            <a:r>
              <a:rPr lang="en-US" sz="1600"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t> of applying the </a:t>
            </a:r>
            <a:r>
              <a:rPr lang="en-US" sz="1600" b="1" kern="100" dirty="0">
                <a:solidFill>
                  <a:srgbClr val="CCFF33"/>
                </a:solidFill>
                <a:effectLst/>
                <a:latin typeface="Pontano Sans" panose="020B0604020202020204" charset="0"/>
                <a:ea typeface="Aptos" panose="020B0004020202020204" pitchFamily="34" charset="0"/>
                <a:cs typeface="Times New Roman" panose="02020603050405020304" pitchFamily="18" charset="0"/>
              </a:rPr>
              <a:t>GRA method </a:t>
            </a:r>
            <a:r>
              <a:rPr lang="en-US" sz="1600"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t>and grey systems method over ranking but for European tourism competitiveness linked to mobility pre and during COVID-19 pandemic, emphasizing, from the perspective of GRA methods, more particularities of the mobility   of persons in a specific time. </a:t>
            </a:r>
            <a:br>
              <a:rPr lang="ro-RO" sz="1600"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br>
            <a:r>
              <a:rPr lang="en-US" sz="1600"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t>Therefore, in our opinion these </a:t>
            </a:r>
            <a:r>
              <a:rPr lang="en-US" sz="1600" b="1" kern="100" dirty="0">
                <a:solidFill>
                  <a:srgbClr val="CCFF33"/>
                </a:solidFill>
                <a:effectLst/>
                <a:latin typeface="Pontano Sans" panose="020B0604020202020204" charset="0"/>
                <a:ea typeface="Aptos" panose="020B0004020202020204" pitchFamily="34" charset="0"/>
                <a:cs typeface="Times New Roman" panose="02020603050405020304" pitchFamily="18" charset="0"/>
              </a:rPr>
              <a:t>novel contributions </a:t>
            </a:r>
            <a:r>
              <a:rPr lang="en-US" sz="1600"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t>are linked to:</a:t>
            </a:r>
            <a:br>
              <a:rPr lang="ro-RO" sz="1600" kern="100" dirty="0">
                <a:solidFill>
                  <a:schemeClr val="bg1"/>
                </a:solidFill>
                <a:latin typeface="Pontano Sans" panose="020B0604020202020204" charset="0"/>
                <a:ea typeface="Aptos" panose="020B0004020202020204" pitchFamily="34" charset="0"/>
                <a:cs typeface="Times New Roman" panose="02020603050405020304" pitchFamily="18" charset="0"/>
              </a:rPr>
            </a:br>
            <a:r>
              <a:rPr lang="ro-RO" sz="1600" kern="100" dirty="0">
                <a:solidFill>
                  <a:schemeClr val="bg1"/>
                </a:solidFill>
                <a:latin typeface="Pontano Sans" panose="020B0604020202020204" charset="0"/>
                <a:ea typeface="Aptos" panose="020B0004020202020204" pitchFamily="34" charset="0"/>
                <a:cs typeface="Times New Roman" panose="02020603050405020304" pitchFamily="18" charset="0"/>
              </a:rPr>
              <a:t> - </a:t>
            </a:r>
            <a:r>
              <a:rPr lang="en-US" sz="1600" i="1"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t>the acceptance of small number of necessary data, incomplete data;</a:t>
            </a:r>
            <a:br>
              <a:rPr lang="ro-RO" sz="1600" i="1"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br>
            <a:r>
              <a:rPr lang="ro-RO" sz="1600" i="1" kern="100" dirty="0">
                <a:solidFill>
                  <a:schemeClr val="bg1"/>
                </a:solidFill>
                <a:latin typeface="Pontano Sans" panose="020B0604020202020204" charset="0"/>
                <a:ea typeface="Aptos" panose="020B0004020202020204" pitchFamily="34" charset="0"/>
                <a:cs typeface="Times New Roman" panose="02020603050405020304" pitchFamily="18" charset="0"/>
              </a:rPr>
              <a:t>- </a:t>
            </a:r>
            <a:r>
              <a:rPr lang="en-US" sz="1600" i="1"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t>the information is limited</a:t>
            </a:r>
            <a:r>
              <a:rPr lang="en-US" sz="1600" i="1" kern="0" dirty="0">
                <a:solidFill>
                  <a:schemeClr val="bg1"/>
                </a:solidFill>
                <a:effectLst/>
                <a:latin typeface="Pontano Sans" panose="020B0604020202020204" charset="0"/>
                <a:ea typeface="Times New Roman" panose="02020603050405020304" pitchFamily="18" charset="0"/>
                <a:cs typeface="Times New Roman" panose="02020603050405020304" pitchFamily="18" charset="0"/>
              </a:rPr>
              <a:t>, poor information or insufficient</a:t>
            </a:r>
            <a:br>
              <a:rPr lang="en-US" sz="1600" i="1"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br>
            <a:r>
              <a:rPr lang="en-US" sz="1600" i="1" kern="0" dirty="0">
                <a:solidFill>
                  <a:schemeClr val="bg1"/>
                </a:solidFill>
                <a:effectLst/>
                <a:latin typeface="Pontano Sans" panose="020B0604020202020204" charset="0"/>
                <a:ea typeface="Times New Roman" panose="02020603050405020304" pitchFamily="18" charset="0"/>
                <a:cs typeface="Times New Roman" panose="02020603050405020304" pitchFamily="18" charset="0"/>
              </a:rPr>
              <a:t>compared with linear regression, univariate regression the GRA not require the typical distribution of small amount of calculation;</a:t>
            </a:r>
            <a:br>
              <a:rPr lang="en-US" sz="1600" i="1"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br>
            <a:r>
              <a:rPr lang="ro-RO" sz="1600" i="1"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t>- </a:t>
            </a:r>
            <a:r>
              <a:rPr lang="en-US" sz="1600" i="1" kern="0" dirty="0">
                <a:solidFill>
                  <a:schemeClr val="bg1"/>
                </a:solidFill>
                <a:effectLst/>
                <a:latin typeface="Pontano Sans" panose="020B0604020202020204" charset="0"/>
                <a:ea typeface="Times New Roman" panose="02020603050405020304" pitchFamily="18" charset="0"/>
                <a:cs typeface="Times New Roman" panose="02020603050405020304" pitchFamily="18" charset="0"/>
              </a:rPr>
              <a:t>the results are straightforward and does not require any distribution assumption about the observed data. </a:t>
            </a:r>
            <a:br>
              <a:rPr lang="en-US" sz="1600" i="1"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br>
            <a:r>
              <a:rPr lang="ro-RO" sz="1600" i="1" kern="100" dirty="0">
                <a:solidFill>
                  <a:schemeClr val="bg1"/>
                </a:solidFill>
                <a:effectLst/>
                <a:latin typeface="Pontano Sans" panose="020B0604020202020204" charset="0"/>
                <a:ea typeface="Aptos" panose="020B0004020202020204" pitchFamily="34" charset="0"/>
                <a:cs typeface="Times New Roman" panose="02020603050405020304" pitchFamily="18" charset="0"/>
              </a:rPr>
              <a:t>- t</a:t>
            </a:r>
            <a:r>
              <a:rPr lang="en-US" sz="1600" i="1" kern="0" dirty="0">
                <a:solidFill>
                  <a:schemeClr val="bg1"/>
                </a:solidFill>
                <a:effectLst/>
                <a:latin typeface="Pontano Sans" panose="020B0604020202020204" charset="0"/>
                <a:ea typeface="Times New Roman" panose="02020603050405020304" pitchFamily="18" charset="0"/>
                <a:cs typeface="Times New Roman" panose="02020603050405020304" pitchFamily="18" charset="0"/>
              </a:rPr>
              <a:t>he results are based on original data and easy calculation</a:t>
            </a:r>
            <a:endParaRPr lang="en-US" sz="1600" i="1" kern="100" dirty="0">
              <a:solidFill>
                <a:schemeClr val="bg1"/>
              </a:solidFill>
              <a:effectLst/>
              <a:latin typeface="Pontano Sans" panose="020B0604020202020204" charset="0"/>
              <a:ea typeface="Aptos" panose="020B0004020202020204" pitchFamily="34" charset="0"/>
              <a:cs typeface="Times New Roman" panose="02020603050405020304" pitchFamily="18" charset="0"/>
            </a:endParaRPr>
          </a:p>
        </p:txBody>
      </p:sp>
      <p:sp>
        <p:nvSpPr>
          <p:cNvPr id="387" name="Google Shape;387;p39"/>
          <p:cNvSpPr/>
          <p:nvPr/>
        </p:nvSpPr>
        <p:spPr>
          <a:xfrm rot="5400000">
            <a:off x="-362655" y="2158764"/>
            <a:ext cx="2789949" cy="463871"/>
          </a:xfrm>
          <a:prstGeom prst="rect">
            <a:avLst/>
          </a:prstGeom>
        </p:spPr>
        <p:txBody>
          <a:bodyPr vert="vert270" wrap="none">
            <a:prstTxWarp prst="textPlain">
              <a:avLst/>
            </a:prstTxWarp>
          </a:bodyPr>
          <a:lstStyle/>
          <a:p>
            <a:pPr lvl="0" algn="ctr"/>
            <a:r>
              <a:rPr lang="en-US" b="1" i="0" dirty="0">
                <a:ln>
                  <a:noFill/>
                </a:ln>
                <a:gradFill>
                  <a:gsLst>
                    <a:gs pos="0">
                      <a:srgbClr val="75DDFF"/>
                    </a:gs>
                    <a:gs pos="100000">
                      <a:srgbClr val="09B1E9"/>
                    </a:gs>
                  </a:gsLst>
                  <a:lin ang="5400012" scaled="0"/>
                </a:gradFill>
                <a:latin typeface="Droid Serif"/>
              </a:rPr>
              <a:t>CONCLUSIONS</a:t>
            </a:r>
            <a:endParaRPr b="1" i="0" dirty="0">
              <a:ln>
                <a:noFill/>
              </a:ln>
              <a:gradFill>
                <a:gsLst>
                  <a:gs pos="0">
                    <a:srgbClr val="75DDFF"/>
                  </a:gs>
                  <a:gs pos="100000">
                    <a:srgbClr val="09B1E9"/>
                  </a:gs>
                </a:gsLst>
                <a:lin ang="5400012" scaled="0"/>
              </a:gradFill>
              <a:latin typeface="Droid Serif"/>
            </a:endParaRPr>
          </a:p>
        </p:txBody>
      </p:sp>
      <p:sp>
        <p:nvSpPr>
          <p:cNvPr id="2" name="Google Shape;128;p15">
            <a:extLst>
              <a:ext uri="{FF2B5EF4-FFF2-40B4-BE49-F238E27FC236}">
                <a16:creationId xmlns:a16="http://schemas.microsoft.com/office/drawing/2014/main" id="{89BC30E4-A5A3-A639-7131-C1C95387DA23}"/>
              </a:ext>
            </a:extLst>
          </p:cNvPr>
          <p:cNvSpPr txBox="1">
            <a:spLocks/>
          </p:cNvSpPr>
          <p:nvPr/>
        </p:nvSpPr>
        <p:spPr>
          <a:xfrm>
            <a:off x="3386354" y="4623911"/>
            <a:ext cx="5512717" cy="404809"/>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900" b="1" dirty="0">
                <a:solidFill>
                  <a:schemeClr val="bg1"/>
                </a:solidFill>
                <a:latin typeface="Pontano Sans"/>
                <a:sym typeface="Pontano Sans"/>
              </a:rPr>
              <a:t>XII Traditional Scientific Conference NEW ECONOMY 2024 “New Paradigms in the Economy: Connectivity, Innovation and Sustainability”, Belgrade, 31 May 2024</a:t>
            </a:r>
            <a:endParaRPr lang="en-US" sz="900" b="1" dirty="0">
              <a:solidFill>
                <a:schemeClr val="bg1"/>
              </a:solidFill>
            </a:endParaRPr>
          </a:p>
        </p:txBody>
      </p:sp>
    </p:spTree>
    <p:extLst>
      <p:ext uri="{BB962C8B-B14F-4D97-AF65-F5344CB8AC3E}">
        <p14:creationId xmlns:p14="http://schemas.microsoft.com/office/powerpoint/2010/main" val="1582440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39"/>
          <p:cNvSpPr txBox="1">
            <a:spLocks noGrp="1"/>
          </p:cNvSpPr>
          <p:nvPr>
            <p:ph type="ctrTitle"/>
          </p:nvPr>
        </p:nvSpPr>
        <p:spPr>
          <a:xfrm>
            <a:off x="2979964" y="2390699"/>
            <a:ext cx="6041571" cy="2339104"/>
          </a:xfrm>
          <a:prstGeom prst="rect">
            <a:avLst/>
          </a:prstGeom>
        </p:spPr>
        <p:txBody>
          <a:bodyPr spcFirstLastPara="1" wrap="square" lIns="91425" tIns="91425" rIns="91425" bIns="91425" anchor="b" anchorCtr="0">
            <a:noAutofit/>
          </a:bodyPr>
          <a:lstStyle/>
          <a:p>
            <a:pPr algn="just">
              <a:lnSpc>
                <a:spcPct val="107000"/>
              </a:lnSpc>
              <a:spcAft>
                <a:spcPts val="800"/>
              </a:spcAft>
            </a:pPr>
            <a:br>
              <a:rPr lang="en-US" sz="1600" dirty="0">
                <a:latin typeface="Pontano Sans" panose="020B0604020202020204" charset="0"/>
              </a:rPr>
            </a:br>
            <a:br>
              <a:rPr lang="en-US" sz="1600" dirty="0">
                <a:latin typeface="Pontano Sans" panose="020B0604020202020204" charset="0"/>
              </a:rPr>
            </a:br>
            <a:r>
              <a:rPr lang="en-US" sz="1500" kern="0" dirty="0">
                <a:effectLst/>
                <a:latin typeface="Pontano Sans" panose="020B0604020202020204" charset="0"/>
                <a:ea typeface="Times New Roman" panose="02020603050405020304" pitchFamily="18" charset="0"/>
                <a:cs typeface="Times New Roman" panose="02020603050405020304" pitchFamily="18" charset="0"/>
              </a:rPr>
              <a:t>T</a:t>
            </a:r>
            <a:r>
              <a:rPr lang="en-US" sz="1500" kern="100" dirty="0">
                <a:effectLst/>
                <a:latin typeface="Pontano Sans" panose="020B0604020202020204" charset="0"/>
                <a:ea typeface="Aptos" panose="020B0004020202020204" pitchFamily="34" charset="0"/>
                <a:cs typeface="Times New Roman" panose="02020603050405020304" pitchFamily="18" charset="0"/>
              </a:rPr>
              <a:t>hese aspects justified our choice for GRA due of the missing data for most European studies regarding the Google and Apple Mobility data and due of the uncertain of these data (</a:t>
            </a:r>
            <a:r>
              <a:rPr lang="en-US" sz="1500" b="1" kern="0" dirty="0" err="1">
                <a:solidFill>
                  <a:srgbClr val="CCFF33"/>
                </a:solidFill>
                <a:effectLst/>
                <a:latin typeface="Pontano Sans" panose="020B0604020202020204" charset="0"/>
                <a:ea typeface="Times New Roman" panose="02020603050405020304" pitchFamily="18" charset="0"/>
                <a:cs typeface="Times New Roman" panose="02020603050405020304" pitchFamily="18" charset="0"/>
              </a:rPr>
              <a:t>Skrinjaric</a:t>
            </a:r>
            <a:r>
              <a:rPr lang="en-US" sz="1500" b="1" kern="0" dirty="0">
                <a:solidFill>
                  <a:srgbClr val="CCFF33"/>
                </a:solidFill>
                <a:effectLst/>
                <a:latin typeface="Pontano Sans" panose="020B0604020202020204" charset="0"/>
                <a:ea typeface="Times New Roman" panose="02020603050405020304" pitchFamily="18" charset="0"/>
                <a:cs typeface="Times New Roman" panose="02020603050405020304" pitchFamily="18" charset="0"/>
              </a:rPr>
              <a:t>, 2021</a:t>
            </a:r>
            <a:r>
              <a:rPr lang="en-US" sz="1500" kern="100" dirty="0">
                <a:effectLst/>
                <a:latin typeface="Pontano Sans" panose="020B0604020202020204" charset="0"/>
                <a:ea typeface="Aptos" panose="020B0004020202020204" pitchFamily="34" charset="0"/>
                <a:cs typeface="Times New Roman" panose="02020603050405020304" pitchFamily="18" charset="0"/>
              </a:rPr>
              <a:t>), the location being marked only on smartphones and android systems. </a:t>
            </a:r>
            <a:br>
              <a:rPr lang="ro-RO" sz="1500" kern="100" dirty="0">
                <a:effectLst/>
                <a:latin typeface="Pontano Sans" panose="020B0604020202020204" charset="0"/>
                <a:ea typeface="Aptos" panose="020B0004020202020204" pitchFamily="34" charset="0"/>
                <a:cs typeface="Times New Roman" panose="02020603050405020304" pitchFamily="18" charset="0"/>
              </a:rPr>
            </a:br>
            <a:br>
              <a:rPr lang="ro-RO" sz="1500" kern="100" dirty="0">
                <a:effectLst/>
                <a:latin typeface="Pontano Sans" panose="020B0604020202020204" charset="0"/>
                <a:ea typeface="Aptos" panose="020B0004020202020204" pitchFamily="34" charset="0"/>
                <a:cs typeface="Times New Roman" panose="02020603050405020304" pitchFamily="18" charset="0"/>
              </a:rPr>
            </a:br>
            <a:r>
              <a:rPr lang="en-US" sz="1500" kern="100" dirty="0">
                <a:effectLst/>
                <a:latin typeface="Pontano Sans" panose="020B0604020202020204" charset="0"/>
                <a:ea typeface="Aptos" panose="020B0004020202020204" pitchFamily="34" charset="0"/>
                <a:cs typeface="Times New Roman" panose="02020603050405020304" pitchFamily="18" charset="0"/>
              </a:rPr>
              <a:t>More, the tourism system has limited statistic data with greater fluctuation and less typical distribution law (</a:t>
            </a:r>
            <a:r>
              <a:rPr lang="en-US" sz="1500" b="1" kern="100" dirty="0">
                <a:solidFill>
                  <a:srgbClr val="CCFF33"/>
                </a:solidFill>
                <a:effectLst/>
                <a:latin typeface="Pontano Sans" panose="020B0604020202020204" charset="0"/>
                <a:ea typeface="Aptos" panose="020B0004020202020204" pitchFamily="34" charset="0"/>
                <a:cs typeface="Times New Roman" panose="02020603050405020304" pitchFamily="18" charset="0"/>
              </a:rPr>
              <a:t>Wu &amp; Zhan, 2017</a:t>
            </a:r>
            <a:r>
              <a:rPr lang="en-US" sz="1500" kern="100" dirty="0">
                <a:effectLst/>
                <a:latin typeface="Pontano Sans" panose="020B0604020202020204" charset="0"/>
                <a:ea typeface="Aptos" panose="020B0004020202020204" pitchFamily="34" charset="0"/>
                <a:cs typeface="Times New Roman" panose="02020603050405020304" pitchFamily="18" charset="0"/>
              </a:rPr>
              <a:t>), a true grey system, and therefore this is another pro-argument for GRA as valid method for tourism industry. </a:t>
            </a:r>
            <a:br>
              <a:rPr lang="ro-RO" sz="1500" kern="100" dirty="0">
                <a:effectLst/>
                <a:latin typeface="Pontano Sans" panose="020B0604020202020204" charset="0"/>
                <a:ea typeface="Aptos" panose="020B0004020202020204" pitchFamily="34" charset="0"/>
                <a:cs typeface="Times New Roman" panose="02020603050405020304" pitchFamily="18" charset="0"/>
              </a:rPr>
            </a:br>
            <a:r>
              <a:rPr lang="en-US" sz="1500" kern="100" dirty="0">
                <a:effectLst/>
                <a:latin typeface="Pontano Sans" panose="020B0604020202020204" charset="0"/>
                <a:ea typeface="Aptos" panose="020B0004020202020204" pitchFamily="34" charset="0"/>
                <a:cs typeface="Times New Roman" panose="02020603050405020304" pitchFamily="18" charset="0"/>
              </a:rPr>
              <a:t>Our results confirm the results from:</a:t>
            </a:r>
            <a:br>
              <a:rPr lang="ro-RO" sz="1500" kern="100" dirty="0">
                <a:effectLst/>
                <a:latin typeface="Pontano Sans" panose="020B0604020202020204" charset="0"/>
                <a:ea typeface="Aptos" panose="020B0004020202020204" pitchFamily="34" charset="0"/>
                <a:cs typeface="Times New Roman" panose="02020603050405020304" pitchFamily="18" charset="0"/>
              </a:rPr>
            </a:br>
            <a:r>
              <a:rPr lang="ro-RO" sz="1500" kern="100" dirty="0">
                <a:effectLst/>
                <a:latin typeface="Pontano Sans" panose="020B0604020202020204" charset="0"/>
                <a:ea typeface="Aptos" panose="020B0004020202020204" pitchFamily="34" charset="0"/>
                <a:cs typeface="Times New Roman" panose="02020603050405020304" pitchFamily="18" charset="0"/>
              </a:rPr>
              <a:t> - </a:t>
            </a:r>
            <a:r>
              <a:rPr lang="en-US" sz="1500" b="1" dirty="0" err="1">
                <a:solidFill>
                  <a:srgbClr val="CCFF33"/>
                </a:solidFill>
                <a:latin typeface="Pontano Sans" panose="020B0604020202020204" charset="0"/>
                <a:ea typeface="Times New Roman" panose="02020603050405020304" pitchFamily="18" charset="0"/>
                <a:cs typeface="Times New Roman" panose="02020603050405020304" pitchFamily="18" charset="0"/>
              </a:rPr>
              <a:t>Gerus</a:t>
            </a:r>
            <a:r>
              <a:rPr lang="en-US" sz="1500" b="1" dirty="0">
                <a:solidFill>
                  <a:srgbClr val="CCFF33"/>
                </a:solidFill>
                <a:latin typeface="Pontano Sans" panose="020B0604020202020204" charset="0"/>
                <a:ea typeface="Times New Roman" panose="02020603050405020304" pitchFamily="18" charset="0"/>
                <a:cs typeface="Times New Roman" panose="02020603050405020304" pitchFamily="18" charset="0"/>
              </a:rPr>
              <a:t> – </a:t>
            </a:r>
            <a:r>
              <a:rPr lang="en-US" sz="1500" b="1" dirty="0" err="1">
                <a:solidFill>
                  <a:srgbClr val="CCFF33"/>
                </a:solidFill>
                <a:latin typeface="Pontano Sans" panose="020B0604020202020204" charset="0"/>
                <a:ea typeface="Times New Roman" panose="02020603050405020304" pitchFamily="18" charset="0"/>
                <a:cs typeface="Times New Roman" panose="02020603050405020304" pitchFamily="18" charset="0"/>
              </a:rPr>
              <a:t>Gosciewska</a:t>
            </a:r>
            <a:r>
              <a:rPr lang="en-US" sz="1500" b="1" dirty="0">
                <a:solidFill>
                  <a:srgbClr val="CCFF33"/>
                </a:solidFill>
                <a:latin typeface="Pontano Sans" panose="020B0604020202020204" charset="0"/>
                <a:ea typeface="Times New Roman" panose="02020603050405020304" pitchFamily="18" charset="0"/>
                <a:cs typeface="Times New Roman" panose="02020603050405020304" pitchFamily="18" charset="0"/>
              </a:rPr>
              <a:t> &amp; </a:t>
            </a:r>
            <a:r>
              <a:rPr lang="en-US" sz="1500" b="1" dirty="0" err="1">
                <a:solidFill>
                  <a:srgbClr val="CCFF33"/>
                </a:solidFill>
                <a:latin typeface="Pontano Sans" panose="020B0604020202020204" charset="0"/>
                <a:ea typeface="Times New Roman" panose="02020603050405020304" pitchFamily="18" charset="0"/>
                <a:cs typeface="Times New Roman" panose="02020603050405020304" pitchFamily="18" charset="0"/>
              </a:rPr>
              <a:t>Gosciewski</a:t>
            </a:r>
            <a:r>
              <a:rPr lang="en-US" sz="1500" b="1" dirty="0">
                <a:solidFill>
                  <a:srgbClr val="CCFF33"/>
                </a:solidFill>
                <a:latin typeface="Pontano Sans" panose="020B0604020202020204" charset="0"/>
                <a:ea typeface="Times New Roman" panose="02020603050405020304" pitchFamily="18" charset="0"/>
                <a:cs typeface="Times New Roman" panose="02020603050405020304" pitchFamily="18" charset="0"/>
              </a:rPr>
              <a:t> (2022)</a:t>
            </a:r>
            <a:r>
              <a:rPr lang="en-US" sz="1500" dirty="0">
                <a:solidFill>
                  <a:srgbClr val="FF0000"/>
                </a:solidFill>
                <a:latin typeface="Pontano Sans" panose="020B0604020202020204" charset="0"/>
                <a:ea typeface="Times New Roman" panose="02020603050405020304" pitchFamily="18" charset="0"/>
                <a:cs typeface="Times New Roman" panose="02020603050405020304" pitchFamily="18" charset="0"/>
              </a:rPr>
              <a:t> </a:t>
            </a:r>
            <a:r>
              <a:rPr lang="en-US" sz="1500" dirty="0">
                <a:latin typeface="Pontano Sans" panose="020B0604020202020204" charset="0"/>
                <a:ea typeface="Times New Roman" panose="02020603050405020304" pitchFamily="18" charset="0"/>
                <a:cs typeface="Times New Roman" panose="02020603050405020304" pitchFamily="18" charset="0"/>
              </a:rPr>
              <a:t>that proved the effectiveness of GRA for data ranking</a:t>
            </a:r>
            <a:r>
              <a:rPr lang="en-US" sz="1500" dirty="0">
                <a:solidFill>
                  <a:srgbClr val="FF0000"/>
                </a:solidFill>
                <a:latin typeface="Pontano Sans" panose="020B0604020202020204" charset="0"/>
                <a:ea typeface="Times New Roman" panose="02020603050405020304" pitchFamily="18" charset="0"/>
                <a:cs typeface="Times New Roman" panose="02020603050405020304" pitchFamily="18" charset="0"/>
              </a:rPr>
              <a:t> </a:t>
            </a:r>
            <a:r>
              <a:rPr lang="en-US" sz="1500" dirty="0">
                <a:latin typeface="Pontano Sans" panose="020B0604020202020204" charset="0"/>
                <a:ea typeface="Times New Roman" panose="02020603050405020304" pitchFamily="18" charset="0"/>
                <a:cs typeface="Times New Roman" panose="02020603050405020304" pitchFamily="18" charset="0"/>
              </a:rPr>
              <a:t>and </a:t>
            </a:r>
            <a:br>
              <a:rPr lang="en-US" sz="1500" kern="100" dirty="0">
                <a:latin typeface="Pontano Sans" panose="020B0604020202020204" charset="0"/>
                <a:ea typeface="Aptos" panose="020B0004020202020204" pitchFamily="34" charset="0"/>
                <a:cs typeface="Times New Roman" panose="02020603050405020304" pitchFamily="18" charset="0"/>
              </a:rPr>
            </a:br>
            <a:r>
              <a:rPr lang="ro-RO" sz="1500" kern="100" dirty="0">
                <a:latin typeface="Pontano Sans" panose="020B0604020202020204" charset="0"/>
                <a:ea typeface="Aptos" panose="020B0004020202020204" pitchFamily="34" charset="0"/>
                <a:cs typeface="Times New Roman" panose="02020603050405020304" pitchFamily="18" charset="0"/>
              </a:rPr>
              <a:t>- </a:t>
            </a:r>
            <a:r>
              <a:rPr lang="en-US" sz="1500" dirty="0">
                <a:latin typeface="Pontano Sans" panose="020B0604020202020204" charset="0"/>
                <a:ea typeface="Times New Roman" panose="02020603050405020304" pitchFamily="18" charset="0"/>
                <a:cs typeface="Times New Roman" panose="02020603050405020304" pitchFamily="18" charset="0"/>
              </a:rPr>
              <a:t>the results of </a:t>
            </a:r>
            <a:r>
              <a:rPr lang="en-US" sz="1500" b="1" dirty="0">
                <a:solidFill>
                  <a:srgbClr val="CCFF33"/>
                </a:solidFill>
                <a:latin typeface="Pontano Sans" panose="020B0604020202020204" charset="0"/>
                <a:ea typeface="Times New Roman" panose="02020603050405020304" pitchFamily="18" charset="0"/>
                <a:cs typeface="Times New Roman" panose="02020603050405020304" pitchFamily="18" charset="0"/>
              </a:rPr>
              <a:t>Lin &amp; Huang (2009)</a:t>
            </a:r>
            <a:r>
              <a:rPr lang="en-US" sz="1500" dirty="0">
                <a:solidFill>
                  <a:srgbClr val="FF0000"/>
                </a:solidFill>
                <a:latin typeface="Pontano Sans" panose="020B0604020202020204" charset="0"/>
                <a:ea typeface="Times New Roman" panose="02020603050405020304" pitchFamily="18" charset="0"/>
                <a:cs typeface="Times New Roman" panose="02020603050405020304" pitchFamily="18" charset="0"/>
              </a:rPr>
              <a:t> </a:t>
            </a:r>
            <a:r>
              <a:rPr lang="en-US" sz="1500" dirty="0">
                <a:latin typeface="Pontano Sans" panose="020B0604020202020204" charset="0"/>
                <a:ea typeface="Times New Roman" panose="02020603050405020304" pitchFamily="18" charset="0"/>
                <a:cs typeface="Times New Roman" panose="02020603050405020304" pitchFamily="18" charset="0"/>
              </a:rPr>
              <a:t>which show that tourism managers must identify and explore competitiveness advantage and analyze the destination’s competitiveness position.</a:t>
            </a:r>
            <a:br>
              <a:rPr lang="en-US" sz="1500" kern="100" dirty="0">
                <a:latin typeface="Pontano Sans" panose="020B0604020202020204" charset="0"/>
                <a:ea typeface="Aptos" panose="020B0004020202020204" pitchFamily="34" charset="0"/>
                <a:cs typeface="Times New Roman" panose="02020603050405020304" pitchFamily="18" charset="0"/>
              </a:rPr>
            </a:br>
            <a:r>
              <a:rPr lang="ro-RO" sz="1500" kern="100" dirty="0">
                <a:latin typeface="Pontano Sans" panose="020B0604020202020204" charset="0"/>
                <a:ea typeface="Aptos" panose="020B0004020202020204" pitchFamily="34" charset="0"/>
                <a:cs typeface="Times New Roman" panose="02020603050405020304" pitchFamily="18" charset="0"/>
              </a:rPr>
              <a:t>- </a:t>
            </a:r>
            <a:r>
              <a:rPr lang="en-US" sz="1500" dirty="0">
                <a:latin typeface="Pontano Sans" panose="020B0604020202020204" charset="0"/>
                <a:ea typeface="Times New Roman" panose="02020603050405020304" pitchFamily="18" charset="0"/>
                <a:cs typeface="Times New Roman" panose="02020603050405020304" pitchFamily="18" charset="0"/>
              </a:rPr>
              <a:t>the results of </a:t>
            </a:r>
            <a:r>
              <a:rPr lang="en-US" sz="1500" b="1" dirty="0" err="1">
                <a:solidFill>
                  <a:srgbClr val="CCFF33"/>
                </a:solidFill>
                <a:latin typeface="Pontano Sans" panose="020B0604020202020204" charset="0"/>
                <a:ea typeface="Times New Roman" panose="02020603050405020304" pitchFamily="18" charset="0"/>
                <a:cs typeface="Times New Roman" panose="02020603050405020304" pitchFamily="18" charset="0"/>
              </a:rPr>
              <a:t>Skrinjaric</a:t>
            </a:r>
            <a:r>
              <a:rPr lang="en-US" sz="1500" b="1" dirty="0">
                <a:solidFill>
                  <a:srgbClr val="CCFF33"/>
                </a:solidFill>
                <a:latin typeface="Pontano Sans" panose="020B0604020202020204" charset="0"/>
                <a:ea typeface="Times New Roman" panose="02020603050405020304" pitchFamily="18" charset="0"/>
                <a:cs typeface="Times New Roman" panose="02020603050405020304" pitchFamily="18" charset="0"/>
              </a:rPr>
              <a:t> (2021)</a:t>
            </a:r>
            <a:r>
              <a:rPr lang="en-US" sz="1500" dirty="0">
                <a:solidFill>
                  <a:srgbClr val="FF0000"/>
                </a:solidFill>
                <a:latin typeface="Pontano Sans" panose="020B0604020202020204" charset="0"/>
                <a:ea typeface="Times New Roman" panose="02020603050405020304" pitchFamily="18" charset="0"/>
                <a:cs typeface="Times New Roman" panose="02020603050405020304" pitchFamily="18" charset="0"/>
              </a:rPr>
              <a:t> </a:t>
            </a:r>
            <a:r>
              <a:rPr lang="en-US" sz="1500" dirty="0">
                <a:latin typeface="Pontano Sans" panose="020B0604020202020204" charset="0"/>
                <a:ea typeface="Times New Roman" panose="02020603050405020304" pitchFamily="18" charset="0"/>
                <a:cs typeface="Times New Roman" panose="02020603050405020304" pitchFamily="18" charset="0"/>
              </a:rPr>
              <a:t>that show that with smaller amount of data, reliable results can be obtained when comparing complex indicators from different world organizations.</a:t>
            </a:r>
            <a:endParaRPr sz="1500" dirty="0">
              <a:latin typeface="Pontano Sans" panose="020B0604020202020204" charset="0"/>
            </a:endParaRPr>
          </a:p>
        </p:txBody>
      </p:sp>
      <p:sp>
        <p:nvSpPr>
          <p:cNvPr id="387" name="Google Shape;387;p39"/>
          <p:cNvSpPr/>
          <p:nvPr/>
        </p:nvSpPr>
        <p:spPr>
          <a:xfrm rot="5400000">
            <a:off x="-362655" y="2158764"/>
            <a:ext cx="2789949" cy="463871"/>
          </a:xfrm>
          <a:prstGeom prst="rect">
            <a:avLst/>
          </a:prstGeom>
        </p:spPr>
        <p:txBody>
          <a:bodyPr vert="vert270" wrap="none">
            <a:prstTxWarp prst="textPlain">
              <a:avLst/>
            </a:prstTxWarp>
          </a:bodyPr>
          <a:lstStyle/>
          <a:p>
            <a:pPr lvl="0" algn="ctr"/>
            <a:r>
              <a:rPr lang="en-US" b="1" i="0" dirty="0">
                <a:ln>
                  <a:noFill/>
                </a:ln>
                <a:gradFill>
                  <a:gsLst>
                    <a:gs pos="0">
                      <a:srgbClr val="75DDFF"/>
                    </a:gs>
                    <a:gs pos="100000">
                      <a:srgbClr val="09B1E9"/>
                    </a:gs>
                  </a:gsLst>
                  <a:lin ang="5400012" scaled="0"/>
                </a:gradFill>
                <a:latin typeface="Droid Serif"/>
              </a:rPr>
              <a:t>CONCLUSIONS</a:t>
            </a:r>
            <a:endParaRPr b="1" i="0" dirty="0">
              <a:ln>
                <a:noFill/>
              </a:ln>
              <a:gradFill>
                <a:gsLst>
                  <a:gs pos="0">
                    <a:srgbClr val="75DDFF"/>
                  </a:gs>
                  <a:gs pos="100000">
                    <a:srgbClr val="09B1E9"/>
                  </a:gs>
                </a:gsLst>
                <a:lin ang="5400012" scaled="0"/>
              </a:gradFill>
              <a:latin typeface="Droid Serif"/>
            </a:endParaRPr>
          </a:p>
        </p:txBody>
      </p:sp>
      <p:sp>
        <p:nvSpPr>
          <p:cNvPr id="2" name="Google Shape;128;p15">
            <a:extLst>
              <a:ext uri="{FF2B5EF4-FFF2-40B4-BE49-F238E27FC236}">
                <a16:creationId xmlns:a16="http://schemas.microsoft.com/office/drawing/2014/main" id="{AB2FB39D-41CD-74A3-D261-D6DA8C215474}"/>
              </a:ext>
            </a:extLst>
          </p:cNvPr>
          <p:cNvSpPr txBox="1">
            <a:spLocks/>
          </p:cNvSpPr>
          <p:nvPr/>
        </p:nvSpPr>
        <p:spPr>
          <a:xfrm>
            <a:off x="3322020" y="4580806"/>
            <a:ext cx="5512716" cy="539126"/>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900" b="1" dirty="0">
                <a:solidFill>
                  <a:schemeClr val="bg1"/>
                </a:solidFill>
                <a:latin typeface="Pontano Sans"/>
                <a:sym typeface="Pontano Sans"/>
              </a:rPr>
              <a:t>XII Traditional Scientific Conference NEW ECONOMY 2024 “New Paradigms in the Economy: Connectivity, Innovation and Sustainability”, Belgrade, 31 May 2024</a:t>
            </a:r>
            <a:endParaRPr lang="en-US" sz="900" b="1" dirty="0">
              <a:solidFill>
                <a:schemeClr val="bg1"/>
              </a:solidFill>
            </a:endParaRPr>
          </a:p>
        </p:txBody>
      </p:sp>
    </p:spTree>
    <p:extLst>
      <p:ext uri="{BB962C8B-B14F-4D97-AF65-F5344CB8AC3E}">
        <p14:creationId xmlns:p14="http://schemas.microsoft.com/office/powerpoint/2010/main" val="36578947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39"/>
          <p:cNvSpPr txBox="1">
            <a:spLocks noGrp="1"/>
          </p:cNvSpPr>
          <p:nvPr>
            <p:ph type="ctrTitle"/>
          </p:nvPr>
        </p:nvSpPr>
        <p:spPr>
          <a:xfrm>
            <a:off x="2996292" y="2023306"/>
            <a:ext cx="6041571" cy="2339104"/>
          </a:xfrm>
          <a:prstGeom prst="rect">
            <a:avLst/>
          </a:prstGeom>
        </p:spPr>
        <p:txBody>
          <a:bodyPr spcFirstLastPara="1" wrap="square" lIns="91425" tIns="91425" rIns="91425" bIns="91425" anchor="b" anchorCtr="0">
            <a:noAutofit/>
          </a:bodyPr>
          <a:lstStyle/>
          <a:p>
            <a:pPr algn="just">
              <a:lnSpc>
                <a:spcPct val="107000"/>
              </a:lnSpc>
              <a:spcAft>
                <a:spcPts val="800"/>
              </a:spcAft>
            </a:pPr>
            <a:br>
              <a:rPr lang="en-US" sz="1500" dirty="0">
                <a:latin typeface="Pontano Sans" panose="020B0604020202020204" charset="0"/>
              </a:rPr>
            </a:br>
            <a:br>
              <a:rPr lang="en-US" sz="1500" dirty="0">
                <a:latin typeface="Pontano Sans" panose="020B0604020202020204" charset="0"/>
              </a:rPr>
            </a:br>
            <a:r>
              <a:rPr lang="en-US" sz="1500" kern="100" dirty="0">
                <a:effectLst/>
                <a:latin typeface="Pontano Sans" panose="020B0604020202020204" charset="0"/>
                <a:ea typeface="Aptos" panose="020B0004020202020204" pitchFamily="34" charset="0"/>
                <a:cs typeface="Times New Roman" panose="02020603050405020304" pitchFamily="18" charset="0"/>
              </a:rPr>
              <a:t>The </a:t>
            </a:r>
            <a:r>
              <a:rPr lang="en-US" sz="1500" b="1" kern="100" dirty="0">
                <a:solidFill>
                  <a:srgbClr val="CCFF33"/>
                </a:solidFill>
                <a:effectLst/>
                <a:latin typeface="Pontano Sans" panose="020B0604020202020204" charset="0"/>
                <a:ea typeface="Aptos" panose="020B0004020202020204" pitchFamily="34" charset="0"/>
                <a:cs typeface="Times New Roman" panose="02020603050405020304" pitchFamily="18" charset="0"/>
              </a:rPr>
              <a:t>aim</a:t>
            </a:r>
            <a:r>
              <a:rPr lang="en-US" sz="1500" kern="100" dirty="0">
                <a:effectLst/>
                <a:latin typeface="Pontano Sans" panose="020B0604020202020204" charset="0"/>
                <a:ea typeface="Aptos" panose="020B0004020202020204" pitchFamily="34" charset="0"/>
                <a:cs typeface="Times New Roman" panose="02020603050405020304" pitchFamily="18" charset="0"/>
              </a:rPr>
              <a:t> of this research was to determine the strength of the relationship between multiple independent variables such as </a:t>
            </a:r>
            <a:r>
              <a:rPr lang="en-US" sz="1500" b="1" kern="100" dirty="0">
                <a:solidFill>
                  <a:srgbClr val="CCFF33"/>
                </a:solidFill>
                <a:effectLst/>
                <a:latin typeface="Pontano Sans" panose="020B0604020202020204" charset="0"/>
                <a:ea typeface="Aptos" panose="020B0004020202020204" pitchFamily="34" charset="0"/>
                <a:cs typeface="Times New Roman" panose="02020603050405020304" pitchFamily="18" charset="0"/>
              </a:rPr>
              <a:t>overnights sta</a:t>
            </a:r>
            <a:r>
              <a:rPr lang="en-US" sz="1500" kern="100" dirty="0">
                <a:effectLst/>
                <a:latin typeface="Pontano Sans" panose="020B0604020202020204" charset="0"/>
                <a:ea typeface="Aptos" panose="020B0004020202020204" pitchFamily="34" charset="0"/>
                <a:cs typeface="Times New Roman" panose="02020603050405020304" pitchFamily="18" charset="0"/>
              </a:rPr>
              <a:t>ys (as number and fixed base for February 2020 index), mobility data measured by </a:t>
            </a:r>
            <a:r>
              <a:rPr lang="en-US" sz="1500" b="1" kern="100" dirty="0">
                <a:solidFill>
                  <a:srgbClr val="CCFF33"/>
                </a:solidFill>
                <a:effectLst/>
                <a:latin typeface="Pontano Sans" panose="020B0604020202020204" charset="0"/>
                <a:ea typeface="Aptos" panose="020B0004020202020204" pitchFamily="34" charset="0"/>
                <a:cs typeface="Times New Roman" panose="02020603050405020304" pitchFamily="18" charset="0"/>
              </a:rPr>
              <a:t>Google and Apple </a:t>
            </a:r>
            <a:r>
              <a:rPr lang="en-US" sz="1500" kern="100" dirty="0">
                <a:effectLst/>
                <a:latin typeface="Pontano Sans" panose="020B0604020202020204" charset="0"/>
                <a:ea typeface="Aptos" panose="020B0004020202020204" pitchFamily="34" charset="0"/>
                <a:cs typeface="Times New Roman" panose="02020603050405020304" pitchFamily="18" charset="0"/>
              </a:rPr>
              <a:t>in relationship with dependent variable </a:t>
            </a:r>
            <a:r>
              <a:rPr lang="en-US" sz="1500" b="1" kern="100" dirty="0">
                <a:solidFill>
                  <a:srgbClr val="CCFF33"/>
                </a:solidFill>
                <a:effectLst/>
                <a:latin typeface="Pontano Sans" panose="020B0604020202020204" charset="0"/>
                <a:ea typeface="Aptos" panose="020B0004020202020204" pitchFamily="34" charset="0"/>
                <a:cs typeface="Times New Roman" panose="02020603050405020304" pitchFamily="18" charset="0"/>
              </a:rPr>
              <a:t>competitiveness for tourism </a:t>
            </a:r>
            <a:r>
              <a:rPr lang="en-US" sz="1500" kern="100" dirty="0">
                <a:effectLst/>
                <a:latin typeface="Pontano Sans" panose="020B0604020202020204" charset="0"/>
                <a:ea typeface="Aptos" panose="020B0004020202020204" pitchFamily="34" charset="0"/>
                <a:cs typeface="Times New Roman" panose="02020603050405020304" pitchFamily="18" charset="0"/>
              </a:rPr>
              <a:t>indicator, pre and during COVID-19 pandemic. </a:t>
            </a:r>
            <a:br>
              <a:rPr lang="ro-RO" sz="1500" kern="100" dirty="0">
                <a:effectLst/>
                <a:latin typeface="Pontano Sans" panose="020B0604020202020204" charset="0"/>
                <a:ea typeface="Aptos" panose="020B0004020202020204" pitchFamily="34" charset="0"/>
                <a:cs typeface="Times New Roman" panose="02020603050405020304" pitchFamily="18" charset="0"/>
              </a:rPr>
            </a:br>
            <a:br>
              <a:rPr lang="ro-RO" sz="1500" kern="100" dirty="0">
                <a:effectLst/>
                <a:latin typeface="Pontano Sans" panose="020B0604020202020204" charset="0"/>
                <a:ea typeface="Aptos" panose="020B0004020202020204" pitchFamily="34" charset="0"/>
                <a:cs typeface="Times New Roman" panose="02020603050405020304" pitchFamily="18" charset="0"/>
              </a:rPr>
            </a:br>
            <a:r>
              <a:rPr lang="en-US" sz="1500" kern="100" dirty="0">
                <a:effectLst/>
                <a:latin typeface="Pontano Sans" panose="020B0604020202020204" charset="0"/>
                <a:ea typeface="Aptos" panose="020B0004020202020204" pitchFamily="34" charset="0"/>
                <a:cs typeface="Times New Roman" panose="02020603050405020304" pitchFamily="18" charset="0"/>
              </a:rPr>
              <a:t>Also, through this study we validated the powerful of </a:t>
            </a:r>
            <a:r>
              <a:rPr lang="en-US" sz="1500" b="1" kern="100" dirty="0">
                <a:solidFill>
                  <a:srgbClr val="CCFF33"/>
                </a:solidFill>
                <a:effectLst/>
                <a:latin typeface="Pontano Sans" panose="020B0604020202020204" charset="0"/>
                <a:ea typeface="Aptos" panose="020B0004020202020204" pitchFamily="34" charset="0"/>
                <a:cs typeface="Times New Roman" panose="02020603050405020304" pitchFamily="18" charset="0"/>
              </a:rPr>
              <a:t>GRA</a:t>
            </a:r>
            <a:r>
              <a:rPr lang="en-US" sz="1500" kern="100" dirty="0">
                <a:effectLst/>
                <a:latin typeface="Pontano Sans" panose="020B0604020202020204" charset="0"/>
                <a:ea typeface="Aptos" panose="020B0004020202020204" pitchFamily="34" charset="0"/>
                <a:cs typeface="Times New Roman" panose="02020603050405020304" pitchFamily="18" charset="0"/>
              </a:rPr>
              <a:t> and grey system theory for tourism competitiveness, statistically significant according to </a:t>
            </a:r>
            <a:r>
              <a:rPr lang="en-US" sz="1500" b="1" kern="100" dirty="0">
                <a:solidFill>
                  <a:srgbClr val="CCFF33"/>
                </a:solidFill>
                <a:effectLst/>
                <a:latin typeface="Pontano Sans" panose="020B0604020202020204" charset="0"/>
                <a:ea typeface="Aptos" panose="020B0004020202020204" pitchFamily="34" charset="0"/>
                <a:cs typeface="Times New Roman" panose="02020603050405020304" pitchFamily="18" charset="0"/>
              </a:rPr>
              <a:t>GLM with interaction effects</a:t>
            </a:r>
            <a:r>
              <a:rPr lang="en-US" sz="1500" kern="100" dirty="0">
                <a:effectLst/>
                <a:latin typeface="Pontano Sans" panose="020B0604020202020204" charset="0"/>
                <a:ea typeface="Aptos" panose="020B0004020202020204" pitchFamily="34" charset="0"/>
                <a:cs typeface="Times New Roman" panose="02020603050405020304" pitchFamily="18" charset="0"/>
              </a:rPr>
              <a:t>, and therefore emphasis (especially for entrepreneurs) that the overnight stays will give the right rank on top of tourism competitiveness, prior to other ITC support as Google and Apple Mobility indices proved by reflection of overnights on TTCI 2021 – during pandemic. </a:t>
            </a:r>
            <a:br>
              <a:rPr lang="ro-RO" sz="1500" kern="100" dirty="0">
                <a:effectLst/>
                <a:latin typeface="Pontano Sans" panose="020B0604020202020204" charset="0"/>
                <a:ea typeface="Aptos" panose="020B0004020202020204" pitchFamily="34" charset="0"/>
                <a:cs typeface="Times New Roman" panose="02020603050405020304" pitchFamily="18" charset="0"/>
              </a:rPr>
            </a:br>
            <a:br>
              <a:rPr lang="ro-RO" sz="1500" kern="100" dirty="0">
                <a:effectLst/>
                <a:latin typeface="Pontano Sans" panose="020B0604020202020204" charset="0"/>
                <a:ea typeface="Aptos" panose="020B0004020202020204" pitchFamily="34" charset="0"/>
                <a:cs typeface="Times New Roman" panose="02020603050405020304" pitchFamily="18" charset="0"/>
              </a:rPr>
            </a:br>
            <a:r>
              <a:rPr lang="en-US" sz="1500" kern="100" dirty="0">
                <a:effectLst/>
                <a:latin typeface="Pontano Sans" panose="020B0604020202020204" charset="0"/>
                <a:ea typeface="Aptos" panose="020B0004020202020204" pitchFamily="34" charset="0"/>
                <a:cs typeface="Times New Roman" panose="02020603050405020304" pitchFamily="18" charset="0"/>
              </a:rPr>
              <a:t>With the GRA approach, analyses of scarce, incomplete, and uncertain data produce reliable results (</a:t>
            </a:r>
            <a:r>
              <a:rPr lang="en-US" sz="1500" kern="0" dirty="0" err="1">
                <a:solidFill>
                  <a:srgbClr val="CCFF33"/>
                </a:solidFill>
                <a:effectLst/>
                <a:latin typeface="Pontano Sans" panose="020B0604020202020204" charset="0"/>
                <a:ea typeface="Times New Roman" panose="02020603050405020304" pitchFamily="18" charset="0"/>
                <a:cs typeface="Times New Roman" panose="02020603050405020304" pitchFamily="18" charset="0"/>
              </a:rPr>
              <a:t>Gerus</a:t>
            </a:r>
            <a:r>
              <a:rPr lang="en-US" sz="1500" kern="0" dirty="0">
                <a:solidFill>
                  <a:srgbClr val="CCFF33"/>
                </a:solidFill>
                <a:effectLst/>
                <a:latin typeface="Pontano Sans" panose="020B0604020202020204" charset="0"/>
                <a:ea typeface="Times New Roman" panose="02020603050405020304" pitchFamily="18" charset="0"/>
                <a:cs typeface="Times New Roman" panose="02020603050405020304" pitchFamily="18" charset="0"/>
              </a:rPr>
              <a:t> – </a:t>
            </a:r>
            <a:r>
              <a:rPr lang="en-US" sz="1500" kern="0" dirty="0" err="1">
                <a:solidFill>
                  <a:srgbClr val="CCFF33"/>
                </a:solidFill>
                <a:effectLst/>
                <a:latin typeface="Pontano Sans" panose="020B0604020202020204" charset="0"/>
                <a:ea typeface="Times New Roman" panose="02020603050405020304" pitchFamily="18" charset="0"/>
                <a:cs typeface="Times New Roman" panose="02020603050405020304" pitchFamily="18" charset="0"/>
              </a:rPr>
              <a:t>Gosciewska</a:t>
            </a:r>
            <a:r>
              <a:rPr lang="en-US" sz="1500" kern="0" dirty="0">
                <a:solidFill>
                  <a:srgbClr val="CCFF33"/>
                </a:solidFill>
                <a:effectLst/>
                <a:latin typeface="Pontano Sans" panose="020B0604020202020204" charset="0"/>
                <a:ea typeface="Times New Roman" panose="02020603050405020304" pitchFamily="18" charset="0"/>
                <a:cs typeface="Times New Roman" panose="02020603050405020304" pitchFamily="18" charset="0"/>
              </a:rPr>
              <a:t> &amp; </a:t>
            </a:r>
            <a:r>
              <a:rPr lang="en-US" sz="1500" kern="0" dirty="0" err="1">
                <a:solidFill>
                  <a:srgbClr val="CCFF33"/>
                </a:solidFill>
                <a:effectLst/>
                <a:latin typeface="Pontano Sans" panose="020B0604020202020204" charset="0"/>
                <a:ea typeface="Times New Roman" panose="02020603050405020304" pitchFamily="18" charset="0"/>
                <a:cs typeface="Times New Roman" panose="02020603050405020304" pitchFamily="18" charset="0"/>
              </a:rPr>
              <a:t>Gosciewski</a:t>
            </a:r>
            <a:r>
              <a:rPr lang="en-US" sz="1500" kern="0" dirty="0">
                <a:solidFill>
                  <a:srgbClr val="CCFF33"/>
                </a:solidFill>
                <a:effectLst/>
                <a:latin typeface="Pontano Sans" panose="020B0604020202020204" charset="0"/>
                <a:ea typeface="Times New Roman" panose="02020603050405020304" pitchFamily="18" charset="0"/>
                <a:cs typeface="Times New Roman" panose="02020603050405020304" pitchFamily="18" charset="0"/>
              </a:rPr>
              <a:t>, 2022</a:t>
            </a:r>
            <a:r>
              <a:rPr lang="en-US" sz="1500" kern="100" dirty="0">
                <a:effectLst/>
                <a:latin typeface="Pontano Sans" panose="020B0604020202020204" charset="0"/>
                <a:ea typeface="Aptos" panose="020B0004020202020204" pitchFamily="34" charset="0"/>
                <a:cs typeface="Times New Roman" panose="02020603050405020304" pitchFamily="18" charset="0"/>
              </a:rPr>
              <a:t>). </a:t>
            </a:r>
            <a:endParaRPr sz="1500" dirty="0">
              <a:latin typeface="Pontano Sans" panose="020B0604020202020204" charset="0"/>
            </a:endParaRPr>
          </a:p>
        </p:txBody>
      </p:sp>
      <p:sp>
        <p:nvSpPr>
          <p:cNvPr id="387" name="Google Shape;387;p39"/>
          <p:cNvSpPr/>
          <p:nvPr/>
        </p:nvSpPr>
        <p:spPr>
          <a:xfrm rot="5400000">
            <a:off x="-362655" y="2158764"/>
            <a:ext cx="2789949" cy="463871"/>
          </a:xfrm>
          <a:prstGeom prst="rect">
            <a:avLst/>
          </a:prstGeom>
        </p:spPr>
        <p:txBody>
          <a:bodyPr vert="vert270" wrap="none">
            <a:prstTxWarp prst="textPlain">
              <a:avLst/>
            </a:prstTxWarp>
          </a:bodyPr>
          <a:lstStyle/>
          <a:p>
            <a:pPr lvl="0" algn="ctr"/>
            <a:r>
              <a:rPr lang="en-US" b="1" i="0" dirty="0">
                <a:ln>
                  <a:noFill/>
                </a:ln>
                <a:gradFill>
                  <a:gsLst>
                    <a:gs pos="0">
                      <a:srgbClr val="75DDFF"/>
                    </a:gs>
                    <a:gs pos="100000">
                      <a:srgbClr val="09B1E9"/>
                    </a:gs>
                  </a:gsLst>
                  <a:lin ang="5400012" scaled="0"/>
                </a:gradFill>
                <a:latin typeface="Droid Serif"/>
              </a:rPr>
              <a:t>CONCLUSIONS</a:t>
            </a:r>
            <a:endParaRPr b="1" i="0" dirty="0">
              <a:ln>
                <a:noFill/>
              </a:ln>
              <a:gradFill>
                <a:gsLst>
                  <a:gs pos="0">
                    <a:srgbClr val="75DDFF"/>
                  </a:gs>
                  <a:gs pos="100000">
                    <a:srgbClr val="09B1E9"/>
                  </a:gs>
                </a:gsLst>
                <a:lin ang="5400012" scaled="0"/>
              </a:gradFill>
              <a:latin typeface="Droid Serif"/>
            </a:endParaRPr>
          </a:p>
        </p:txBody>
      </p:sp>
      <p:sp>
        <p:nvSpPr>
          <p:cNvPr id="2" name="Google Shape;128;p15">
            <a:extLst>
              <a:ext uri="{FF2B5EF4-FFF2-40B4-BE49-F238E27FC236}">
                <a16:creationId xmlns:a16="http://schemas.microsoft.com/office/drawing/2014/main" id="{AB2FB39D-41CD-74A3-D261-D6DA8C215474}"/>
              </a:ext>
            </a:extLst>
          </p:cNvPr>
          <p:cNvSpPr txBox="1">
            <a:spLocks/>
          </p:cNvSpPr>
          <p:nvPr/>
        </p:nvSpPr>
        <p:spPr>
          <a:xfrm>
            <a:off x="3322020" y="4580806"/>
            <a:ext cx="5512716" cy="539126"/>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900" b="1" dirty="0">
                <a:solidFill>
                  <a:schemeClr val="bg1"/>
                </a:solidFill>
                <a:latin typeface="Pontano Sans"/>
                <a:sym typeface="Pontano Sans"/>
              </a:rPr>
              <a:t>XII Traditional Scientific Conference NEW ECONOMY 2024 “New Paradigms in the Economy: Connectivity, Innovation and Sustainability”, Belgrade, 31 May 2024</a:t>
            </a:r>
            <a:endParaRPr lang="en-US" sz="900" b="1" dirty="0">
              <a:solidFill>
                <a:schemeClr val="bg1"/>
              </a:solidFill>
            </a:endParaRPr>
          </a:p>
        </p:txBody>
      </p:sp>
    </p:spTree>
    <p:extLst>
      <p:ext uri="{BB962C8B-B14F-4D97-AF65-F5344CB8AC3E}">
        <p14:creationId xmlns:p14="http://schemas.microsoft.com/office/powerpoint/2010/main" val="3361968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C36C9F-20EB-1106-8225-B4AA8A0465B2}"/>
              </a:ext>
            </a:extLst>
          </p:cNvPr>
          <p:cNvSpPr>
            <a:spLocks noGrp="1"/>
          </p:cNvSpPr>
          <p:nvPr>
            <p:ph type="title"/>
          </p:nvPr>
        </p:nvSpPr>
        <p:spPr>
          <a:xfrm>
            <a:off x="557860" y="910576"/>
            <a:ext cx="3142200" cy="1991650"/>
          </a:xfrm>
        </p:spPr>
        <p:txBody>
          <a:bodyPr/>
          <a:lstStyle/>
          <a:p>
            <a:pPr algn="ctr"/>
            <a:r>
              <a:rPr lang="en-US" sz="3000" dirty="0">
                <a:latin typeface="Copperplate Gothic Bold" panose="020E0705020206020404" pitchFamily="34" charset="0"/>
                <a:cs typeface="Dreaming Outloud Script Pro" panose="020B0604020202020204" pitchFamily="66" charset="0"/>
              </a:rPr>
              <a:t>Thank you!</a:t>
            </a:r>
            <a:br>
              <a:rPr lang="ro-RO" sz="3000" dirty="0">
                <a:latin typeface="Copperplate Gothic Bold" panose="020E0705020206020404" pitchFamily="34" charset="0"/>
                <a:cs typeface="Dreaming Outloud Script Pro" panose="020B0604020202020204" pitchFamily="66" charset="0"/>
              </a:rPr>
            </a:br>
            <a:endParaRPr lang="en-US" sz="3000" dirty="0">
              <a:latin typeface="Copperplate Gothic Bold" panose="020E0705020206020404" pitchFamily="34" charset="0"/>
              <a:cs typeface="Dreaming Outloud Script Pro" panose="020B0604020202020204" pitchFamily="66" charset="0"/>
            </a:endParaRPr>
          </a:p>
        </p:txBody>
      </p:sp>
      <p:sp>
        <p:nvSpPr>
          <p:cNvPr id="2" name="Slide Number Placeholder 1">
            <a:extLst>
              <a:ext uri="{FF2B5EF4-FFF2-40B4-BE49-F238E27FC236}">
                <a16:creationId xmlns:a16="http://schemas.microsoft.com/office/drawing/2014/main" id="{C88E8F5C-C1FD-62C4-F81F-D7C8F911C1F8}"/>
              </a:ext>
            </a:extLst>
          </p:cNvPr>
          <p:cNvSpPr>
            <a:spLocks noGrp="1"/>
          </p:cNvSpPr>
          <p:nvPr>
            <p:ph type="sldNum" idx="12"/>
          </p:nvPr>
        </p:nvSpPr>
        <p:spPr/>
        <p:txBody>
          <a:bodyPr wrap="square" anchor="ctr">
            <a:normAutofit/>
          </a:bodyPr>
          <a:lstStyle/>
          <a:p>
            <a:pPr marL="0" lvl="0" indent="0" rtl="0">
              <a:lnSpc>
                <a:spcPct val="90000"/>
              </a:lnSpc>
              <a:spcBef>
                <a:spcPts val="0"/>
              </a:spcBef>
              <a:spcAft>
                <a:spcPts val="600"/>
              </a:spcAft>
              <a:buNone/>
            </a:pPr>
            <a:fld id="{00000000-1234-1234-1234-123412341234}" type="slidenum">
              <a:rPr lang="en" sz="900" smtClean="0"/>
              <a:pPr marL="0" lvl="0" indent="0" rtl="0">
                <a:lnSpc>
                  <a:spcPct val="90000"/>
                </a:lnSpc>
                <a:spcBef>
                  <a:spcPts val="0"/>
                </a:spcBef>
                <a:spcAft>
                  <a:spcPts val="600"/>
                </a:spcAft>
                <a:buNone/>
              </a:pPr>
              <a:t>18</a:t>
            </a:fld>
            <a:endParaRPr lang="en" sz="900"/>
          </a:p>
        </p:txBody>
      </p:sp>
      <p:sp>
        <p:nvSpPr>
          <p:cNvPr id="9" name="Text Placeholder 3">
            <a:extLst>
              <a:ext uri="{FF2B5EF4-FFF2-40B4-BE49-F238E27FC236}">
                <a16:creationId xmlns:a16="http://schemas.microsoft.com/office/drawing/2014/main" id="{B559B7F4-53C7-43D7-0EE6-AD0D700E860F}"/>
              </a:ext>
            </a:extLst>
          </p:cNvPr>
          <p:cNvSpPr>
            <a:spLocks noGrp="1"/>
          </p:cNvSpPr>
          <p:nvPr>
            <p:ph type="body" idx="1"/>
          </p:nvPr>
        </p:nvSpPr>
        <p:spPr>
          <a:xfrm>
            <a:off x="457198" y="1825692"/>
            <a:ext cx="3343523" cy="1492115"/>
          </a:xfrm>
        </p:spPr>
        <p:txBody>
          <a:bodyPr/>
          <a:lstStyle/>
          <a:p>
            <a:pPr marL="114300" indent="0" algn="ctr">
              <a:buNone/>
            </a:pPr>
            <a:r>
              <a:rPr lang="en-US" sz="3000" b="1" dirty="0" err="1">
                <a:latin typeface="Copperplate Gothic Bold" panose="020E0705020206020404" pitchFamily="34" charset="0"/>
                <a:cs typeface="Dreaming Outloud Script Pro" panose="020B0604020202020204" pitchFamily="66" charset="0"/>
                <a:sym typeface="Droid Serif"/>
              </a:rPr>
              <a:t>hvala</a:t>
            </a:r>
            <a:r>
              <a:rPr lang="en-US" sz="3000" b="1" dirty="0">
                <a:latin typeface="Copperplate Gothic Bold" panose="020E0705020206020404" pitchFamily="34" charset="0"/>
                <a:cs typeface="Dreaming Outloud Script Pro" panose="020B0604020202020204" pitchFamily="66" charset="0"/>
                <a:sym typeface="Droid Serif"/>
              </a:rPr>
              <a:t> </a:t>
            </a:r>
            <a:r>
              <a:rPr lang="en-US" sz="3000" b="1" dirty="0" err="1">
                <a:latin typeface="Copperplate Gothic Bold" panose="020E0705020206020404" pitchFamily="34" charset="0"/>
                <a:cs typeface="Dreaming Outloud Script Pro" panose="020B0604020202020204" pitchFamily="66" charset="0"/>
                <a:sym typeface="Droid Serif"/>
              </a:rPr>
              <a:t>vam</a:t>
            </a:r>
            <a:r>
              <a:rPr lang="en-US" sz="3000" b="1" dirty="0">
                <a:latin typeface="Copperplate Gothic Bold" panose="020E0705020206020404" pitchFamily="34" charset="0"/>
                <a:cs typeface="Dreaming Outloud Script Pro" panose="020B0604020202020204" pitchFamily="66" charset="0"/>
                <a:sym typeface="Droid Serif"/>
              </a:rPr>
              <a:t>!</a:t>
            </a:r>
            <a:endParaRPr lang="ro-RO" sz="3000" b="1" dirty="0">
              <a:latin typeface="Copperplate Gothic Bold" panose="020E0705020206020404" pitchFamily="34" charset="0"/>
              <a:cs typeface="Dreaming Outloud Script Pro" panose="020B0604020202020204" pitchFamily="66" charset="0"/>
              <a:sym typeface="Droid Serif"/>
            </a:endParaRPr>
          </a:p>
          <a:p>
            <a:pPr algn="ctr"/>
            <a:endParaRPr lang="ro-RO" sz="3000" b="1" dirty="0">
              <a:latin typeface="Copperplate Gothic Bold" panose="020E0705020206020404" pitchFamily="34" charset="0"/>
              <a:cs typeface="Dreaming Outloud Script Pro" panose="020B0604020202020204" pitchFamily="66" charset="0"/>
              <a:sym typeface="Droid Serif"/>
            </a:endParaRPr>
          </a:p>
          <a:p>
            <a:pPr marL="114300" indent="0" algn="ctr">
              <a:buNone/>
            </a:pPr>
            <a:r>
              <a:rPr lang="en-US" sz="3000" b="1" dirty="0">
                <a:latin typeface="Copperplate Gothic Bold" panose="020E0705020206020404" pitchFamily="34" charset="0"/>
                <a:cs typeface="Dreaming Outloud Script Pro" panose="020B0604020202020204" pitchFamily="66" charset="0"/>
                <a:sym typeface="Droid Serif"/>
              </a:rPr>
              <a:t>MUL</a:t>
            </a:r>
            <a:r>
              <a:rPr lang="ro-RO" sz="3000" b="1" dirty="0">
                <a:latin typeface="Copperplate Gothic Bold" panose="020E0705020206020404" pitchFamily="34" charset="0"/>
                <a:cs typeface="Dreaming Outloud Script Pro" panose="020B0604020202020204" pitchFamily="66" charset="0"/>
                <a:sym typeface="Droid Serif"/>
              </a:rPr>
              <a:t>T</a:t>
            </a:r>
            <a:r>
              <a:rPr lang="en-US" sz="3000" b="1" dirty="0">
                <a:latin typeface="Copperplate Gothic Bold" panose="020E0705020206020404" pitchFamily="34" charset="0"/>
                <a:cs typeface="Dreaming Outloud Script Pro" panose="020B0604020202020204" pitchFamily="66" charset="0"/>
                <a:sym typeface="Droid Serif"/>
              </a:rPr>
              <a:t>UMESC</a:t>
            </a:r>
            <a:r>
              <a:rPr lang="ro-RO" sz="3000" b="1" dirty="0">
                <a:latin typeface="Copperplate Gothic Bold" panose="020E0705020206020404" pitchFamily="34" charset="0"/>
                <a:cs typeface="Dreaming Outloud Script Pro" panose="020B0604020202020204" pitchFamily="66" charset="0"/>
                <a:sym typeface="Droid Serif"/>
              </a:rPr>
              <a:t>!</a:t>
            </a:r>
            <a:endParaRPr lang="en-US" sz="3000" b="1" dirty="0">
              <a:latin typeface="Copperplate Gothic Bold" panose="020E0705020206020404" pitchFamily="34" charset="0"/>
              <a:cs typeface="Dreaming Outloud Script Pro" panose="020B0604020202020204" pitchFamily="66" charset="0"/>
              <a:sym typeface="Droid Serif"/>
            </a:endParaRPr>
          </a:p>
        </p:txBody>
      </p:sp>
      <p:pic>
        <p:nvPicPr>
          <p:cNvPr id="4" name="Picture 3" descr="A white building with a tall tower&#10;&#10;Description automatically generated with low confidence">
            <a:extLst>
              <a:ext uri="{FF2B5EF4-FFF2-40B4-BE49-F238E27FC236}">
                <a16:creationId xmlns:a16="http://schemas.microsoft.com/office/drawing/2014/main" id="{ADAF89B7-54A5-B534-0555-913F71A93A70}"/>
              </a:ext>
            </a:extLst>
          </p:cNvPr>
          <p:cNvPicPr>
            <a:picLocks noChangeAspect="1"/>
          </p:cNvPicPr>
          <p:nvPr/>
        </p:nvPicPr>
        <p:blipFill>
          <a:blip r:embed="rId2"/>
          <a:stretch>
            <a:fillRect/>
          </a:stretch>
        </p:blipFill>
        <p:spPr>
          <a:xfrm>
            <a:off x="4635610" y="-1"/>
            <a:ext cx="4508389" cy="2571751"/>
          </a:xfrm>
          <a:prstGeom prst="rect">
            <a:avLst/>
          </a:prstGeom>
        </p:spPr>
      </p:pic>
      <p:pic>
        <p:nvPicPr>
          <p:cNvPr id="6" name="Picture 5" descr="A picture containing text, building, outdoor, government building&#10;&#10;Description automatically generated">
            <a:extLst>
              <a:ext uri="{FF2B5EF4-FFF2-40B4-BE49-F238E27FC236}">
                <a16:creationId xmlns:a16="http://schemas.microsoft.com/office/drawing/2014/main" id="{747BCDA0-8149-1EAE-1A3F-5F8BB4B738CC}"/>
              </a:ext>
            </a:extLst>
          </p:cNvPr>
          <p:cNvPicPr>
            <a:picLocks noChangeAspect="1"/>
          </p:cNvPicPr>
          <p:nvPr/>
        </p:nvPicPr>
        <p:blipFill>
          <a:blip r:embed="rId3"/>
          <a:stretch>
            <a:fillRect/>
          </a:stretch>
        </p:blipFill>
        <p:spPr>
          <a:xfrm>
            <a:off x="4635610" y="2608348"/>
            <a:ext cx="4508389" cy="2535103"/>
          </a:xfrm>
          <a:prstGeom prst="rect">
            <a:avLst/>
          </a:prstGeom>
        </p:spPr>
      </p:pic>
      <p:sp>
        <p:nvSpPr>
          <p:cNvPr id="3" name="Google Shape;128;p15">
            <a:extLst>
              <a:ext uri="{FF2B5EF4-FFF2-40B4-BE49-F238E27FC236}">
                <a16:creationId xmlns:a16="http://schemas.microsoft.com/office/drawing/2014/main" id="{3070F8DF-65CE-2908-8122-3C001FB36FF5}"/>
              </a:ext>
            </a:extLst>
          </p:cNvPr>
          <p:cNvSpPr txBox="1">
            <a:spLocks/>
          </p:cNvSpPr>
          <p:nvPr/>
        </p:nvSpPr>
        <p:spPr>
          <a:xfrm>
            <a:off x="0" y="4232922"/>
            <a:ext cx="3910605" cy="816155"/>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900" b="1" dirty="0">
                <a:solidFill>
                  <a:srgbClr val="00B0F0"/>
                </a:solidFill>
              </a:rPr>
              <a:t>XII </a:t>
            </a:r>
            <a:r>
              <a:rPr lang="en-US" sz="900" b="1" dirty="0">
                <a:solidFill>
                  <a:schemeClr val="accent4"/>
                </a:solidFill>
              </a:rPr>
              <a:t>Traditional Scientific Conference NEW ECONOMY 2024 “New</a:t>
            </a:r>
            <a:r>
              <a:rPr lang="en-US" sz="1800" b="1" i="1" dirty="0">
                <a:effectLst/>
                <a:latin typeface="Arial" panose="020B0604020202020204" pitchFamily="34" charset="0"/>
                <a:ea typeface="Calibri" panose="020F0502020204030204" pitchFamily="34" charset="0"/>
              </a:rPr>
              <a:t> </a:t>
            </a:r>
            <a:r>
              <a:rPr lang="en-US" sz="900" b="1" dirty="0">
                <a:solidFill>
                  <a:schemeClr val="accent4"/>
                </a:solidFill>
              </a:rPr>
              <a:t>Paradigms in the Economy: Connectivity, Innovation and Sustainability”, Belgrade, 31 May 2024</a:t>
            </a:r>
          </a:p>
        </p:txBody>
      </p:sp>
    </p:spTree>
    <p:extLst>
      <p:ext uri="{BB962C8B-B14F-4D97-AF65-F5344CB8AC3E}">
        <p14:creationId xmlns:p14="http://schemas.microsoft.com/office/powerpoint/2010/main" val="649492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5"/>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INTRODUCTION</a:t>
            </a:r>
            <a:endParaRPr dirty="0"/>
          </a:p>
        </p:txBody>
      </p:sp>
      <p:sp>
        <p:nvSpPr>
          <p:cNvPr id="130" name="Google Shape;130;p15"/>
          <p:cNvSpPr txBox="1">
            <a:spLocks noGrp="1"/>
          </p:cNvSpPr>
          <p:nvPr>
            <p:ph type="body" idx="1"/>
          </p:nvPr>
        </p:nvSpPr>
        <p:spPr>
          <a:xfrm>
            <a:off x="457200" y="1291100"/>
            <a:ext cx="5402912" cy="2910026"/>
          </a:xfrm>
          <a:prstGeom prst="rect">
            <a:avLst/>
          </a:prstGeom>
        </p:spPr>
        <p:txBody>
          <a:bodyPr spcFirstLastPara="1" wrap="square" lIns="91425" tIns="91425" rIns="91425" bIns="91425" anchor="t" anchorCtr="0">
            <a:noAutofit/>
          </a:bodyPr>
          <a:lstStyle/>
          <a:p>
            <a:pPr marL="0" marR="0" algn="just">
              <a:lnSpc>
                <a:spcPct val="107000"/>
              </a:lnSpc>
              <a:spcBef>
                <a:spcPts val="0"/>
              </a:spcBef>
              <a:spcAft>
                <a:spcPts val="800"/>
              </a:spcAft>
            </a:pPr>
            <a:r>
              <a:rPr lang="en-US" sz="1400" b="1" dirty="0"/>
              <a:t>The tourism country’s </a:t>
            </a:r>
            <a:r>
              <a:rPr lang="en-US" sz="1400" b="1" dirty="0">
                <a:solidFill>
                  <a:srgbClr val="FF0000"/>
                </a:solidFill>
              </a:rPr>
              <a:t>competitiveness</a:t>
            </a:r>
            <a:r>
              <a:rPr lang="en-US" sz="1400" b="1" dirty="0"/>
              <a:t> is important especially when countries strive for bigger market shares as European countries are</a:t>
            </a:r>
            <a:r>
              <a:rPr lang="ro-RO" sz="1400" b="1" dirty="0"/>
              <a:t>.</a:t>
            </a:r>
          </a:p>
          <a:p>
            <a:pPr marL="0" algn="just">
              <a:lnSpc>
                <a:spcPct val="107000"/>
              </a:lnSpc>
              <a:spcBef>
                <a:spcPts val="0"/>
              </a:spcBef>
              <a:spcAft>
                <a:spcPts val="800"/>
              </a:spcAft>
            </a:pPr>
            <a:r>
              <a:rPr lang="en-US" sz="1400" b="1" dirty="0"/>
              <a:t>The </a:t>
            </a:r>
            <a:r>
              <a:rPr lang="en-US" sz="1400" b="1" dirty="0">
                <a:solidFill>
                  <a:srgbClr val="FF0000"/>
                </a:solidFill>
              </a:rPr>
              <a:t>COVID-19 pandemic </a:t>
            </a:r>
            <a:r>
              <a:rPr lang="en-US" sz="1400" b="1" dirty="0"/>
              <a:t>has had devastating effects on tourism and the entire tourism industry must be rethinking and reshaping given some opportunities and challenges to the </a:t>
            </a:r>
            <a:r>
              <a:rPr lang="en-US" sz="1400" b="1" dirty="0">
                <a:solidFill>
                  <a:srgbClr val="FF0000"/>
                </a:solidFill>
              </a:rPr>
              <a:t>entrepreneurs, local communities, local administrations, governments of competitiveness destinations</a:t>
            </a:r>
            <a:r>
              <a:rPr lang="ro-RO" sz="1400" b="1" dirty="0"/>
              <a:t>.</a:t>
            </a:r>
          </a:p>
          <a:p>
            <a:pPr marL="0" algn="just">
              <a:lnSpc>
                <a:spcPct val="107000"/>
              </a:lnSpc>
              <a:spcBef>
                <a:spcPts val="0"/>
              </a:spcBef>
              <a:spcAft>
                <a:spcPts val="800"/>
              </a:spcAft>
            </a:pPr>
            <a:r>
              <a:rPr lang="en-US" sz="1400" b="1" dirty="0"/>
              <a:t>The importance of </a:t>
            </a:r>
            <a:r>
              <a:rPr lang="en-US" sz="1400" b="1" dirty="0">
                <a:solidFill>
                  <a:srgbClr val="FF0000"/>
                </a:solidFill>
              </a:rPr>
              <a:t>sustainability</a:t>
            </a:r>
            <a:r>
              <a:rPr lang="en-US" sz="1400" b="1" dirty="0"/>
              <a:t> related to </a:t>
            </a:r>
            <a:r>
              <a:rPr lang="en-US" sz="1400" b="1" dirty="0">
                <a:solidFill>
                  <a:srgbClr val="FF0000"/>
                </a:solidFill>
              </a:rPr>
              <a:t>competitiveness</a:t>
            </a:r>
            <a:r>
              <a:rPr lang="en-US" sz="1400" b="1" dirty="0"/>
              <a:t> of a destination is even more visible during COVID-19 pandemic</a:t>
            </a:r>
            <a:r>
              <a:rPr lang="ro-RO" sz="1400" b="1" dirty="0"/>
              <a:t>.</a:t>
            </a:r>
            <a:endParaRPr lang="en-US" sz="1400" b="1" dirty="0"/>
          </a:p>
          <a:p>
            <a:pPr marL="0" lvl="0" indent="0" algn="just" rtl="0">
              <a:spcBef>
                <a:spcPts val="600"/>
              </a:spcBef>
              <a:spcAft>
                <a:spcPts val="0"/>
              </a:spcAft>
              <a:buNone/>
            </a:pPr>
            <a:endParaRPr sz="1200" dirty="0"/>
          </a:p>
        </p:txBody>
      </p:sp>
      <p:sp>
        <p:nvSpPr>
          <p:cNvPr id="128" name="Google Shape;128;p15"/>
          <p:cNvSpPr txBox="1">
            <a:spLocks noGrp="1"/>
          </p:cNvSpPr>
          <p:nvPr>
            <p:ph type="body" idx="2"/>
          </p:nvPr>
        </p:nvSpPr>
        <p:spPr>
          <a:xfrm>
            <a:off x="457200" y="4480288"/>
            <a:ext cx="5301300" cy="539126"/>
          </a:xfrm>
          <a:prstGeom prst="rect">
            <a:avLst/>
          </a:prstGeom>
        </p:spPr>
        <p:txBody>
          <a:bodyPr spcFirstLastPara="1" wrap="square" lIns="91425" tIns="91425" rIns="91425" bIns="91425" anchor="t" anchorCtr="0">
            <a:noAutofit/>
          </a:bodyPr>
          <a:lstStyle/>
          <a:p>
            <a:pPr marL="0" indent="0" algn="ctr">
              <a:spcBef>
                <a:spcPts val="0"/>
              </a:spcBef>
              <a:buNone/>
            </a:pPr>
            <a:r>
              <a:rPr lang="en-US" sz="1000" dirty="0">
                <a:solidFill>
                  <a:schemeClr val="bg1"/>
                </a:solidFill>
              </a:rPr>
              <a:t>XI </a:t>
            </a:r>
            <a:r>
              <a:rPr lang="en-US" sz="1000" b="1" dirty="0">
                <a:solidFill>
                  <a:srgbClr val="0070C0"/>
                </a:solidFill>
                <a:latin typeface="Pontano Sans"/>
                <a:sym typeface="Pontano Sans"/>
              </a:rPr>
              <a:t>XII Traditional Scientific Conference NEW ECONOMY 2024 “New Paradigms in the Economy: Connectivity, Innovation and Sustainability”, Belgrade, 31 May 2024 </a:t>
            </a:r>
            <a:r>
              <a:rPr lang="en-US" sz="1000" dirty="0">
                <a:solidFill>
                  <a:schemeClr val="bg1"/>
                </a:solidFill>
              </a:rPr>
              <a:t>Y 2024</a:t>
            </a:r>
            <a:r>
              <a:rPr lang="en-US" sz="1000" b="1" dirty="0">
                <a:solidFill>
                  <a:srgbClr val="00B0F0"/>
                </a:solidFill>
              </a:rPr>
              <a:t> </a:t>
            </a:r>
            <a:r>
              <a:rPr lang="en-US" sz="1000" b="1" dirty="0">
                <a:solidFill>
                  <a:schemeClr val="bg1"/>
                </a:solidFill>
              </a:rPr>
              <a:t>“</a:t>
            </a:r>
            <a:r>
              <a:rPr lang="en-US" sz="1000" dirty="0">
                <a:solidFill>
                  <a:schemeClr val="bg1"/>
                </a:solidFill>
              </a:rPr>
              <a:t>New Paradigms in the Economy: Connectivity, Innovation and Sustainability”, Belgrade, 31 May 2024 </a:t>
            </a:r>
            <a:endParaRPr lang="ro-RO" sz="1000" dirty="0">
              <a:solidFill>
                <a:schemeClr val="bg1"/>
              </a:solidFill>
            </a:endParaRPr>
          </a:p>
          <a:p>
            <a:pPr marL="0" lvl="0" indent="0" algn="ctr" rtl="0">
              <a:spcBef>
                <a:spcPts val="0"/>
              </a:spcBef>
              <a:spcAft>
                <a:spcPts val="0"/>
              </a:spcAft>
              <a:buNone/>
            </a:pPr>
            <a:endParaRPr lang="ro-RO" sz="1000" b="1" dirty="0">
              <a:solidFill>
                <a:schemeClr val="accent4"/>
              </a:solidFill>
            </a:endParaRPr>
          </a:p>
          <a:p>
            <a:pPr marL="0" lvl="0" indent="0" algn="ctr" rtl="0">
              <a:spcBef>
                <a:spcPts val="0"/>
              </a:spcBef>
              <a:spcAft>
                <a:spcPts val="0"/>
              </a:spcAft>
              <a:buClr>
                <a:schemeClr val="dk1"/>
              </a:buClr>
              <a:buSzPts val="1100"/>
              <a:buFont typeface="Arial"/>
              <a:buNone/>
            </a:pPr>
            <a:endParaRPr sz="1000" dirty="0">
              <a:solidFill>
                <a:schemeClr val="accent4"/>
              </a:solidFill>
            </a:endParaRPr>
          </a:p>
          <a:p>
            <a:pPr marL="0" lvl="0" indent="0" algn="ctr" rtl="0">
              <a:spcBef>
                <a:spcPts val="0"/>
              </a:spcBef>
              <a:spcAft>
                <a:spcPts val="0"/>
              </a:spcAft>
              <a:buClr>
                <a:schemeClr val="dk1"/>
              </a:buClr>
              <a:buSzPts val="1100"/>
              <a:buFont typeface="Arial"/>
              <a:buNone/>
            </a:pPr>
            <a:endParaRPr sz="1000" dirty="0">
              <a:solidFill>
                <a:schemeClr val="accent4"/>
              </a:solidFill>
            </a:endParaRPr>
          </a:p>
          <a:p>
            <a:pPr marL="0" lvl="0" indent="0" algn="ctr" rtl="0">
              <a:spcBef>
                <a:spcPts val="0"/>
              </a:spcBef>
              <a:spcAft>
                <a:spcPts val="0"/>
              </a:spcAft>
              <a:buNone/>
            </a:pPr>
            <a:endParaRPr sz="1000" dirty="0">
              <a:solidFill>
                <a:schemeClr val="accent4"/>
              </a:solidFill>
            </a:endParaRPr>
          </a:p>
        </p:txBody>
      </p:sp>
      <p:sp>
        <p:nvSpPr>
          <p:cNvPr id="129" name="Google Shape;129;p15"/>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a:t>
            </a:fld>
            <a:endParaRPr/>
          </a:p>
        </p:txBody>
      </p:sp>
      <p:pic>
        <p:nvPicPr>
          <p:cNvPr id="3" name="Picture 2" descr="A city with many buildings and boats on the water&#10;&#10;Description automatically generated">
            <a:extLst>
              <a:ext uri="{FF2B5EF4-FFF2-40B4-BE49-F238E27FC236}">
                <a16:creationId xmlns:a16="http://schemas.microsoft.com/office/drawing/2014/main" id="{B26F5A7A-1CFC-B84F-EE65-9B8676338CBD}"/>
              </a:ext>
            </a:extLst>
          </p:cNvPr>
          <p:cNvPicPr>
            <a:picLocks noChangeAspect="1"/>
          </p:cNvPicPr>
          <p:nvPr/>
        </p:nvPicPr>
        <p:blipFill>
          <a:blip r:embed="rId3"/>
          <a:stretch>
            <a:fillRect/>
          </a:stretch>
        </p:blipFill>
        <p:spPr>
          <a:xfrm flipH="1">
            <a:off x="6576970" y="0"/>
            <a:ext cx="2567030" cy="2456953"/>
          </a:xfrm>
          <a:prstGeom prst="rect">
            <a:avLst/>
          </a:prstGeom>
        </p:spPr>
      </p:pic>
      <p:pic>
        <p:nvPicPr>
          <p:cNvPr id="5" name="Picture 4" descr="Belgrade Fortress leading to a stone castle&#10;&#10;Description automatically generated">
            <a:extLst>
              <a:ext uri="{FF2B5EF4-FFF2-40B4-BE49-F238E27FC236}">
                <a16:creationId xmlns:a16="http://schemas.microsoft.com/office/drawing/2014/main" id="{53CBBF72-A947-A84E-4E6F-06F78CAF81E6}"/>
              </a:ext>
            </a:extLst>
          </p:cNvPr>
          <p:cNvPicPr>
            <a:picLocks noChangeAspect="1"/>
          </p:cNvPicPr>
          <p:nvPr/>
        </p:nvPicPr>
        <p:blipFill>
          <a:blip r:embed="rId4"/>
          <a:stretch>
            <a:fillRect/>
          </a:stretch>
        </p:blipFill>
        <p:spPr>
          <a:xfrm>
            <a:off x="6576970" y="2456953"/>
            <a:ext cx="2567030" cy="26864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5"/>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INTRODUCTION</a:t>
            </a:r>
            <a:endParaRPr dirty="0"/>
          </a:p>
        </p:txBody>
      </p:sp>
      <p:sp>
        <p:nvSpPr>
          <p:cNvPr id="130" name="Google Shape;130;p15"/>
          <p:cNvSpPr txBox="1">
            <a:spLocks noGrp="1"/>
          </p:cNvSpPr>
          <p:nvPr>
            <p:ph type="body" idx="1"/>
          </p:nvPr>
        </p:nvSpPr>
        <p:spPr>
          <a:xfrm>
            <a:off x="81643" y="1116737"/>
            <a:ext cx="6073341" cy="3363552"/>
          </a:xfrm>
          <a:prstGeom prst="rect">
            <a:avLst/>
          </a:prstGeom>
        </p:spPr>
        <p:txBody>
          <a:bodyPr spcFirstLastPara="1" wrap="square" lIns="91425" tIns="91425" rIns="91425" bIns="91425" anchor="t" anchorCtr="0">
            <a:noAutofit/>
          </a:bodyPr>
          <a:lstStyle/>
          <a:p>
            <a:pPr marL="0" algn="just">
              <a:lnSpc>
                <a:spcPct val="107000"/>
              </a:lnSpc>
              <a:spcBef>
                <a:spcPts val="0"/>
              </a:spcBef>
              <a:spcAft>
                <a:spcPts val="800"/>
              </a:spcAft>
            </a:pPr>
            <a:r>
              <a:rPr lang="en-US" sz="1400" b="1" dirty="0"/>
              <a:t>The management of tourism destination is very important in developing tourism, investments, and exports and finally in developing a country or a city, the </a:t>
            </a:r>
            <a:r>
              <a:rPr lang="en-US" sz="1400" b="1" dirty="0">
                <a:solidFill>
                  <a:srgbClr val="FF0000"/>
                </a:solidFill>
              </a:rPr>
              <a:t>tourism competitiveness </a:t>
            </a:r>
            <a:r>
              <a:rPr lang="en-US" sz="1400" b="1" dirty="0"/>
              <a:t>has become an important issue in marketing research in tourism</a:t>
            </a:r>
            <a:r>
              <a:rPr lang="ro-RO" sz="1400" b="1" dirty="0"/>
              <a:t>.</a:t>
            </a:r>
          </a:p>
          <a:p>
            <a:pPr marL="0" algn="just">
              <a:lnSpc>
                <a:spcPct val="107000"/>
              </a:lnSpc>
              <a:spcBef>
                <a:spcPts val="0"/>
              </a:spcBef>
              <a:spcAft>
                <a:spcPts val="800"/>
              </a:spcAft>
            </a:pPr>
            <a:r>
              <a:rPr lang="en-US" sz="1400" b="1" dirty="0"/>
              <a:t>During the COVID pandemic, we have a large-scale open database about the movement and real motion of people in different types of urban and nonurban areas around the world as </a:t>
            </a:r>
            <a:r>
              <a:rPr lang="en-US" sz="1400" b="1" dirty="0">
                <a:solidFill>
                  <a:srgbClr val="FF0000"/>
                </a:solidFill>
              </a:rPr>
              <a:t>Google Mobility data </a:t>
            </a:r>
            <a:r>
              <a:rPr lang="en-US" sz="1400" b="1" dirty="0"/>
              <a:t>and </a:t>
            </a:r>
            <a:r>
              <a:rPr lang="en-US" sz="1400" b="1" dirty="0">
                <a:solidFill>
                  <a:srgbClr val="FF0000"/>
                </a:solidFill>
              </a:rPr>
              <a:t>Apple Mobility data</a:t>
            </a:r>
            <a:r>
              <a:rPr lang="en-US" sz="1400" b="1" dirty="0"/>
              <a:t>, </a:t>
            </a:r>
            <a:r>
              <a:rPr lang="en-US" sz="1400" b="1" i="1" dirty="0">
                <a:solidFill>
                  <a:srgbClr val="0070C0"/>
                </a:solidFill>
              </a:rPr>
              <a:t>no study of shown how many movements may affect a country’s overall competitiveness and this aspect justified to take into consideration the mobility data reported during a particular time, respectively the COVID-19 pandemic</a:t>
            </a:r>
            <a:r>
              <a:rPr lang="ro-RO" sz="1400" b="1" dirty="0"/>
              <a:t>.</a:t>
            </a:r>
          </a:p>
          <a:p>
            <a:pPr marL="0" algn="just">
              <a:lnSpc>
                <a:spcPct val="107000"/>
              </a:lnSpc>
              <a:spcBef>
                <a:spcPts val="0"/>
              </a:spcBef>
              <a:spcAft>
                <a:spcPts val="800"/>
              </a:spcAft>
            </a:pPr>
            <a:r>
              <a:rPr lang="ro-RO" sz="1400" b="1" dirty="0"/>
              <a:t>W</a:t>
            </a:r>
            <a:r>
              <a:rPr lang="en-US" sz="1400" b="1" dirty="0"/>
              <a:t>e intend to measure if the Google and Apple mobility indices cand predict (or not) the movement of TTCI during pandemic compared with pre-pandemic TTCI ranks.</a:t>
            </a:r>
            <a:endParaRPr sz="1400" b="1" dirty="0"/>
          </a:p>
        </p:txBody>
      </p:sp>
      <p:sp>
        <p:nvSpPr>
          <p:cNvPr id="128" name="Google Shape;128;p15"/>
          <p:cNvSpPr txBox="1">
            <a:spLocks noGrp="1"/>
          </p:cNvSpPr>
          <p:nvPr>
            <p:ph type="body" idx="2"/>
          </p:nvPr>
        </p:nvSpPr>
        <p:spPr>
          <a:xfrm>
            <a:off x="457200" y="4480288"/>
            <a:ext cx="5301300" cy="539126"/>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000" b="1" dirty="0">
                <a:solidFill>
                  <a:srgbClr val="0070C0"/>
                </a:solidFill>
                <a:latin typeface="Pontano Sans"/>
                <a:sym typeface="Pontano Sans"/>
              </a:rPr>
              <a:t>XII Traditional Scientific Conference NEW ECONOMY 2024 “New Paradigms in the Economy: Connectivity, Innovation and Sustainability”, Belgrade, 31 May 2024</a:t>
            </a:r>
            <a:endParaRPr sz="1000" dirty="0">
              <a:solidFill>
                <a:schemeClr val="accent4"/>
              </a:solidFill>
            </a:endParaRPr>
          </a:p>
          <a:p>
            <a:pPr marL="0" lvl="0" indent="0" algn="ctr" rtl="0">
              <a:spcBef>
                <a:spcPts val="0"/>
              </a:spcBef>
              <a:spcAft>
                <a:spcPts val="0"/>
              </a:spcAft>
              <a:buClr>
                <a:schemeClr val="dk1"/>
              </a:buClr>
              <a:buSzPts val="1100"/>
              <a:buFont typeface="Arial"/>
              <a:buNone/>
            </a:pPr>
            <a:endParaRPr sz="1000" dirty="0">
              <a:solidFill>
                <a:schemeClr val="accent4"/>
              </a:solidFill>
            </a:endParaRPr>
          </a:p>
          <a:p>
            <a:pPr marL="0" lvl="0" indent="0" algn="ctr" rtl="0">
              <a:spcBef>
                <a:spcPts val="0"/>
              </a:spcBef>
              <a:spcAft>
                <a:spcPts val="0"/>
              </a:spcAft>
              <a:buNone/>
            </a:pPr>
            <a:endParaRPr sz="1000" dirty="0">
              <a:solidFill>
                <a:schemeClr val="accent4"/>
              </a:solidFill>
            </a:endParaRPr>
          </a:p>
        </p:txBody>
      </p:sp>
      <p:sp>
        <p:nvSpPr>
          <p:cNvPr id="129" name="Google Shape;129;p15"/>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a:t>
            </a:fld>
            <a:endParaRPr/>
          </a:p>
        </p:txBody>
      </p:sp>
      <p:pic>
        <p:nvPicPr>
          <p:cNvPr id="2" name="Google Shape;137;p16" descr="create_0006_hio3mrgxjt4-imani-clovis.jpg">
            <a:extLst>
              <a:ext uri="{FF2B5EF4-FFF2-40B4-BE49-F238E27FC236}">
                <a16:creationId xmlns:a16="http://schemas.microsoft.com/office/drawing/2014/main" id="{836BE322-B74F-C956-70D4-B5C5046668AF}"/>
              </a:ext>
            </a:extLst>
          </p:cNvPr>
          <p:cNvPicPr preferRelativeResize="0"/>
          <p:nvPr/>
        </p:nvPicPr>
        <p:blipFill rotWithShape="1">
          <a:blip r:embed="rId3">
            <a:alphaModFix/>
          </a:blip>
          <a:srcRect l="37369" r="37369"/>
          <a:stretch/>
        </p:blipFill>
        <p:spPr>
          <a:xfrm>
            <a:off x="6834202" y="0"/>
            <a:ext cx="2309798" cy="5143500"/>
          </a:xfrm>
          <a:prstGeom prst="rect">
            <a:avLst/>
          </a:prstGeom>
          <a:noFill/>
          <a:ln>
            <a:noFill/>
          </a:ln>
        </p:spPr>
      </p:pic>
      <p:pic>
        <p:nvPicPr>
          <p:cNvPr id="4" name="Picture 3" descr="Nikola Tesla Museum with columns and a gate&#10;&#10;Description automatically generated">
            <a:extLst>
              <a:ext uri="{FF2B5EF4-FFF2-40B4-BE49-F238E27FC236}">
                <a16:creationId xmlns:a16="http://schemas.microsoft.com/office/drawing/2014/main" id="{2ECD919D-8EF4-7F80-F351-D2A69D747948}"/>
              </a:ext>
            </a:extLst>
          </p:cNvPr>
          <p:cNvPicPr>
            <a:picLocks noChangeAspect="1"/>
          </p:cNvPicPr>
          <p:nvPr/>
        </p:nvPicPr>
        <p:blipFill>
          <a:blip r:embed="rId4"/>
          <a:stretch>
            <a:fillRect/>
          </a:stretch>
        </p:blipFill>
        <p:spPr>
          <a:xfrm>
            <a:off x="6551875" y="0"/>
            <a:ext cx="2592125" cy="2462917"/>
          </a:xfrm>
          <a:prstGeom prst="rect">
            <a:avLst/>
          </a:prstGeom>
        </p:spPr>
      </p:pic>
      <p:pic>
        <p:nvPicPr>
          <p:cNvPr id="6" name="Picture 5" descr="A river with a body of water and buildings&#10;&#10;Description automatically generated">
            <a:extLst>
              <a:ext uri="{FF2B5EF4-FFF2-40B4-BE49-F238E27FC236}">
                <a16:creationId xmlns:a16="http://schemas.microsoft.com/office/drawing/2014/main" id="{483B1EF0-0FCC-8409-FDE3-1DAC6CE5A594}"/>
              </a:ext>
            </a:extLst>
          </p:cNvPr>
          <p:cNvPicPr>
            <a:picLocks noChangeAspect="1"/>
          </p:cNvPicPr>
          <p:nvPr/>
        </p:nvPicPr>
        <p:blipFill>
          <a:blip r:embed="rId5"/>
          <a:stretch>
            <a:fillRect/>
          </a:stretch>
        </p:blipFill>
        <p:spPr>
          <a:xfrm>
            <a:off x="6551874" y="2462917"/>
            <a:ext cx="2592125" cy="2680534"/>
          </a:xfrm>
          <a:prstGeom prst="rect">
            <a:avLst/>
          </a:prstGeom>
        </p:spPr>
      </p:pic>
    </p:spTree>
    <p:extLst>
      <p:ext uri="{BB962C8B-B14F-4D97-AF65-F5344CB8AC3E}">
        <p14:creationId xmlns:p14="http://schemas.microsoft.com/office/powerpoint/2010/main" val="2216889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18"/>
          <p:cNvSpPr txBox="1">
            <a:spLocks noGrp="1"/>
          </p:cNvSpPr>
          <p:nvPr>
            <p:ph type="body" idx="1"/>
          </p:nvPr>
        </p:nvSpPr>
        <p:spPr>
          <a:xfrm>
            <a:off x="449248" y="1378065"/>
            <a:ext cx="5567831" cy="3312705"/>
          </a:xfrm>
          <a:prstGeom prst="rect">
            <a:avLst/>
          </a:prstGeom>
        </p:spPr>
        <p:txBody>
          <a:bodyPr spcFirstLastPara="1" wrap="square" lIns="91425" tIns="91425" rIns="91425" bIns="91425" anchor="t" anchorCtr="0">
            <a:noAutofit/>
          </a:bodyPr>
          <a:lstStyle/>
          <a:p>
            <a:pPr marL="285750" indent="-285750" algn="just" eaLnBrk="0" hangingPunct="0">
              <a:lnSpc>
                <a:spcPct val="107000"/>
              </a:lnSpc>
              <a:spcAft>
                <a:spcPts val="600"/>
              </a:spcAft>
              <a:buSzPct val="100000"/>
            </a:pPr>
            <a:r>
              <a:rPr lang="en-US" sz="1400" b="1" i="0" dirty="0">
                <a:latin typeface="Pontano Sans"/>
                <a:sym typeface="Pontano Sans"/>
              </a:rPr>
              <a:t>The </a:t>
            </a:r>
            <a:r>
              <a:rPr lang="en-US" sz="1400" b="1" i="0" dirty="0">
                <a:solidFill>
                  <a:srgbClr val="FF0000"/>
                </a:solidFill>
                <a:latin typeface="Pontano Sans"/>
                <a:sym typeface="Pontano Sans"/>
              </a:rPr>
              <a:t>grey systems</a:t>
            </a:r>
            <a:r>
              <a:rPr lang="en-US" sz="1400" b="1" i="0" dirty="0">
                <a:latin typeface="Pontano Sans"/>
                <a:sym typeface="Pontano Sans"/>
              </a:rPr>
              <a:t> are an effective method for modelling and forecasting short-term time series that can be applied in all areas based on models with limited, incomplete, or uncertain data ranging from social sciences, through economy and economics, to technical sciences</a:t>
            </a:r>
            <a:r>
              <a:rPr lang="ro-RO" sz="1400" b="1" i="0" dirty="0">
                <a:latin typeface="Pontano Sans"/>
                <a:sym typeface="Pontano Sans"/>
              </a:rPr>
              <a:t>.</a:t>
            </a:r>
          </a:p>
          <a:p>
            <a:pPr marL="285750" indent="-285750" algn="just" eaLnBrk="0" hangingPunct="0">
              <a:lnSpc>
                <a:spcPct val="107000"/>
              </a:lnSpc>
              <a:spcAft>
                <a:spcPts val="600"/>
              </a:spcAft>
              <a:buSzPct val="100000"/>
            </a:pPr>
            <a:r>
              <a:rPr lang="en-US" sz="1400" b="1" i="0" dirty="0">
                <a:latin typeface="Pontano Sans"/>
              </a:rPr>
              <a:t>The </a:t>
            </a:r>
            <a:r>
              <a:rPr lang="en-US" sz="1400" b="1" i="0" dirty="0">
                <a:solidFill>
                  <a:srgbClr val="FF0000"/>
                </a:solidFill>
                <a:latin typeface="Pontano Sans"/>
              </a:rPr>
              <a:t>Grey Relational Analysis </a:t>
            </a:r>
            <a:r>
              <a:rPr lang="en-US" sz="1400" b="1" i="0" dirty="0">
                <a:latin typeface="Pontano Sans"/>
              </a:rPr>
              <a:t>(</a:t>
            </a:r>
            <a:r>
              <a:rPr lang="en-US" sz="1400" b="1" i="0" dirty="0">
                <a:solidFill>
                  <a:srgbClr val="FF0000"/>
                </a:solidFill>
                <a:latin typeface="Pontano Sans"/>
              </a:rPr>
              <a:t>GRA</a:t>
            </a:r>
            <a:r>
              <a:rPr lang="en-US" sz="1400" b="1" i="0" dirty="0">
                <a:latin typeface="Pontano Sans"/>
              </a:rPr>
              <a:t>), part of the grey system theory can be applied to solve practical problems related to social participation as tourism enterprises development and for data that can be ranked as competitiveness indices and other indicators which can define the competitiveness.</a:t>
            </a:r>
            <a:endParaRPr lang="en-US" sz="1400" b="1" i="0" dirty="0">
              <a:latin typeface="Pontano Sans"/>
              <a:sym typeface="Pontano Sans"/>
            </a:endParaRPr>
          </a:p>
        </p:txBody>
      </p:sp>
      <p:sp>
        <p:nvSpPr>
          <p:cNvPr id="152" name="Google Shape;152;p18"/>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a:t>
            </a:fld>
            <a:endParaRPr/>
          </a:p>
        </p:txBody>
      </p:sp>
      <p:pic>
        <p:nvPicPr>
          <p:cNvPr id="153" name="Google Shape;153;p18" descr="buildings2.jpg"/>
          <p:cNvPicPr preferRelativeResize="0"/>
          <p:nvPr/>
        </p:nvPicPr>
        <p:blipFill rotWithShape="1">
          <a:blip r:embed="rId3">
            <a:alphaModFix/>
          </a:blip>
          <a:srcRect l="71384" r="7018"/>
          <a:stretch/>
        </p:blipFill>
        <p:spPr>
          <a:xfrm>
            <a:off x="7169200" y="0"/>
            <a:ext cx="1974800" cy="5143500"/>
          </a:xfrm>
          <a:prstGeom prst="rect">
            <a:avLst/>
          </a:prstGeom>
          <a:noFill/>
          <a:ln>
            <a:noFill/>
          </a:ln>
        </p:spPr>
      </p:pic>
      <p:sp>
        <p:nvSpPr>
          <p:cNvPr id="2" name="Google Shape;126;p15">
            <a:extLst>
              <a:ext uri="{FF2B5EF4-FFF2-40B4-BE49-F238E27FC236}">
                <a16:creationId xmlns:a16="http://schemas.microsoft.com/office/drawing/2014/main" id="{90890ECC-2877-0C6D-7BAA-9E0D4819CD1D}"/>
              </a:ext>
            </a:extLst>
          </p:cNvPr>
          <p:cNvSpPr txBox="1">
            <a:spLocks/>
          </p:cNvSpPr>
          <p:nvPr/>
        </p:nvSpPr>
        <p:spPr>
          <a:xfrm>
            <a:off x="798025" y="591185"/>
            <a:ext cx="5301300" cy="7278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2400"/>
            </a:pPr>
            <a:r>
              <a:rPr lang="en-US" sz="2400" b="1" dirty="0">
                <a:solidFill>
                  <a:schemeClr val="dk1"/>
                </a:solidFill>
                <a:latin typeface="Droid Serif"/>
                <a:sym typeface="Droid Serif"/>
              </a:rPr>
              <a:t>INTRODUCTION</a:t>
            </a:r>
          </a:p>
        </p:txBody>
      </p:sp>
      <p:sp>
        <p:nvSpPr>
          <p:cNvPr id="3" name="Google Shape;128;p15">
            <a:extLst>
              <a:ext uri="{FF2B5EF4-FFF2-40B4-BE49-F238E27FC236}">
                <a16:creationId xmlns:a16="http://schemas.microsoft.com/office/drawing/2014/main" id="{01EE3CDE-DF23-952C-4F4B-0624C95543A9}"/>
              </a:ext>
            </a:extLst>
          </p:cNvPr>
          <p:cNvSpPr txBox="1">
            <a:spLocks/>
          </p:cNvSpPr>
          <p:nvPr/>
        </p:nvSpPr>
        <p:spPr>
          <a:xfrm>
            <a:off x="449249" y="4604325"/>
            <a:ext cx="5301300" cy="539126"/>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b="1" dirty="0">
                <a:solidFill>
                  <a:srgbClr val="0070C0"/>
                </a:solidFill>
                <a:latin typeface="Pontano Sans"/>
                <a:sym typeface="Pontano Sans"/>
              </a:rPr>
              <a:t>XII Traditional Scientific Conference NEW ECONOMY 2024 “New Paradigms in the Economy: Connectivity, Innovation and Sustainability”, Belgrade, 31 May 2024</a:t>
            </a:r>
            <a:endParaRPr lang="en-US" sz="1000" dirty="0">
              <a:solidFill>
                <a:schemeClr val="accent4"/>
              </a:solidFill>
            </a:endParaRPr>
          </a:p>
          <a:p>
            <a:pPr algn="ctr">
              <a:buClr>
                <a:schemeClr val="dk1"/>
              </a:buClr>
              <a:buSzPts val="1100"/>
            </a:pPr>
            <a:endParaRPr lang="en-US" sz="1000" dirty="0">
              <a:solidFill>
                <a:schemeClr val="accent4"/>
              </a:solidFill>
            </a:endParaRPr>
          </a:p>
          <a:p>
            <a:pPr algn="ctr"/>
            <a:endParaRPr lang="en-US" sz="1000" dirty="0">
              <a:solidFill>
                <a:schemeClr val="accent4"/>
              </a:solidFill>
            </a:endParaRPr>
          </a:p>
        </p:txBody>
      </p:sp>
      <p:pic>
        <p:nvPicPr>
          <p:cNvPr id="6" name="Picture 5" descr="A river with a bridge and a city in the background&#10;&#10;Description automatically generated">
            <a:extLst>
              <a:ext uri="{FF2B5EF4-FFF2-40B4-BE49-F238E27FC236}">
                <a16:creationId xmlns:a16="http://schemas.microsoft.com/office/drawing/2014/main" id="{16615A5A-D0CF-B83E-6435-4799A049F316}"/>
              </a:ext>
            </a:extLst>
          </p:cNvPr>
          <p:cNvPicPr>
            <a:picLocks noChangeAspect="1"/>
          </p:cNvPicPr>
          <p:nvPr/>
        </p:nvPicPr>
        <p:blipFill>
          <a:blip r:embed="rId4"/>
          <a:stretch>
            <a:fillRect/>
          </a:stretch>
        </p:blipFill>
        <p:spPr>
          <a:xfrm>
            <a:off x="6566907" y="0"/>
            <a:ext cx="2577093" cy="2735250"/>
          </a:xfrm>
          <a:prstGeom prst="rect">
            <a:avLst/>
          </a:prstGeom>
        </p:spPr>
      </p:pic>
      <p:pic>
        <p:nvPicPr>
          <p:cNvPr id="8" name="Picture 7" descr="A white building with a dome and a fountain in front&#10;&#10;Description automatically generated">
            <a:extLst>
              <a:ext uri="{FF2B5EF4-FFF2-40B4-BE49-F238E27FC236}">
                <a16:creationId xmlns:a16="http://schemas.microsoft.com/office/drawing/2014/main" id="{0F82DE7E-5FB0-BBE3-A6E6-3D37EC453D7A}"/>
              </a:ext>
            </a:extLst>
          </p:cNvPr>
          <p:cNvPicPr>
            <a:picLocks noChangeAspect="1"/>
          </p:cNvPicPr>
          <p:nvPr/>
        </p:nvPicPr>
        <p:blipFill>
          <a:blip r:embed="rId5"/>
          <a:stretch>
            <a:fillRect/>
          </a:stretch>
        </p:blipFill>
        <p:spPr>
          <a:xfrm>
            <a:off x="6569578" y="2735250"/>
            <a:ext cx="2571750" cy="240820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18"/>
          <p:cNvSpPr txBox="1">
            <a:spLocks noGrp="1"/>
          </p:cNvSpPr>
          <p:nvPr>
            <p:ph type="body" idx="1"/>
          </p:nvPr>
        </p:nvSpPr>
        <p:spPr>
          <a:xfrm>
            <a:off x="119270" y="1409554"/>
            <a:ext cx="6035714" cy="3267534"/>
          </a:xfrm>
          <a:prstGeom prst="rect">
            <a:avLst/>
          </a:prstGeom>
          <a:noFill/>
          <a:ln>
            <a:noFill/>
          </a:ln>
        </p:spPr>
        <p:txBody>
          <a:bodyPr spcFirstLastPara="1" wrap="square" lIns="91425" tIns="91425" rIns="91425" bIns="91425" anchor="t" anchorCtr="0">
            <a:noAutofit/>
          </a:bodyPr>
          <a:lstStyle/>
          <a:p>
            <a:pPr marL="0" indent="0" algn="just" eaLnBrk="0" hangingPunct="0">
              <a:lnSpc>
                <a:spcPct val="107000"/>
              </a:lnSpc>
              <a:spcAft>
                <a:spcPts val="600"/>
              </a:spcAft>
              <a:buSzPct val="100000"/>
              <a:buNone/>
            </a:pPr>
            <a:r>
              <a:rPr lang="en-US" sz="1400" b="1" i="0" dirty="0">
                <a:latin typeface="Pontano Sans"/>
              </a:rPr>
              <a:t>For tourism industry in general and </a:t>
            </a:r>
            <a:r>
              <a:rPr lang="en-US" sz="1400" b="1" i="0" dirty="0">
                <a:solidFill>
                  <a:srgbClr val="FF0000"/>
                </a:solidFill>
                <a:latin typeface="Pontano Sans"/>
              </a:rPr>
              <a:t>tourism competitiveness</a:t>
            </a:r>
            <a:r>
              <a:rPr lang="en-US" sz="1400" b="1" i="0" dirty="0">
                <a:latin typeface="Pontano Sans"/>
              </a:rPr>
              <a:t> in special, as field of research, the </a:t>
            </a:r>
            <a:r>
              <a:rPr lang="en-US" sz="1400" b="1" i="0" dirty="0">
                <a:solidFill>
                  <a:srgbClr val="FF0000"/>
                </a:solidFill>
                <a:latin typeface="Pontano Sans"/>
              </a:rPr>
              <a:t>GRA</a:t>
            </a:r>
            <a:r>
              <a:rPr lang="en-US" sz="1400" b="1" i="0" dirty="0">
                <a:latin typeface="Pontano Sans"/>
              </a:rPr>
              <a:t> was applied standalone or complementary with other methods such as: </a:t>
            </a:r>
            <a:endParaRPr lang="ro-RO" sz="1400" b="1" i="0" dirty="0">
              <a:latin typeface="Pontano Sans"/>
            </a:endParaRPr>
          </a:p>
          <a:p>
            <a:pPr marL="285750" indent="-285750" algn="just" eaLnBrk="0" hangingPunct="0">
              <a:spcBef>
                <a:spcPts val="0"/>
              </a:spcBef>
              <a:buSzPct val="100000"/>
            </a:pPr>
            <a:r>
              <a:rPr lang="en-US" sz="1400" b="1" i="0" dirty="0">
                <a:latin typeface="Pontano Sans"/>
              </a:rPr>
              <a:t>sensitivity analysis by using the TTCI 2007 data for Asian countries,</a:t>
            </a:r>
            <a:endParaRPr lang="ro-RO" sz="1400" b="1" i="0" dirty="0">
              <a:latin typeface="Pontano Sans"/>
            </a:endParaRPr>
          </a:p>
          <a:p>
            <a:pPr marL="285750" indent="-285750" algn="just" eaLnBrk="0" hangingPunct="0">
              <a:spcBef>
                <a:spcPts val="0"/>
              </a:spcBef>
              <a:buSzPct val="100000"/>
            </a:pPr>
            <a:r>
              <a:rPr lang="en-US" sz="1400" b="1" i="0" dirty="0">
                <a:latin typeface="Pontano Sans"/>
              </a:rPr>
              <a:t>hierarchy evaluation criteria for European tourism competitiveness, </a:t>
            </a:r>
            <a:endParaRPr lang="ro-RO" sz="1400" b="1" i="0" dirty="0">
              <a:latin typeface="Pontano Sans"/>
            </a:endParaRPr>
          </a:p>
          <a:p>
            <a:pPr marL="285750" indent="-285750" algn="just" eaLnBrk="0" hangingPunct="0">
              <a:spcBef>
                <a:spcPts val="0"/>
              </a:spcBef>
              <a:buSzPct val="100000"/>
            </a:pPr>
            <a:r>
              <a:rPr lang="en-US" sz="1400" b="1" i="0" dirty="0">
                <a:latin typeface="Pontano Sans"/>
              </a:rPr>
              <a:t>listed tourism companies' growth based on grey relational degree model in China</a:t>
            </a:r>
            <a:r>
              <a:rPr lang="ro-RO" sz="1400" b="1" i="0" dirty="0">
                <a:latin typeface="Pontano Sans"/>
              </a:rPr>
              <a:t>,</a:t>
            </a:r>
          </a:p>
          <a:p>
            <a:pPr marL="285750" indent="-285750" algn="just" eaLnBrk="0" hangingPunct="0">
              <a:spcBef>
                <a:spcPts val="0"/>
              </a:spcBef>
              <a:buSzPct val="100000"/>
            </a:pPr>
            <a:r>
              <a:rPr lang="en-US" sz="1400" b="1" i="0" dirty="0">
                <a:latin typeface="Pontano Sans"/>
              </a:rPr>
              <a:t>fiscal expenditure and tourism development for urban tourism, </a:t>
            </a:r>
            <a:endParaRPr lang="ro-RO" sz="1400" b="1" i="0" dirty="0">
              <a:latin typeface="Pontano Sans"/>
            </a:endParaRPr>
          </a:p>
          <a:p>
            <a:pPr marL="285750" indent="-285750" algn="just" eaLnBrk="0" hangingPunct="0">
              <a:spcBef>
                <a:spcPts val="0"/>
              </a:spcBef>
              <a:buSzPct val="100000"/>
            </a:pPr>
            <a:r>
              <a:rPr lang="en-US" sz="1400" b="1" i="0" dirty="0">
                <a:latin typeface="Pontano Sans"/>
              </a:rPr>
              <a:t>influence factors of tourism industry with GRA applied to time series,</a:t>
            </a:r>
            <a:endParaRPr lang="ro-RO" sz="1400" b="1" i="0" dirty="0">
              <a:latin typeface="Pontano Sans"/>
            </a:endParaRPr>
          </a:p>
          <a:p>
            <a:pPr marL="285750" indent="-285750" algn="just" eaLnBrk="0" hangingPunct="0">
              <a:spcBef>
                <a:spcPts val="0"/>
              </a:spcBef>
              <a:buSzPct val="100000"/>
            </a:pPr>
            <a:r>
              <a:rPr lang="en-US" sz="1400" b="1" i="0" dirty="0">
                <a:latin typeface="Pontano Sans"/>
              </a:rPr>
              <a:t>structure of inbound tourism industry in China using time series data</a:t>
            </a:r>
            <a:r>
              <a:rPr lang="ro-RO" sz="1400" b="1" i="0" dirty="0">
                <a:latin typeface="Pontano Sans"/>
              </a:rPr>
              <a:t>,</a:t>
            </a:r>
          </a:p>
          <a:p>
            <a:pPr marL="285750" indent="-285750" algn="just" eaLnBrk="0" hangingPunct="0">
              <a:spcBef>
                <a:spcPts val="0"/>
              </a:spcBef>
              <a:buSzPct val="100000"/>
            </a:pPr>
            <a:r>
              <a:rPr lang="en-US" sz="1400" b="1" i="0" dirty="0">
                <a:latin typeface="Pontano Sans"/>
              </a:rPr>
              <a:t>ranking environmental aspects of sustainable tourism for selected European countries combing GRA with Multiple Criteria Decision Making (MCDM), selection a development strategy of mining tourism</a:t>
            </a:r>
            <a:r>
              <a:rPr lang="ro-RO" sz="1400" b="1" i="0" dirty="0">
                <a:latin typeface="Pontano Sans"/>
              </a:rPr>
              <a:t>.</a:t>
            </a:r>
            <a:endParaRPr lang="en-US" sz="1400" b="1" i="0" dirty="0">
              <a:latin typeface="Pontano Sans"/>
            </a:endParaRPr>
          </a:p>
        </p:txBody>
      </p:sp>
      <p:sp>
        <p:nvSpPr>
          <p:cNvPr id="152" name="Google Shape;152;p18"/>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a:t>
            </a:fld>
            <a:endParaRPr/>
          </a:p>
        </p:txBody>
      </p:sp>
      <p:pic>
        <p:nvPicPr>
          <p:cNvPr id="153" name="Google Shape;153;p18" descr="buildings2.jpg"/>
          <p:cNvPicPr preferRelativeResize="0"/>
          <p:nvPr/>
        </p:nvPicPr>
        <p:blipFill rotWithShape="1">
          <a:blip r:embed="rId3">
            <a:alphaModFix/>
          </a:blip>
          <a:srcRect l="71384" r="7018"/>
          <a:stretch/>
        </p:blipFill>
        <p:spPr>
          <a:xfrm>
            <a:off x="7169200" y="0"/>
            <a:ext cx="1974800" cy="5143500"/>
          </a:xfrm>
          <a:prstGeom prst="rect">
            <a:avLst/>
          </a:prstGeom>
          <a:noFill/>
          <a:ln>
            <a:noFill/>
          </a:ln>
        </p:spPr>
      </p:pic>
      <p:sp>
        <p:nvSpPr>
          <p:cNvPr id="2" name="Google Shape;126;p15">
            <a:extLst>
              <a:ext uri="{FF2B5EF4-FFF2-40B4-BE49-F238E27FC236}">
                <a16:creationId xmlns:a16="http://schemas.microsoft.com/office/drawing/2014/main" id="{90890ECC-2877-0C6D-7BAA-9E0D4819CD1D}"/>
              </a:ext>
            </a:extLst>
          </p:cNvPr>
          <p:cNvSpPr txBox="1">
            <a:spLocks/>
          </p:cNvSpPr>
          <p:nvPr/>
        </p:nvSpPr>
        <p:spPr>
          <a:xfrm>
            <a:off x="726463" y="690521"/>
            <a:ext cx="5301300" cy="7278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
                <a:schemeClr val="dk1"/>
              </a:buClr>
              <a:buSzPts val="2400"/>
            </a:pPr>
            <a:r>
              <a:rPr lang="en-US" sz="2400" b="1" dirty="0">
                <a:solidFill>
                  <a:schemeClr val="dk1"/>
                </a:solidFill>
                <a:latin typeface="Droid Serif"/>
                <a:sym typeface="Droid Serif"/>
              </a:rPr>
              <a:t>INTRODUCTION</a:t>
            </a:r>
          </a:p>
        </p:txBody>
      </p:sp>
      <p:sp>
        <p:nvSpPr>
          <p:cNvPr id="3" name="Google Shape;128;p15">
            <a:extLst>
              <a:ext uri="{FF2B5EF4-FFF2-40B4-BE49-F238E27FC236}">
                <a16:creationId xmlns:a16="http://schemas.microsoft.com/office/drawing/2014/main" id="{B4A628C5-C6F6-9A71-4DEC-F797CD27B695}"/>
              </a:ext>
            </a:extLst>
          </p:cNvPr>
          <p:cNvSpPr txBox="1">
            <a:spLocks/>
          </p:cNvSpPr>
          <p:nvPr/>
        </p:nvSpPr>
        <p:spPr>
          <a:xfrm>
            <a:off x="449249" y="4604325"/>
            <a:ext cx="5301300" cy="539126"/>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dirty="0">
                <a:solidFill>
                  <a:schemeClr val="bg1"/>
                </a:solidFill>
              </a:rPr>
              <a:t>XI </a:t>
            </a:r>
            <a:r>
              <a:rPr lang="en-US" sz="1000" b="1" dirty="0">
                <a:solidFill>
                  <a:srgbClr val="0070C0"/>
                </a:solidFill>
                <a:latin typeface="Pontano Sans"/>
                <a:sym typeface="Pontano Sans"/>
              </a:rPr>
              <a:t>XII Traditional Scientific Conference NEW ECONOMY 2024 “New Paradigms in the Economy: Connectivity, Innovation and Sustainability”, Belgrade, 31 May 2024 </a:t>
            </a:r>
            <a:endParaRPr lang="en-US" sz="1000" dirty="0">
              <a:solidFill>
                <a:schemeClr val="accent4"/>
              </a:solidFill>
            </a:endParaRPr>
          </a:p>
          <a:p>
            <a:pPr algn="ctr">
              <a:buClr>
                <a:schemeClr val="dk1"/>
              </a:buClr>
              <a:buSzPts val="1100"/>
            </a:pPr>
            <a:endParaRPr lang="en-US" sz="1000" dirty="0">
              <a:solidFill>
                <a:schemeClr val="accent4"/>
              </a:solidFill>
            </a:endParaRPr>
          </a:p>
          <a:p>
            <a:pPr algn="ctr"/>
            <a:endParaRPr lang="en-US" sz="1000" dirty="0">
              <a:solidFill>
                <a:schemeClr val="accent4"/>
              </a:solidFill>
            </a:endParaRPr>
          </a:p>
        </p:txBody>
      </p:sp>
      <p:pic>
        <p:nvPicPr>
          <p:cNvPr id="5" name="Picture 4">
            <a:extLst>
              <a:ext uri="{FF2B5EF4-FFF2-40B4-BE49-F238E27FC236}">
                <a16:creationId xmlns:a16="http://schemas.microsoft.com/office/drawing/2014/main" id="{F0008F55-FC8A-FC99-E3F0-A5257E72D13D}"/>
              </a:ext>
            </a:extLst>
          </p:cNvPr>
          <p:cNvPicPr>
            <a:picLocks noChangeAspect="1"/>
          </p:cNvPicPr>
          <p:nvPr/>
        </p:nvPicPr>
        <p:blipFill>
          <a:blip r:embed="rId4"/>
          <a:stretch>
            <a:fillRect/>
          </a:stretch>
        </p:blipFill>
        <p:spPr>
          <a:xfrm>
            <a:off x="6524625" y="1"/>
            <a:ext cx="2619375" cy="2571750"/>
          </a:xfrm>
          <a:prstGeom prst="rect">
            <a:avLst/>
          </a:prstGeom>
        </p:spPr>
      </p:pic>
      <p:pic>
        <p:nvPicPr>
          <p:cNvPr id="7" name="Picture 6" descr="A stone walkway with a tower and a wall&#10;&#10;Description automatically generated with medium confidence">
            <a:extLst>
              <a:ext uri="{FF2B5EF4-FFF2-40B4-BE49-F238E27FC236}">
                <a16:creationId xmlns:a16="http://schemas.microsoft.com/office/drawing/2014/main" id="{F70E475C-8A22-F38C-7B91-6CFCCB85DB1B}"/>
              </a:ext>
            </a:extLst>
          </p:cNvPr>
          <p:cNvPicPr>
            <a:picLocks noChangeAspect="1"/>
          </p:cNvPicPr>
          <p:nvPr/>
        </p:nvPicPr>
        <p:blipFill>
          <a:blip r:embed="rId5"/>
          <a:stretch>
            <a:fillRect/>
          </a:stretch>
        </p:blipFill>
        <p:spPr>
          <a:xfrm>
            <a:off x="6524624" y="2571750"/>
            <a:ext cx="2619375" cy="2571750"/>
          </a:xfrm>
          <a:prstGeom prst="rect">
            <a:avLst/>
          </a:prstGeom>
        </p:spPr>
      </p:pic>
    </p:spTree>
    <p:extLst>
      <p:ext uri="{BB962C8B-B14F-4D97-AF65-F5344CB8AC3E}">
        <p14:creationId xmlns:p14="http://schemas.microsoft.com/office/powerpoint/2010/main" val="1254866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5" name="Google Shape;145;p17"/>
          <p:cNvSpPr/>
          <p:nvPr/>
        </p:nvSpPr>
        <p:spPr>
          <a:xfrm rot="5400000">
            <a:off x="-1026491" y="2233548"/>
            <a:ext cx="3745067" cy="566085"/>
          </a:xfrm>
          <a:prstGeom prst="rect">
            <a:avLst/>
          </a:prstGeom>
        </p:spPr>
        <p:txBody>
          <a:bodyPr vert="vert270" wrap="none">
            <a:prstTxWarp prst="textPlain">
              <a:avLst/>
            </a:prstTxWarp>
          </a:bodyPr>
          <a:lstStyle/>
          <a:p>
            <a:pPr lvl="0" algn="ctr"/>
            <a:r>
              <a:rPr lang="en-US" sz="1200" b="1" i="0" dirty="0">
                <a:ln>
                  <a:noFill/>
                </a:ln>
                <a:gradFill>
                  <a:gsLst>
                    <a:gs pos="0">
                      <a:srgbClr val="75DDFF"/>
                    </a:gs>
                    <a:gs pos="100000">
                      <a:srgbClr val="09B1E9"/>
                    </a:gs>
                  </a:gsLst>
                  <a:lin ang="5400012" scaled="0"/>
                </a:gradFill>
                <a:latin typeface="Droid Serif"/>
              </a:rPr>
              <a:t>INTRODUCTION</a:t>
            </a:r>
            <a:endParaRPr sz="1200" b="1" i="0" dirty="0">
              <a:ln>
                <a:noFill/>
              </a:ln>
              <a:gradFill>
                <a:gsLst>
                  <a:gs pos="0">
                    <a:srgbClr val="75DDFF"/>
                  </a:gs>
                  <a:gs pos="100000">
                    <a:srgbClr val="09B1E9"/>
                  </a:gs>
                </a:gsLst>
                <a:lin ang="5400012" scaled="0"/>
              </a:gradFill>
              <a:latin typeface="Droid Serif"/>
            </a:endParaRPr>
          </a:p>
        </p:txBody>
      </p:sp>
      <p:sp>
        <p:nvSpPr>
          <p:cNvPr id="4" name="Google Shape;143;p17">
            <a:extLst>
              <a:ext uri="{FF2B5EF4-FFF2-40B4-BE49-F238E27FC236}">
                <a16:creationId xmlns:a16="http://schemas.microsoft.com/office/drawing/2014/main" id="{D481590B-8FA9-0DEF-9093-A557280DD5C7}"/>
              </a:ext>
            </a:extLst>
          </p:cNvPr>
          <p:cNvSpPr txBox="1">
            <a:spLocks noGrp="1"/>
          </p:cNvSpPr>
          <p:nvPr>
            <p:ph type="ctrTitle"/>
          </p:nvPr>
        </p:nvSpPr>
        <p:spPr>
          <a:xfrm>
            <a:off x="3502479" y="1025068"/>
            <a:ext cx="5027105" cy="2828476"/>
          </a:xfrm>
          <a:prstGeom prst="rect">
            <a:avLst/>
          </a:prstGeom>
        </p:spPr>
        <p:txBody>
          <a:bodyPr spcFirstLastPara="1" wrap="square" lIns="91425" tIns="91425" rIns="91425" bIns="91425" anchor="b" anchorCtr="0">
            <a:noAutofit/>
          </a:bodyPr>
          <a:lstStyle/>
          <a:p>
            <a:pPr marL="0" lvl="0" indent="0" algn="just">
              <a:spcAft>
                <a:spcPts val="600"/>
              </a:spcAft>
              <a:buSzPct val="150000"/>
              <a:buNone/>
            </a:pPr>
            <a:r>
              <a:rPr lang="en-US" sz="1800" b="1" i="0" dirty="0">
                <a:latin typeface="Pontano Sans"/>
              </a:rPr>
              <a:t>The </a:t>
            </a:r>
            <a:r>
              <a:rPr lang="en-US" sz="1800" b="1" i="0" dirty="0">
                <a:solidFill>
                  <a:srgbClr val="CCFF33"/>
                </a:solidFill>
                <a:latin typeface="Pontano Sans"/>
              </a:rPr>
              <a:t>aim</a:t>
            </a:r>
            <a:r>
              <a:rPr lang="en-US" sz="1800" b="1" i="0" dirty="0">
                <a:latin typeface="Pontano Sans"/>
              </a:rPr>
              <a:t> of the paper is to validate the </a:t>
            </a:r>
            <a:r>
              <a:rPr lang="en-US" sz="1800" b="1" i="0" dirty="0">
                <a:solidFill>
                  <a:srgbClr val="CCFF33"/>
                </a:solidFill>
                <a:latin typeface="Pontano Sans"/>
              </a:rPr>
              <a:t>Grey Relational Analysis </a:t>
            </a:r>
            <a:r>
              <a:rPr lang="en-US" sz="1800" b="1" i="0" dirty="0">
                <a:latin typeface="Pontano Sans"/>
              </a:rPr>
              <a:t>(</a:t>
            </a:r>
            <a:r>
              <a:rPr lang="en-US" sz="1800" b="1" i="0" dirty="0">
                <a:solidFill>
                  <a:srgbClr val="CCFF33"/>
                </a:solidFill>
                <a:latin typeface="Pontano Sans"/>
              </a:rPr>
              <a:t>GRA</a:t>
            </a:r>
            <a:r>
              <a:rPr lang="en-US" sz="1800" b="1" i="0" dirty="0">
                <a:latin typeface="Pontano Sans"/>
              </a:rPr>
              <a:t>) as identifier of the good predictor (statistically significant for p-value&lt; 0.05) for European </a:t>
            </a:r>
            <a:r>
              <a:rPr lang="en-US" sz="1800" b="1" i="0" dirty="0">
                <a:solidFill>
                  <a:srgbClr val="CCFF33"/>
                </a:solidFill>
                <a:latin typeface="Pontano Sans"/>
              </a:rPr>
              <a:t>tourism competitiveness </a:t>
            </a:r>
            <a:r>
              <a:rPr lang="en-US" sz="1800" b="1" i="0" dirty="0">
                <a:latin typeface="Pontano Sans"/>
              </a:rPr>
              <a:t>(measured by </a:t>
            </a:r>
            <a:r>
              <a:rPr lang="en-US" sz="1800" b="1" i="0" dirty="0">
                <a:solidFill>
                  <a:srgbClr val="CCFF33"/>
                </a:solidFill>
                <a:latin typeface="Pontano Sans"/>
              </a:rPr>
              <a:t>TTCI</a:t>
            </a:r>
            <a:r>
              <a:rPr lang="en-US" sz="1800" b="1" i="0" dirty="0">
                <a:latin typeface="Pontano Sans"/>
              </a:rPr>
              <a:t>) in particular conditions, especially before and during COVID-19 pandemic time by take into consideration the </a:t>
            </a:r>
            <a:r>
              <a:rPr lang="en-US" sz="1800" b="1" i="0" dirty="0">
                <a:solidFill>
                  <a:srgbClr val="CCFF33"/>
                </a:solidFill>
                <a:latin typeface="Pontano Sans"/>
              </a:rPr>
              <a:t>Google Mobility data </a:t>
            </a:r>
            <a:r>
              <a:rPr lang="en-US" sz="1800" b="1" i="0" dirty="0">
                <a:latin typeface="Pontano Sans"/>
              </a:rPr>
              <a:t>and </a:t>
            </a:r>
            <a:r>
              <a:rPr lang="en-US" sz="1800" b="1" i="0" dirty="0">
                <a:solidFill>
                  <a:srgbClr val="CCFF33"/>
                </a:solidFill>
                <a:latin typeface="Pontano Sans"/>
              </a:rPr>
              <a:t>Apple Mobility Data </a:t>
            </a:r>
            <a:r>
              <a:rPr lang="en-US" sz="1800" b="1" i="0" dirty="0">
                <a:latin typeface="Pontano Sans"/>
              </a:rPr>
              <a:t>and their relationship with overnight stays.</a:t>
            </a:r>
          </a:p>
        </p:txBody>
      </p:sp>
      <p:sp>
        <p:nvSpPr>
          <p:cNvPr id="146" name="Google Shape;146;p17"/>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a:t>
            </a:fld>
            <a:endParaRPr/>
          </a:p>
        </p:txBody>
      </p:sp>
      <p:sp>
        <p:nvSpPr>
          <p:cNvPr id="5" name="Google Shape;128;p15">
            <a:extLst>
              <a:ext uri="{FF2B5EF4-FFF2-40B4-BE49-F238E27FC236}">
                <a16:creationId xmlns:a16="http://schemas.microsoft.com/office/drawing/2014/main" id="{08D30C31-3285-9EB5-FF59-371414B1D206}"/>
              </a:ext>
            </a:extLst>
          </p:cNvPr>
          <p:cNvSpPr txBox="1">
            <a:spLocks/>
          </p:cNvSpPr>
          <p:nvPr/>
        </p:nvSpPr>
        <p:spPr>
          <a:xfrm>
            <a:off x="3301627" y="4604374"/>
            <a:ext cx="5301300" cy="539126"/>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b="1" dirty="0">
                <a:solidFill>
                  <a:schemeClr val="bg1"/>
                </a:solidFill>
                <a:latin typeface="Pontano Sans"/>
                <a:sym typeface="Pontano Sans"/>
              </a:rPr>
              <a:t>XII Traditional Scientific Conference NEW ECONOMY 2024 “New Paradigms in the Economy: Connectivity, Innovation and Sustainability”, Belgrade, 31 May 2024</a:t>
            </a:r>
            <a:endParaRPr lang="en-US" sz="1000" b="1" dirty="0">
              <a:solidFill>
                <a:schemeClr val="bg1"/>
              </a:solidFill>
            </a:endParaRPr>
          </a:p>
          <a:p>
            <a:pPr algn="ctr">
              <a:buClr>
                <a:schemeClr val="dk1"/>
              </a:buClr>
              <a:buSzPts val="1100"/>
            </a:pPr>
            <a:endParaRPr lang="en-US" sz="1000" dirty="0">
              <a:solidFill>
                <a:schemeClr val="accent4"/>
              </a:solidFill>
            </a:endParaRPr>
          </a:p>
          <a:p>
            <a:pPr algn="ctr"/>
            <a:endParaRPr lang="en-US" sz="1000" dirty="0">
              <a:solidFill>
                <a:schemeClr val="accent4"/>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5" name="Google Shape;145;p17"/>
          <p:cNvSpPr/>
          <p:nvPr/>
        </p:nvSpPr>
        <p:spPr>
          <a:xfrm rot="5400000">
            <a:off x="-1026491" y="2233548"/>
            <a:ext cx="3745067" cy="566085"/>
          </a:xfrm>
          <a:prstGeom prst="rect">
            <a:avLst/>
          </a:prstGeom>
        </p:spPr>
        <p:txBody>
          <a:bodyPr vert="vert270" wrap="none">
            <a:prstTxWarp prst="textPlain">
              <a:avLst/>
            </a:prstTxWarp>
          </a:bodyPr>
          <a:lstStyle/>
          <a:p>
            <a:pPr lvl="0" algn="ctr"/>
            <a:r>
              <a:rPr lang="en-US" sz="1200" b="1" i="0" dirty="0">
                <a:ln>
                  <a:noFill/>
                </a:ln>
                <a:gradFill>
                  <a:gsLst>
                    <a:gs pos="0">
                      <a:srgbClr val="75DDFF"/>
                    </a:gs>
                    <a:gs pos="100000">
                      <a:srgbClr val="09B1E9"/>
                    </a:gs>
                  </a:gsLst>
                  <a:lin ang="5400012" scaled="0"/>
                </a:gradFill>
                <a:latin typeface="Droid Serif"/>
              </a:rPr>
              <a:t>INTRODUCTION</a:t>
            </a:r>
            <a:endParaRPr sz="1200" b="1" i="0" dirty="0">
              <a:ln>
                <a:noFill/>
              </a:ln>
              <a:gradFill>
                <a:gsLst>
                  <a:gs pos="0">
                    <a:srgbClr val="75DDFF"/>
                  </a:gs>
                  <a:gs pos="100000">
                    <a:srgbClr val="09B1E9"/>
                  </a:gs>
                </a:gsLst>
                <a:lin ang="5400012" scaled="0"/>
              </a:gradFill>
              <a:latin typeface="Droid Serif"/>
            </a:endParaRPr>
          </a:p>
        </p:txBody>
      </p:sp>
      <p:sp>
        <p:nvSpPr>
          <p:cNvPr id="4" name="Google Shape;143;p17">
            <a:extLst>
              <a:ext uri="{FF2B5EF4-FFF2-40B4-BE49-F238E27FC236}">
                <a16:creationId xmlns:a16="http://schemas.microsoft.com/office/drawing/2014/main" id="{D481590B-8FA9-0DEF-9093-A557280DD5C7}"/>
              </a:ext>
            </a:extLst>
          </p:cNvPr>
          <p:cNvSpPr txBox="1">
            <a:spLocks noGrp="1"/>
          </p:cNvSpPr>
          <p:nvPr>
            <p:ph type="ctrTitle"/>
          </p:nvPr>
        </p:nvSpPr>
        <p:spPr>
          <a:xfrm>
            <a:off x="3053301" y="404581"/>
            <a:ext cx="5476283" cy="3984543"/>
          </a:xfrm>
          <a:prstGeom prst="rect">
            <a:avLst/>
          </a:prstGeom>
        </p:spPr>
        <p:txBody>
          <a:bodyPr spcFirstLastPara="1" wrap="square" lIns="91425" tIns="91425" rIns="91425" bIns="91425" anchor="b" anchorCtr="0">
            <a:noAutofit/>
          </a:bodyPr>
          <a:lstStyle/>
          <a:p>
            <a:pPr marL="0" marR="0" indent="0" algn="just">
              <a:lnSpc>
                <a:spcPct val="107000"/>
              </a:lnSpc>
              <a:spcBef>
                <a:spcPts val="0"/>
              </a:spcBef>
              <a:spcAft>
                <a:spcPts val="800"/>
              </a:spcAft>
              <a:buNone/>
            </a:pPr>
            <a:r>
              <a:rPr lang="en-US" sz="1400" b="1" i="0" dirty="0">
                <a:latin typeface="Pontano Sans"/>
              </a:rPr>
              <a:t>Starting from this research purpose, the main </a:t>
            </a:r>
            <a:r>
              <a:rPr lang="en-US" sz="1400" b="1" i="0" dirty="0">
                <a:solidFill>
                  <a:srgbClr val="CCFF33"/>
                </a:solidFill>
                <a:latin typeface="Pontano Sans"/>
              </a:rPr>
              <a:t>objectives</a:t>
            </a:r>
            <a:r>
              <a:rPr lang="en-US" sz="1400" b="1" i="0" dirty="0">
                <a:latin typeface="Pontano Sans"/>
              </a:rPr>
              <a:t> of our study are: </a:t>
            </a:r>
            <a:br>
              <a:rPr lang="en-US" sz="1400" b="1" i="0" dirty="0">
                <a:latin typeface="Pontano Sans"/>
              </a:rPr>
            </a:br>
            <a:r>
              <a:rPr lang="en-US" sz="1400" b="1" i="0" dirty="0">
                <a:solidFill>
                  <a:srgbClr val="002060"/>
                </a:solidFill>
                <a:highlight>
                  <a:srgbClr val="CCFF33"/>
                </a:highlight>
                <a:latin typeface="Pontano Sans"/>
              </a:rPr>
              <a:t>(1)</a:t>
            </a:r>
            <a:r>
              <a:rPr lang="en-US" sz="1400" b="1" i="0" dirty="0">
                <a:solidFill>
                  <a:srgbClr val="002060"/>
                </a:solidFill>
                <a:latin typeface="Pontano Sans"/>
              </a:rPr>
              <a:t> </a:t>
            </a:r>
            <a:r>
              <a:rPr lang="en-US" sz="1400" b="1" i="0" dirty="0">
                <a:latin typeface="Pontano Sans"/>
              </a:rPr>
              <a:t>to apply the </a:t>
            </a:r>
            <a:r>
              <a:rPr lang="en-US" sz="1400" b="1" i="0" dirty="0">
                <a:solidFill>
                  <a:srgbClr val="CCFF33"/>
                </a:solidFill>
                <a:latin typeface="Pontano Sans"/>
              </a:rPr>
              <a:t>GRA</a:t>
            </a:r>
            <a:r>
              <a:rPr lang="en-US" sz="1400" b="1" i="0" dirty="0">
                <a:latin typeface="Pontano Sans"/>
              </a:rPr>
              <a:t> to data set formed by the following indicators for 2019 – 2020 (before COVID-19 pandemic): </a:t>
            </a:r>
            <a:r>
              <a:rPr lang="en-US" sz="1400" b="1" i="0" dirty="0">
                <a:solidFill>
                  <a:srgbClr val="CCFF33"/>
                </a:solidFill>
                <a:latin typeface="Pontano Sans"/>
              </a:rPr>
              <a:t>TTCI, overnight stays </a:t>
            </a:r>
            <a:r>
              <a:rPr lang="en-US" sz="1400" b="1" i="0" dirty="0">
                <a:latin typeface="Pontano Sans"/>
              </a:rPr>
              <a:t>(thousand) in 2019, </a:t>
            </a:r>
            <a:r>
              <a:rPr lang="en-US" sz="1400" b="1" i="0" dirty="0">
                <a:solidFill>
                  <a:srgbClr val="CCFF33"/>
                </a:solidFill>
                <a:latin typeface="Pontano Sans"/>
              </a:rPr>
              <a:t>overnight stays as fixed base for February 2020, Google Mobility </a:t>
            </a:r>
            <a:r>
              <a:rPr lang="ro-RO" sz="1400" b="1" i="0" dirty="0">
                <a:solidFill>
                  <a:srgbClr val="CCFF33"/>
                </a:solidFill>
                <a:latin typeface="Pontano Sans"/>
              </a:rPr>
              <a:t>data</a:t>
            </a:r>
            <a:r>
              <a:rPr lang="en-US" sz="1400" b="1" i="0" dirty="0">
                <a:solidFill>
                  <a:srgbClr val="CCFF33"/>
                </a:solidFill>
                <a:latin typeface="Pontano Sans"/>
              </a:rPr>
              <a:t>, Apple Mobility </a:t>
            </a:r>
            <a:r>
              <a:rPr lang="ro-RO" sz="1400" b="1" i="0" dirty="0">
                <a:solidFill>
                  <a:srgbClr val="CCFF33"/>
                </a:solidFill>
                <a:latin typeface="Pontano Sans"/>
              </a:rPr>
              <a:t>data</a:t>
            </a:r>
            <a:r>
              <a:rPr lang="en-US" sz="1400" b="1" i="0" dirty="0">
                <a:solidFill>
                  <a:srgbClr val="CCFF33"/>
                </a:solidFill>
                <a:latin typeface="Pontano Sans"/>
              </a:rPr>
              <a:t> </a:t>
            </a:r>
            <a:r>
              <a:rPr lang="en-US" sz="1400" b="1" i="0" dirty="0">
                <a:latin typeface="Pontano Sans"/>
              </a:rPr>
              <a:t>to analysis the relationship between these variables and how affect the hierarchy of TTCI 2019 ranking for 11 European countries (only the countries with complete statistical data for these indicators and time) as follows: </a:t>
            </a:r>
            <a:r>
              <a:rPr lang="en-US" sz="1400" b="1" i="0" dirty="0">
                <a:solidFill>
                  <a:srgbClr val="CCFF33"/>
                </a:solidFill>
                <a:latin typeface="Pontano Sans"/>
              </a:rPr>
              <a:t>Spain, Germany, Italy, Netherlands, Norway, Luxembourg, Belgium, Finland, Czech republic, Estonia and Slovakia</a:t>
            </a:r>
            <a:r>
              <a:rPr lang="en-US" sz="1400" b="1" i="0" dirty="0">
                <a:latin typeface="Pontano Sans"/>
              </a:rPr>
              <a:t>; </a:t>
            </a:r>
            <a:br>
              <a:rPr lang="ro-RO" sz="1400" b="1" i="0" dirty="0">
                <a:latin typeface="Pontano Sans"/>
              </a:rPr>
            </a:br>
            <a:r>
              <a:rPr lang="en-US" sz="1400" b="1" i="0" dirty="0">
                <a:solidFill>
                  <a:srgbClr val="002060"/>
                </a:solidFill>
                <a:highlight>
                  <a:srgbClr val="CCFF33"/>
                </a:highlight>
                <a:latin typeface="Pontano Sans"/>
              </a:rPr>
              <a:t>(2)</a:t>
            </a:r>
            <a:r>
              <a:rPr lang="ro-RO" sz="1400" b="1" dirty="0">
                <a:solidFill>
                  <a:srgbClr val="002060"/>
                </a:solidFill>
                <a:latin typeface="Pontano Sans"/>
              </a:rPr>
              <a:t> </a:t>
            </a:r>
            <a:r>
              <a:rPr lang="en-US" sz="1400" b="1" i="0" dirty="0">
                <a:latin typeface="Pontano Sans"/>
              </a:rPr>
              <a:t>to visualize these relationships through </a:t>
            </a:r>
            <a:r>
              <a:rPr lang="en-US" sz="1400" b="1" i="0" dirty="0">
                <a:solidFill>
                  <a:srgbClr val="CCFF33"/>
                </a:solidFill>
                <a:latin typeface="Pontano Sans"/>
              </a:rPr>
              <a:t>relationship maps</a:t>
            </a:r>
            <a:r>
              <a:rPr lang="en-US" sz="1400" b="1" i="0" dirty="0">
                <a:latin typeface="Pontano Sans"/>
              </a:rPr>
              <a:t>;</a:t>
            </a:r>
            <a:br>
              <a:rPr lang="en-US" sz="1400" b="1" i="0" dirty="0">
                <a:latin typeface="Pontano Sans"/>
              </a:rPr>
            </a:br>
            <a:r>
              <a:rPr lang="en-US" sz="1400" b="1" i="0" dirty="0">
                <a:solidFill>
                  <a:srgbClr val="002060"/>
                </a:solidFill>
                <a:highlight>
                  <a:srgbClr val="CCFF33"/>
                </a:highlight>
                <a:latin typeface="Pontano Sans"/>
              </a:rPr>
              <a:t>(3)</a:t>
            </a:r>
            <a:r>
              <a:rPr lang="en-US" sz="1400" b="1" i="0" dirty="0">
                <a:solidFill>
                  <a:srgbClr val="002060"/>
                </a:solidFill>
                <a:latin typeface="Pontano Sans"/>
              </a:rPr>
              <a:t> </a:t>
            </a:r>
            <a:r>
              <a:rPr lang="en-US" sz="1400" b="1" i="0" dirty="0">
                <a:latin typeface="Pontano Sans"/>
              </a:rPr>
              <a:t>to validate the </a:t>
            </a:r>
            <a:r>
              <a:rPr lang="en-US" sz="1400" b="1" i="0" dirty="0">
                <a:solidFill>
                  <a:srgbClr val="CCFF33"/>
                </a:solidFill>
                <a:latin typeface="Pontano Sans"/>
              </a:rPr>
              <a:t>GRA</a:t>
            </a:r>
            <a:r>
              <a:rPr lang="en-US" sz="1400" b="1" i="0" dirty="0">
                <a:latin typeface="Pontano Sans"/>
              </a:rPr>
              <a:t> as method for good and accurate predictor for tourism competitiveness for TTCI 2021 (during OCVID-19 pandemic time) by using </a:t>
            </a:r>
            <a:r>
              <a:rPr lang="en-US" sz="1400" b="1" i="0" dirty="0">
                <a:solidFill>
                  <a:srgbClr val="CCFF33"/>
                </a:solidFill>
                <a:latin typeface="Pontano Sans"/>
              </a:rPr>
              <a:t>GLM – General Linear Model ANOVA with interaction effects and Tukey HSD Post Hoc Multiple Comparisons</a:t>
            </a:r>
            <a:r>
              <a:rPr lang="en-US" sz="1400" b="1" i="0" dirty="0">
                <a:latin typeface="Pontano Sans"/>
              </a:rPr>
              <a:t>.</a:t>
            </a:r>
          </a:p>
        </p:txBody>
      </p:sp>
      <p:sp>
        <p:nvSpPr>
          <p:cNvPr id="146" name="Google Shape;146;p17"/>
          <p:cNvSpPr txBox="1">
            <a:spLocks noGrp="1"/>
          </p:cNvSpPr>
          <p:nvPr>
            <p:ph type="sldNum" idx="12"/>
          </p:nvPr>
        </p:nvSpPr>
        <p:spPr>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a:t>
            </a:fld>
            <a:endParaRPr/>
          </a:p>
        </p:txBody>
      </p:sp>
      <p:sp>
        <p:nvSpPr>
          <p:cNvPr id="5" name="Google Shape;128;p15">
            <a:extLst>
              <a:ext uri="{FF2B5EF4-FFF2-40B4-BE49-F238E27FC236}">
                <a16:creationId xmlns:a16="http://schemas.microsoft.com/office/drawing/2014/main" id="{08D30C31-3285-9EB5-FF59-371414B1D206}"/>
              </a:ext>
            </a:extLst>
          </p:cNvPr>
          <p:cNvSpPr txBox="1">
            <a:spLocks/>
          </p:cNvSpPr>
          <p:nvPr/>
        </p:nvSpPr>
        <p:spPr>
          <a:xfrm>
            <a:off x="3301627" y="4604374"/>
            <a:ext cx="5301300" cy="539126"/>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000" b="1" dirty="0">
                <a:solidFill>
                  <a:schemeClr val="bg1"/>
                </a:solidFill>
                <a:latin typeface="Pontano Sans"/>
                <a:sym typeface="Pontano Sans"/>
              </a:rPr>
              <a:t>XII Traditional Scientific Conference NEW ECONOMY 2024 “New Paradigms in the Economy: Connectivity, Innovation and Sustainability”, Belgrade, 31 May 2024</a:t>
            </a:r>
            <a:endParaRPr lang="en-US" sz="1000" b="1" dirty="0">
              <a:solidFill>
                <a:schemeClr val="bg1"/>
              </a:solidFill>
            </a:endParaRPr>
          </a:p>
          <a:p>
            <a:pPr algn="ctr">
              <a:buClr>
                <a:schemeClr val="dk1"/>
              </a:buClr>
              <a:buSzPts val="1100"/>
            </a:pPr>
            <a:endParaRPr lang="en-US" sz="1000" dirty="0">
              <a:solidFill>
                <a:schemeClr val="accent4"/>
              </a:solidFill>
            </a:endParaRPr>
          </a:p>
          <a:p>
            <a:pPr algn="ctr"/>
            <a:endParaRPr lang="en-US" sz="1000" dirty="0">
              <a:solidFill>
                <a:schemeClr val="accent4"/>
              </a:solidFill>
            </a:endParaRPr>
          </a:p>
        </p:txBody>
      </p:sp>
    </p:spTree>
    <p:extLst>
      <p:ext uri="{BB962C8B-B14F-4D97-AF65-F5344CB8AC3E}">
        <p14:creationId xmlns:p14="http://schemas.microsoft.com/office/powerpoint/2010/main" val="3946626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39"/>
          <p:cNvSpPr txBox="1">
            <a:spLocks noGrp="1"/>
          </p:cNvSpPr>
          <p:nvPr>
            <p:ph type="ctrTitle"/>
          </p:nvPr>
        </p:nvSpPr>
        <p:spPr>
          <a:xfrm>
            <a:off x="3252084" y="438711"/>
            <a:ext cx="5769452" cy="669552"/>
          </a:xfrm>
          <a:prstGeom prst="rect">
            <a:avLst/>
          </a:prstGeom>
        </p:spPr>
        <p:txBody>
          <a:bodyPr spcFirstLastPara="1" wrap="square" lIns="91425" tIns="91425" rIns="91425" bIns="91425" anchor="b" anchorCtr="0">
            <a:noAutofit/>
          </a:bodyPr>
          <a:lstStyle/>
          <a:p>
            <a:pPr marL="0" marR="0">
              <a:lnSpc>
                <a:spcPct val="107000"/>
              </a:lnSpc>
              <a:spcBef>
                <a:spcPts val="0"/>
              </a:spcBef>
              <a:spcAft>
                <a:spcPts val="800"/>
              </a:spcAft>
            </a:pPr>
            <a:r>
              <a:rPr lang="en-US" sz="1400" b="1" dirty="0">
                <a:solidFill>
                  <a:schemeClr val="bg1"/>
                </a:solidFill>
                <a:latin typeface="Pontano Sans"/>
              </a:rPr>
              <a:t>To apply the GRA method we respect the methodological steps and algorithm according to the international literature as follows</a:t>
            </a:r>
            <a:r>
              <a:rPr lang="ro-RO" sz="1400" b="1" dirty="0">
                <a:solidFill>
                  <a:schemeClr val="bg1"/>
                </a:solidFill>
                <a:latin typeface="Pontano Sans"/>
              </a:rPr>
              <a:t>:</a:t>
            </a:r>
            <a:r>
              <a:rPr lang="en-US" sz="1400" b="1" dirty="0">
                <a:solidFill>
                  <a:schemeClr val="bg1"/>
                </a:solidFill>
                <a:latin typeface="Pontano Sans"/>
              </a:rPr>
              <a:t> </a:t>
            </a:r>
          </a:p>
        </p:txBody>
      </p:sp>
      <p:sp>
        <p:nvSpPr>
          <p:cNvPr id="386" name="Google Shape;386;p39"/>
          <p:cNvSpPr txBox="1">
            <a:spLocks noGrp="1"/>
          </p:cNvSpPr>
          <p:nvPr>
            <p:ph type="subTitle" idx="1"/>
          </p:nvPr>
        </p:nvSpPr>
        <p:spPr>
          <a:xfrm>
            <a:off x="3037397" y="4518604"/>
            <a:ext cx="5891917" cy="432300"/>
          </a:xfrm>
          <a:prstGeom prst="rect">
            <a:avLst/>
          </a:prstGeom>
        </p:spPr>
        <p:txBody>
          <a:bodyPr spcFirstLastPara="1" wrap="square" lIns="91425" tIns="91425" rIns="91425" bIns="91425" anchor="t" anchorCtr="0">
            <a:noAutofit/>
          </a:bodyPr>
          <a:lstStyle/>
          <a:p>
            <a:pPr algn="ctr"/>
            <a:r>
              <a:rPr lang="en-US" sz="1200" b="1" dirty="0">
                <a:solidFill>
                  <a:schemeClr val="bg1"/>
                </a:solidFill>
                <a:latin typeface="Pontano Sans"/>
                <a:sym typeface="Pontano Sans"/>
              </a:rPr>
              <a:t>XII Traditional Scientific Conference NEW ECONOMY 2024 “New Paradigms in the Economy: Connectivity, Innovation and Sustainability”, Belgrade, 31 May 2024</a:t>
            </a:r>
            <a:endParaRPr lang="en-US" sz="1200" b="1" dirty="0">
              <a:solidFill>
                <a:schemeClr val="bg1"/>
              </a:solidFill>
            </a:endParaRPr>
          </a:p>
        </p:txBody>
      </p:sp>
      <p:sp>
        <p:nvSpPr>
          <p:cNvPr id="387" name="Google Shape;387;p39"/>
          <p:cNvSpPr/>
          <p:nvPr/>
        </p:nvSpPr>
        <p:spPr>
          <a:xfrm rot="5400000">
            <a:off x="-679438" y="2159181"/>
            <a:ext cx="3283892" cy="428570"/>
          </a:xfrm>
          <a:prstGeom prst="rect">
            <a:avLst/>
          </a:prstGeom>
        </p:spPr>
        <p:txBody>
          <a:bodyPr vert="vert270" wrap="none">
            <a:prstTxWarp prst="textPlain">
              <a:avLst/>
            </a:prstTxWarp>
          </a:bodyPr>
          <a:lstStyle/>
          <a:p>
            <a:pPr lvl="0" algn="ctr"/>
            <a:r>
              <a:rPr lang="en-US" b="1" i="0" dirty="0">
                <a:ln>
                  <a:noFill/>
                </a:ln>
                <a:gradFill>
                  <a:gsLst>
                    <a:gs pos="0">
                      <a:srgbClr val="75DDFF"/>
                    </a:gs>
                    <a:gs pos="100000">
                      <a:srgbClr val="09B1E9"/>
                    </a:gs>
                  </a:gsLst>
                  <a:lin ang="5400012" scaled="0"/>
                </a:gradFill>
                <a:latin typeface="Droid Serif"/>
              </a:rPr>
              <a:t>METHODOLOGY</a:t>
            </a:r>
          </a:p>
        </p:txBody>
      </p:sp>
      <p:pic>
        <p:nvPicPr>
          <p:cNvPr id="2" name="Picture 1">
            <a:extLst>
              <a:ext uri="{FF2B5EF4-FFF2-40B4-BE49-F238E27FC236}">
                <a16:creationId xmlns:a16="http://schemas.microsoft.com/office/drawing/2014/main" id="{1EBDBC53-13B0-75D4-A173-B6E85E1BAF53}"/>
              </a:ext>
            </a:extLst>
          </p:cNvPr>
          <p:cNvPicPr>
            <a:picLocks noChangeAspect="1"/>
          </p:cNvPicPr>
          <p:nvPr/>
        </p:nvPicPr>
        <p:blipFill>
          <a:blip r:embed="rId3"/>
          <a:stretch>
            <a:fillRect/>
          </a:stretch>
        </p:blipFill>
        <p:spPr>
          <a:xfrm>
            <a:off x="2716764" y="1332453"/>
            <a:ext cx="6533181" cy="2715845"/>
          </a:xfrm>
          <a:prstGeom prst="rect">
            <a:avLst/>
          </a:prstGeom>
        </p:spPr>
      </p:pic>
    </p:spTree>
    <p:extLst>
      <p:ext uri="{BB962C8B-B14F-4D97-AF65-F5344CB8AC3E}">
        <p14:creationId xmlns:p14="http://schemas.microsoft.com/office/powerpoint/2010/main" val="2472617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73BAB-2CF9-3B1F-C411-6BB715F38B40}"/>
              </a:ext>
            </a:extLst>
          </p:cNvPr>
          <p:cNvSpPr>
            <a:spLocks noGrp="1"/>
          </p:cNvSpPr>
          <p:nvPr>
            <p:ph type="body" idx="1"/>
          </p:nvPr>
        </p:nvSpPr>
        <p:spPr>
          <a:xfrm>
            <a:off x="7704382" y="783029"/>
            <a:ext cx="704832" cy="2850078"/>
          </a:xfrm>
        </p:spPr>
        <p:txBody>
          <a:bodyPr vert="vert270"/>
          <a:lstStyle/>
          <a:p>
            <a:pPr marL="38100" indent="0" algn="ctr">
              <a:buNone/>
            </a:pPr>
            <a:r>
              <a:rPr lang="ro-RO" sz="3800" b="1" i="0" dirty="0">
                <a:solidFill>
                  <a:schemeClr val="bg1"/>
                </a:solidFill>
              </a:rPr>
              <a:t>R E S U L T S</a:t>
            </a:r>
          </a:p>
        </p:txBody>
      </p:sp>
      <p:sp>
        <p:nvSpPr>
          <p:cNvPr id="3" name="Slide Number Placeholder 2">
            <a:extLst>
              <a:ext uri="{FF2B5EF4-FFF2-40B4-BE49-F238E27FC236}">
                <a16:creationId xmlns:a16="http://schemas.microsoft.com/office/drawing/2014/main" id="{8FD8B0DA-B1BB-5289-B4B5-64F110B637B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4" name="Picture 3">
            <a:extLst>
              <a:ext uri="{FF2B5EF4-FFF2-40B4-BE49-F238E27FC236}">
                <a16:creationId xmlns:a16="http://schemas.microsoft.com/office/drawing/2014/main" id="{D4228E29-3C20-14B6-84EC-EAE2FA57B491}"/>
              </a:ext>
            </a:extLst>
          </p:cNvPr>
          <p:cNvPicPr>
            <a:picLocks noChangeAspect="1"/>
          </p:cNvPicPr>
          <p:nvPr/>
        </p:nvPicPr>
        <p:blipFill>
          <a:blip r:embed="rId2"/>
          <a:stretch>
            <a:fillRect/>
          </a:stretch>
        </p:blipFill>
        <p:spPr>
          <a:xfrm>
            <a:off x="58984" y="1539223"/>
            <a:ext cx="6096000" cy="3652520"/>
          </a:xfrm>
          <a:prstGeom prst="rect">
            <a:avLst/>
          </a:prstGeom>
        </p:spPr>
      </p:pic>
      <p:sp>
        <p:nvSpPr>
          <p:cNvPr id="6" name="TextBox 5">
            <a:extLst>
              <a:ext uri="{FF2B5EF4-FFF2-40B4-BE49-F238E27FC236}">
                <a16:creationId xmlns:a16="http://schemas.microsoft.com/office/drawing/2014/main" id="{E710429C-7A8C-EF65-A7CA-2F6E5E223E5F}"/>
              </a:ext>
            </a:extLst>
          </p:cNvPr>
          <p:cNvSpPr txBox="1"/>
          <p:nvPr/>
        </p:nvSpPr>
        <p:spPr>
          <a:xfrm>
            <a:off x="731177" y="929985"/>
            <a:ext cx="4751614" cy="409599"/>
          </a:xfrm>
          <a:prstGeom prst="rect">
            <a:avLst/>
          </a:prstGeom>
          <a:noFill/>
        </p:spPr>
        <p:txBody>
          <a:bodyPr wrap="square">
            <a:spAutoFit/>
          </a:bodyPr>
          <a:lstStyle/>
          <a:p>
            <a:pPr marL="0" marR="0" algn="ctr">
              <a:lnSpc>
                <a:spcPct val="107000"/>
              </a:lnSpc>
              <a:spcBef>
                <a:spcPts val="0"/>
              </a:spcBef>
              <a:spcAft>
                <a:spcPts val="800"/>
              </a:spcAft>
            </a:pPr>
            <a:r>
              <a:rPr lang="en-US" sz="2000" b="1" dirty="0">
                <a:solidFill>
                  <a:srgbClr val="002060"/>
                </a:solidFill>
                <a:latin typeface="Pontano Sans"/>
                <a:sym typeface="Droid Serif"/>
              </a:rPr>
              <a:t>Grey Relational Grade (GRG)</a:t>
            </a:r>
          </a:p>
        </p:txBody>
      </p:sp>
    </p:spTree>
    <p:extLst>
      <p:ext uri="{BB962C8B-B14F-4D97-AF65-F5344CB8AC3E}">
        <p14:creationId xmlns:p14="http://schemas.microsoft.com/office/powerpoint/2010/main" val="1687126920"/>
      </p:ext>
    </p:extLst>
  </p:cSld>
  <p:clrMapOvr>
    <a:masterClrMapping/>
  </p:clrMapOvr>
</p:sld>
</file>

<file path=ppt/theme/theme1.xml><?xml version="1.0" encoding="utf-8"?>
<a:theme xmlns:a="http://schemas.openxmlformats.org/drawingml/2006/main" name="Nestor template">
  <a:themeElements>
    <a:clrScheme name="Custom 347">
      <a:dk1>
        <a:srgbClr val="162D5A"/>
      </a:dk1>
      <a:lt1>
        <a:srgbClr val="FFFFFF"/>
      </a:lt1>
      <a:dk2>
        <a:srgbClr val="5E626B"/>
      </a:dk2>
      <a:lt2>
        <a:srgbClr val="EDEEF1"/>
      </a:lt2>
      <a:accent1>
        <a:srgbClr val="A7EA52"/>
      </a:accent1>
      <a:accent2>
        <a:srgbClr val="33CCCC"/>
      </a:accent2>
      <a:accent3>
        <a:srgbClr val="33CCFF"/>
      </a:accent3>
      <a:accent4>
        <a:srgbClr val="16A3E0"/>
      </a:accent4>
      <a:accent5>
        <a:srgbClr val="162D5A"/>
      </a:accent5>
      <a:accent6>
        <a:srgbClr val="F14124"/>
      </a:accent6>
      <a:hlink>
        <a:srgbClr val="16A3E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CF7CFBB6652E64D8F6B35052A10F4BA" ma:contentTypeVersion="29" ma:contentTypeDescription="Create a new document." ma:contentTypeScope="" ma:versionID="232ed6d338f174aca6ad2cde56b8dd32">
  <xsd:schema xmlns:xsd="http://www.w3.org/2001/XMLSchema" xmlns:xs="http://www.w3.org/2001/XMLSchema" xmlns:p="http://schemas.microsoft.com/office/2006/metadata/properties" xmlns:ns3="52418a10-ddff-4807-806a-bd097c78ccbe" xmlns:ns4="aec177d2-2aad-42a6-a6be-3cf2b568eafd" targetNamespace="http://schemas.microsoft.com/office/2006/metadata/properties" ma:root="true" ma:fieldsID="888b8a6a3d54883758f628132cd01db3" ns3:_="" ns4:_="">
    <xsd:import namespace="52418a10-ddff-4807-806a-bd097c78ccbe"/>
    <xsd:import namespace="aec177d2-2aad-42a6-a6be-3cf2b568eafd"/>
    <xsd:element name="properties">
      <xsd:complexType>
        <xsd:sequence>
          <xsd:element name="documentManagement">
            <xsd:complexType>
              <xsd:all>
                <xsd:element ref="ns3:MediaServiceMetadata" minOccurs="0"/>
                <xsd:element ref="ns3:MediaServiceFastMetadata" minOccurs="0"/>
                <xsd:element ref="ns3:NotebookType" minOccurs="0"/>
                <xsd:element ref="ns3:FolderType" minOccurs="0"/>
                <xsd:element ref="ns3:CultureName" minOccurs="0"/>
                <xsd:element ref="ns3:AppVersion" minOccurs="0"/>
                <xsd:element ref="ns3:TeamsChannelId" minOccurs="0"/>
                <xsd:element ref="ns3:Owner" minOccurs="0"/>
                <xsd:element ref="ns3:Math_Settings" minOccurs="0"/>
                <xsd:element ref="ns3:DefaultSectionNames" minOccurs="0"/>
                <xsd:element ref="ns3:Templates" minOccurs="0"/>
                <xsd:element ref="ns3:Teachers" minOccurs="0"/>
                <xsd:element ref="ns3:Students" minOccurs="0"/>
                <xsd:element ref="ns3:Student_Groups" minOccurs="0"/>
                <xsd:element ref="ns3:Distribution_Groups" minOccurs="0"/>
                <xsd:element ref="ns3:LMS_Mappings" minOccurs="0"/>
                <xsd:element ref="ns3:Invited_Teachers" minOccurs="0"/>
                <xsd:element ref="ns3:Invited_Students" minOccurs="0"/>
                <xsd:element ref="ns3:Self_Registration_Enabled" minOccurs="0"/>
                <xsd:element ref="ns3:Has_Teacher_Only_SectionGroup" minOccurs="0"/>
                <xsd:element ref="ns3:Is_Collaboration_Space_Locked" minOccurs="0"/>
                <xsd:element ref="ns3:IsNotebookLocked" minOccurs="0"/>
                <xsd:element ref="ns4:SharedWithUsers" minOccurs="0"/>
                <xsd:element ref="ns4:SharedWithDetails" minOccurs="0"/>
                <xsd:element ref="ns4:SharingHintHash" minOccurs="0"/>
                <xsd:element ref="ns3:MediaServiceAutoKeyPoints" minOccurs="0"/>
                <xsd:element ref="ns3:MediaServiceKeyPoints"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418a10-ddff-4807-806a-bd097c78cc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NotebookType" ma:index="10" nillable="true" ma:displayName="Notebook Type" ma:internalName="NotebookType">
      <xsd:simpleType>
        <xsd:restriction base="dms:Text"/>
      </xsd:simpleType>
    </xsd:element>
    <xsd:element name="FolderType" ma:index="11" nillable="true" ma:displayName="Folder Type" ma:internalName="FolderType">
      <xsd:simpleType>
        <xsd:restriction base="dms:Text"/>
      </xsd:simpleType>
    </xsd:element>
    <xsd:element name="CultureName" ma:index="12" nillable="true" ma:displayName="Culture Name" ma:internalName="CultureName">
      <xsd:simpleType>
        <xsd:restriction base="dms:Text"/>
      </xsd:simpleType>
    </xsd:element>
    <xsd:element name="AppVersion" ma:index="13" nillable="true" ma:displayName="App Version" ma:internalName="AppVersion">
      <xsd:simpleType>
        <xsd:restriction base="dms:Text"/>
      </xsd:simpleType>
    </xsd:element>
    <xsd:element name="TeamsChannelId" ma:index="14" nillable="true" ma:displayName="Teams Channel Id" ma:internalName="TeamsChannelId">
      <xsd:simpleType>
        <xsd:restriction base="dms:Text"/>
      </xsd:simpleType>
    </xsd:element>
    <xsd:element name="Owner" ma:index="15"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16" nillable="true" ma:displayName="Math Settings" ma:internalName="Math_Settings">
      <xsd:simpleType>
        <xsd:restriction base="dms:Text"/>
      </xsd:simpleType>
    </xsd:element>
    <xsd:element name="DefaultSectionNames" ma:index="17" nillable="true" ma:displayName="Default Section Names" ma:internalName="DefaultSectionNames">
      <xsd:simpleType>
        <xsd:restriction base="dms:Note">
          <xsd:maxLength value="255"/>
        </xsd:restriction>
      </xsd:simpleType>
    </xsd:element>
    <xsd:element name="Templates" ma:index="18" nillable="true" ma:displayName="Templates" ma:internalName="Templates">
      <xsd:simpleType>
        <xsd:restriction base="dms:Note">
          <xsd:maxLength value="255"/>
        </xsd:restriction>
      </xsd:simpleType>
    </xsd:element>
    <xsd:element name="Teachers" ma:index="19"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20"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21"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2" nillable="true" ma:displayName="Distribution Groups" ma:internalName="Distribution_Groups">
      <xsd:simpleType>
        <xsd:restriction base="dms:Note">
          <xsd:maxLength value="255"/>
        </xsd:restriction>
      </xsd:simpleType>
    </xsd:element>
    <xsd:element name="LMS_Mappings" ma:index="23" nillable="true" ma:displayName="LMS Mappings" ma:internalName="LMS_Mappings">
      <xsd:simpleType>
        <xsd:restriction base="dms:Note">
          <xsd:maxLength value="255"/>
        </xsd:restriction>
      </xsd:simpleType>
    </xsd:element>
    <xsd:element name="Invited_Teachers" ma:index="24" nillable="true" ma:displayName="Invited Teachers" ma:internalName="Invited_Teachers">
      <xsd:simpleType>
        <xsd:restriction base="dms:Note">
          <xsd:maxLength value="255"/>
        </xsd:restriction>
      </xsd:simpleType>
    </xsd:element>
    <xsd:element name="Invited_Students" ma:index="25" nillable="true" ma:displayName="Invited Students" ma:internalName="Invited_Students">
      <xsd:simpleType>
        <xsd:restriction base="dms:Note">
          <xsd:maxLength value="255"/>
        </xsd:restriction>
      </xsd:simpleType>
    </xsd:element>
    <xsd:element name="Self_Registration_Enabled" ma:index="26" nillable="true" ma:displayName="Self Registration Enabled" ma:internalName="Self_Registration_Enabled">
      <xsd:simpleType>
        <xsd:restriction base="dms:Boolean"/>
      </xsd:simpleType>
    </xsd:element>
    <xsd:element name="Has_Teacher_Only_SectionGroup" ma:index="27" nillable="true" ma:displayName="Has Teacher Only SectionGroup" ma:internalName="Has_Teacher_Only_SectionGroup">
      <xsd:simpleType>
        <xsd:restriction base="dms:Boolean"/>
      </xsd:simpleType>
    </xsd:element>
    <xsd:element name="Is_Collaboration_Space_Locked" ma:index="28" nillable="true" ma:displayName="Is Collaboration Space Locked" ma:internalName="Is_Collaboration_Space_Locked">
      <xsd:simpleType>
        <xsd:restriction base="dms:Boolean"/>
      </xsd:simpleType>
    </xsd:element>
    <xsd:element name="IsNotebookLocked" ma:index="29" nillable="true" ma:displayName="Is Notebook Locked" ma:internalName="IsNotebookLocked">
      <xsd:simpleType>
        <xsd:restriction base="dms:Boolean"/>
      </xsd:simpleType>
    </xsd:element>
    <xsd:element name="MediaServiceAutoKeyPoints" ma:index="33" nillable="true" ma:displayName="MediaServiceAutoKeyPoints" ma:hidden="true" ma:internalName="MediaServiceAutoKeyPoints" ma:readOnly="true">
      <xsd:simpleType>
        <xsd:restriction base="dms:Note"/>
      </xsd:simpleType>
    </xsd:element>
    <xsd:element name="MediaServiceKeyPoints" ma:index="34" nillable="true" ma:displayName="KeyPoints" ma:internalName="MediaServiceKeyPoints" ma:readOnly="true">
      <xsd:simpleType>
        <xsd:restriction base="dms:Note">
          <xsd:maxLength value="255"/>
        </xsd:restriction>
      </xsd:simpleType>
    </xsd:element>
    <xsd:element name="MediaServiceObjectDetectorVersions" ma:index="35" nillable="true" ma:displayName="MediaServiceObjectDetectorVersions" ma:hidden="true" ma:indexed="true" ma:internalName="MediaServiceObjectDetectorVersions" ma:readOnly="true">
      <xsd:simpleType>
        <xsd:restriction base="dms:Text"/>
      </xsd:simpleType>
    </xsd:element>
    <xsd:element name="MediaServiceSearchProperties" ma:index="3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ec177d2-2aad-42a6-a6be-3cf2b568eafd"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element name="SharingHintHash" ma:index="3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AppVersion xmlns="52418a10-ddff-4807-806a-bd097c78ccbe" xsi:nil="true"/>
    <NotebookType xmlns="52418a10-ddff-4807-806a-bd097c78ccbe" xsi:nil="true"/>
    <LMS_Mappings xmlns="52418a10-ddff-4807-806a-bd097c78ccbe" xsi:nil="true"/>
    <FolderType xmlns="52418a10-ddff-4807-806a-bd097c78ccbe" xsi:nil="true"/>
    <Students xmlns="52418a10-ddff-4807-806a-bd097c78ccbe">
      <UserInfo>
        <DisplayName/>
        <AccountId xsi:nil="true"/>
        <AccountType/>
      </UserInfo>
    </Students>
    <Student_Groups xmlns="52418a10-ddff-4807-806a-bd097c78ccbe">
      <UserInfo>
        <DisplayName/>
        <AccountId xsi:nil="true"/>
        <AccountType/>
      </UserInfo>
    </Student_Groups>
    <Templates xmlns="52418a10-ddff-4807-806a-bd097c78ccbe" xsi:nil="true"/>
    <Self_Registration_Enabled xmlns="52418a10-ddff-4807-806a-bd097c78ccbe" xsi:nil="true"/>
    <Invited_Students xmlns="52418a10-ddff-4807-806a-bd097c78ccbe" xsi:nil="true"/>
    <IsNotebookLocked xmlns="52418a10-ddff-4807-806a-bd097c78ccbe" xsi:nil="true"/>
    <Math_Settings xmlns="52418a10-ddff-4807-806a-bd097c78ccbe" xsi:nil="true"/>
    <TeamsChannelId xmlns="52418a10-ddff-4807-806a-bd097c78ccbe" xsi:nil="true"/>
    <Invited_Teachers xmlns="52418a10-ddff-4807-806a-bd097c78ccbe" xsi:nil="true"/>
    <Teachers xmlns="52418a10-ddff-4807-806a-bd097c78ccbe">
      <UserInfo>
        <DisplayName/>
        <AccountId xsi:nil="true"/>
        <AccountType/>
      </UserInfo>
    </Teachers>
    <Distribution_Groups xmlns="52418a10-ddff-4807-806a-bd097c78ccbe" xsi:nil="true"/>
    <Has_Teacher_Only_SectionGroup xmlns="52418a10-ddff-4807-806a-bd097c78ccbe" xsi:nil="true"/>
    <DefaultSectionNames xmlns="52418a10-ddff-4807-806a-bd097c78ccbe" xsi:nil="true"/>
    <Is_Collaboration_Space_Locked xmlns="52418a10-ddff-4807-806a-bd097c78ccbe" xsi:nil="true"/>
    <CultureName xmlns="52418a10-ddff-4807-806a-bd097c78ccbe" xsi:nil="true"/>
    <Owner xmlns="52418a10-ddff-4807-806a-bd097c78ccbe">
      <UserInfo>
        <DisplayName/>
        <AccountId xsi:nil="true"/>
        <AccountType/>
      </UserInfo>
    </Owner>
  </documentManagement>
</p:properties>
</file>

<file path=customXml/itemProps1.xml><?xml version="1.0" encoding="utf-8"?>
<ds:datastoreItem xmlns:ds="http://schemas.openxmlformats.org/officeDocument/2006/customXml" ds:itemID="{A198FD0C-F196-4E49-861F-AE13E1656F79}">
  <ds:schemaRefs>
    <ds:schemaRef ds:uri="http://schemas.microsoft.com/sharepoint/v3/contenttype/forms"/>
  </ds:schemaRefs>
</ds:datastoreItem>
</file>

<file path=customXml/itemProps2.xml><?xml version="1.0" encoding="utf-8"?>
<ds:datastoreItem xmlns:ds="http://schemas.openxmlformats.org/officeDocument/2006/customXml" ds:itemID="{E429A0EE-9FD4-46DD-BB39-2FAE85265F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418a10-ddff-4807-806a-bd097c78ccbe"/>
    <ds:schemaRef ds:uri="aec177d2-2aad-42a6-a6be-3cf2b568ea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FEAA6BF-D592-4BFD-B1B3-CE5B7CBD8C76}">
  <ds:schemaRefs>
    <ds:schemaRef ds:uri="aec177d2-2aad-42a6-a6be-3cf2b568eafd"/>
    <ds:schemaRef ds:uri="http://purl.org/dc/dcmitype/"/>
    <ds:schemaRef ds:uri="http://schemas.microsoft.com/office/2006/documentManagement/types"/>
    <ds:schemaRef ds:uri="http://www.w3.org/XML/1998/namespace"/>
    <ds:schemaRef ds:uri="http://purl.org/dc/terms/"/>
    <ds:schemaRef ds:uri="52418a10-ddff-4807-806a-bd097c78ccbe"/>
    <ds:schemaRef ds:uri="http://purl.org/dc/elements/1.1/"/>
    <ds:schemaRef ds:uri="http://schemas.microsoft.com/office/infopath/2007/PartnerControls"/>
    <ds:schemaRef ds:uri="http://schemas.microsoft.com/office/2006/metadata/propertie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299</TotalTime>
  <Words>1940</Words>
  <Application>Microsoft Office PowerPoint</Application>
  <PresentationFormat>On-screen Show (16:9)</PresentationFormat>
  <Paragraphs>85</Paragraphs>
  <Slides>18</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Pontano Sans</vt:lpstr>
      <vt:lpstr>Arial</vt:lpstr>
      <vt:lpstr>Aptos</vt:lpstr>
      <vt:lpstr>Times New Roman</vt:lpstr>
      <vt:lpstr>Droid Serif</vt:lpstr>
      <vt:lpstr>Copperplate Gothic Bold</vt:lpstr>
      <vt:lpstr>Nestor template</vt:lpstr>
      <vt:lpstr>TOURISM COMPETITIVENESS &amp; MOBILE DATA: A GREY RELATIONAL ANALYSIS FOR EUROPEAN ENTREPRENEURSHIP PRE &amp; DURING PANDEMIC </vt:lpstr>
      <vt:lpstr>INTRODUCTION</vt:lpstr>
      <vt:lpstr>INTRODUCTION</vt:lpstr>
      <vt:lpstr>PowerPoint Presentation</vt:lpstr>
      <vt:lpstr>PowerPoint Presentation</vt:lpstr>
      <vt:lpstr>The aim of the paper is to validate the Grey Relational Analysis (GRA) as identifier of the good predictor (statistically significant for p-value&lt; 0.05) for European tourism competitiveness (measured by TTCI) in particular conditions, especially before and during COVID-19 pandemic time by take into consideration the Google Mobility data and Apple Mobility Data and their relationship with overnight stays.</vt:lpstr>
      <vt:lpstr>Starting from this research purpose, the main objectives of our study are:  (1) to apply the GRA to data set formed by the following indicators for 2019 – 2020 (before COVID-19 pandemic): TTCI, overnight stays (thousand) in 2019, overnight stays as fixed base for February 2020, Google Mobility data, Apple Mobility data to analysis the relationship between these variables and how affect the hierarchy of TTCI 2019 ranking for 11 European countries (only the countries with complete statistical data for these indicators and time) as follows: Spain, Germany, Italy, Netherlands, Norway, Luxembourg, Belgium, Finland, Czech republic, Estonia and Slovakia;  (2) to visualize these relationships through relationship maps; (3) to validate the GRA as method for good and accurate predictor for tourism competitiveness for TTCI 2021 (during OCVID-19 pandemic time) by using GLM – General Linear Model ANOVA with interaction effects and Tukey HSD Post Hoc Multiple Comparisons.</vt:lpstr>
      <vt:lpstr>To apply the GRA method we respect the methodological steps and algorithm according to the international literature as follows: </vt:lpstr>
      <vt:lpstr>PowerPoint Presentation</vt:lpstr>
      <vt:lpstr>PowerPoint Presentation</vt:lpstr>
      <vt:lpstr>PowerPoint Presentation</vt:lpstr>
      <vt:lpstr>PowerPoint Presentation</vt:lpstr>
      <vt:lpstr>PowerPoint Presentation</vt:lpstr>
      <vt:lpstr>PowerPoint Presentation</vt:lpstr>
      <vt:lpstr>Based on our results, this research pointed out the other advantages of applying the GRA method and grey systems method over ranking but for European tourism competitiveness linked to mobility pre and during COVID-19 pandemic, emphasizing, from the perspective of GRA methods, more particularities of the mobility   of persons in a specific time.  Therefore, in our opinion these novel contributions are linked to:  - the acceptance of small number of necessary data, incomplete data; - the information is limited, poor information or insufficient compared with linear regression, univariate regression the GRA not require the typical distribution of small amount of calculation; - the results are straightforward and does not require any distribution assumption about the observed data.  - the results are based on original data and easy calculation</vt:lpstr>
      <vt:lpstr>  These aspects justified our choice for GRA due of the missing data for most European studies regarding the Google and Apple Mobility data and due of the uncertain of these data (Skrinjaric, 2021), the location being marked only on smartphones and android systems.   More, the tourism system has limited statistic data with greater fluctuation and less typical distribution law (Wu &amp; Zhan, 2017), a true grey system, and therefore this is another pro-argument for GRA as valid method for tourism industry.  Our results confirm the results from:  - Gerus – Gosciewska &amp; Gosciewski (2022) that proved the effectiveness of GRA for data ranking and  - the results of Lin &amp; Huang (2009) which show that tourism managers must identify and explore competitiveness advantage and analyze the destination’s competitiveness position. - the results of Skrinjaric (2021) that show that with smaller amount of data, reliable results can be obtained when comparing complex indicators from different world organizations.</vt:lpstr>
      <vt:lpstr>  The aim of this research was to determine the strength of the relationship between multiple independent variables such as overnights stays (as number and fixed base for February 2020 index), mobility data measured by Google and Apple in relationship with dependent variable competitiveness for tourism indicator, pre and during COVID-19 pandemic.   Also, through this study we validated the powerful of GRA and grey system theory for tourism competitiveness, statistically significant according to GLM with interaction effects, and therefore emphasis (especially for entrepreneurs) that the overnight stays will give the right rank on top of tourism competitiveness, prior to other ITC support as Google and Apple Mobility indices proved by reflection of overnights on TTCI 2021 – during pandemic.   With the GRA approach, analyses of scarce, incomplete, and uncertain data produce reliable results (Gerus – Gosciewska &amp; Gosciewski, 2022). </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Innovation tourism products as sustainable solutions for emerging economies</dc:title>
  <dc:creator>Rozalia</dc:creator>
  <cp:lastModifiedBy>Manuela GABOR</cp:lastModifiedBy>
  <cp:revision>57</cp:revision>
  <dcterms:modified xsi:type="dcterms:W3CDTF">2024-05-26T17:19:35Z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0x0101009CF7CFBB6652E64D8F6B35052A10F4BA</vt:lpwstr>
  </property>
</Properties>
</file>