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4" r:id="rId1"/>
  </p:sldMasterIdLst>
  <p:notesMasterIdLst>
    <p:notesMasterId r:id="rId34"/>
  </p:notesMasterIdLst>
  <p:handoutMasterIdLst>
    <p:handoutMasterId r:id="rId35"/>
  </p:handoutMasterIdLst>
  <p:sldIdLst>
    <p:sldId id="256" r:id="rId2"/>
    <p:sldId id="258" r:id="rId3"/>
    <p:sldId id="269" r:id="rId4"/>
    <p:sldId id="261" r:id="rId5"/>
    <p:sldId id="286" r:id="rId6"/>
    <p:sldId id="268" r:id="rId7"/>
    <p:sldId id="262" r:id="rId8"/>
    <p:sldId id="270" r:id="rId9"/>
    <p:sldId id="257" r:id="rId10"/>
    <p:sldId id="264" r:id="rId11"/>
    <p:sldId id="298" r:id="rId12"/>
    <p:sldId id="259" r:id="rId13"/>
    <p:sldId id="260" r:id="rId14"/>
    <p:sldId id="266" r:id="rId15"/>
    <p:sldId id="287" r:id="rId16"/>
    <p:sldId id="271" r:id="rId17"/>
    <p:sldId id="275" r:id="rId18"/>
    <p:sldId id="288" r:id="rId19"/>
    <p:sldId id="297" r:id="rId20"/>
    <p:sldId id="273" r:id="rId21"/>
    <p:sldId id="289" r:id="rId22"/>
    <p:sldId id="277" r:id="rId23"/>
    <p:sldId id="274" r:id="rId24"/>
    <p:sldId id="292" r:id="rId25"/>
    <p:sldId id="282" r:id="rId26"/>
    <p:sldId id="283" r:id="rId27"/>
    <p:sldId id="284" r:id="rId28"/>
    <p:sldId id="278" r:id="rId29"/>
    <p:sldId id="279" r:id="rId30"/>
    <p:sldId id="280" r:id="rId31"/>
    <p:sldId id="293" r:id="rId32"/>
    <p:sldId id="294" r:id="rId33"/>
  </p:sldIdLst>
  <p:sldSz cx="12192000" cy="6858000"/>
  <p:notesSz cx="6797675" cy="9874250"/>
  <p:defaultTextStyle>
    <a:defPPr lvl="0">
      <a:defRPr lang="en-US"/>
    </a:defPPr>
    <a:lvl1pPr marL="0" lvl="0" algn="l" defTabSz="914400" rtl="0" eaLnBrk="1" latinLnBrk="0" hangingPunct="1">
      <a:defRPr sz="1800" kern="1200">
        <a:solidFill>
          <a:schemeClr val="tx1"/>
        </a:solidFill>
        <a:latin typeface="+mn-lt"/>
        <a:ea typeface="+mn-ea"/>
        <a:cs typeface="+mn-cs"/>
      </a:defRPr>
    </a:lvl1pPr>
    <a:lvl2pPr marL="457200" lvl="1" algn="l" defTabSz="914400" rtl="0" eaLnBrk="1" latinLnBrk="0" hangingPunct="1">
      <a:defRPr sz="1800" kern="1200">
        <a:solidFill>
          <a:schemeClr val="tx1"/>
        </a:solidFill>
        <a:latin typeface="+mn-lt"/>
        <a:ea typeface="+mn-ea"/>
        <a:cs typeface="+mn-cs"/>
      </a:defRPr>
    </a:lvl2pPr>
    <a:lvl3pPr marL="914400" lvl="2" algn="l" defTabSz="914400" rtl="0" eaLnBrk="1" latinLnBrk="0" hangingPunct="1">
      <a:defRPr sz="1800" kern="1200">
        <a:solidFill>
          <a:schemeClr val="tx1"/>
        </a:solidFill>
        <a:latin typeface="+mn-lt"/>
        <a:ea typeface="+mn-ea"/>
        <a:cs typeface="+mn-cs"/>
      </a:defRPr>
    </a:lvl3pPr>
    <a:lvl4pPr marL="1371600" lvl="3" algn="l" defTabSz="914400" rtl="0" eaLnBrk="1" latinLnBrk="0" hangingPunct="1">
      <a:defRPr sz="1800" kern="1200">
        <a:solidFill>
          <a:schemeClr val="tx1"/>
        </a:solidFill>
        <a:latin typeface="+mn-lt"/>
        <a:ea typeface="+mn-ea"/>
        <a:cs typeface="+mn-cs"/>
      </a:defRPr>
    </a:lvl4pPr>
    <a:lvl5pPr marL="1828800" lvl="4" algn="l" defTabSz="914400" rtl="0" eaLnBrk="1" latinLnBrk="0" hangingPunct="1">
      <a:defRPr sz="1800" kern="1200">
        <a:solidFill>
          <a:schemeClr val="tx1"/>
        </a:solidFill>
        <a:latin typeface="+mn-lt"/>
        <a:ea typeface="+mn-ea"/>
        <a:cs typeface="+mn-cs"/>
      </a:defRPr>
    </a:lvl5pPr>
    <a:lvl6pPr marL="2286000" lvl="5" algn="l" defTabSz="914400" rtl="0" eaLnBrk="1" latinLnBrk="0" hangingPunct="1">
      <a:defRPr sz="1800" kern="1200">
        <a:solidFill>
          <a:schemeClr val="tx1"/>
        </a:solidFill>
        <a:latin typeface="+mn-lt"/>
        <a:ea typeface="+mn-ea"/>
        <a:cs typeface="+mn-cs"/>
      </a:defRPr>
    </a:lvl6pPr>
    <a:lvl7pPr marL="2743200" lvl="6" algn="l" defTabSz="914400" rtl="0" eaLnBrk="1" latinLnBrk="0" hangingPunct="1">
      <a:defRPr sz="1800" kern="1200">
        <a:solidFill>
          <a:schemeClr val="tx1"/>
        </a:solidFill>
        <a:latin typeface="+mn-lt"/>
        <a:ea typeface="+mn-ea"/>
        <a:cs typeface="+mn-cs"/>
      </a:defRPr>
    </a:lvl7pPr>
    <a:lvl8pPr marL="3200400" lvl="7" algn="l" defTabSz="914400" rtl="0" eaLnBrk="1" latinLnBrk="0" hangingPunct="1">
      <a:defRPr sz="1800" kern="1200">
        <a:solidFill>
          <a:schemeClr val="tx1"/>
        </a:solidFill>
        <a:latin typeface="+mn-lt"/>
        <a:ea typeface="+mn-ea"/>
        <a:cs typeface="+mn-cs"/>
      </a:defRPr>
    </a:lvl8pPr>
    <a:lvl9pPr marL="3657600" lvl="8"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80E8"/>
    <a:srgbClr val="902EDA"/>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E9639D4-E3E2-4D34-9284-5A2195B3D0D7}" styleName="Svijetli stil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C22544A-7EE6-4342-B048-85BDC9FD1C3A}" styleName="Srednji stil 2 - Isticanj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Svijetli stil 1 - Isticanj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FECB4D8-DB02-4DC6-A0A2-4F2EBAE1DC90}" styleName="Srednji stil 1 - Isticanje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Srednji stil 2 - Isticanj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Srednji stil 3 - Isticanje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596" autoAdjust="0"/>
  </p:normalViewPr>
  <p:slideViewPr>
    <p:cSldViewPr snapToGrid="0">
      <p:cViewPr varScale="1">
        <p:scale>
          <a:sx n="52" d="100"/>
          <a:sy n="52" d="100"/>
        </p:scale>
        <p:origin x="244" y="4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E:\podaci%20%20analiza.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E:\Knjiga1.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Knjiga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hr-HR" sz="2800" b="1" dirty="0"/>
              <a:t>Broj dolazaka u Republici Hrvatskoj od 1954.-2023.</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'[podaci  analiza.xlsx]dolasci'!$A$1:$BR$1</c:f>
              <c:strCache>
                <c:ptCount val="70"/>
                <c:pt idx="0">
                  <c:v>1954.</c:v>
                </c:pt>
                <c:pt idx="1">
                  <c:v>1955.</c:v>
                </c:pt>
                <c:pt idx="2">
                  <c:v>1956.</c:v>
                </c:pt>
                <c:pt idx="3">
                  <c:v>1957.</c:v>
                </c:pt>
                <c:pt idx="4">
                  <c:v>1958.</c:v>
                </c:pt>
                <c:pt idx="5">
                  <c:v>1959.</c:v>
                </c:pt>
                <c:pt idx="6">
                  <c:v>1960.</c:v>
                </c:pt>
                <c:pt idx="7">
                  <c:v>1961.</c:v>
                </c:pt>
                <c:pt idx="8">
                  <c:v>1962.</c:v>
                </c:pt>
                <c:pt idx="9">
                  <c:v>1963.</c:v>
                </c:pt>
                <c:pt idx="10">
                  <c:v>1964.</c:v>
                </c:pt>
                <c:pt idx="11">
                  <c:v>1965.</c:v>
                </c:pt>
                <c:pt idx="12">
                  <c:v>1966.</c:v>
                </c:pt>
                <c:pt idx="13">
                  <c:v>1967.</c:v>
                </c:pt>
                <c:pt idx="14">
                  <c:v>1968.</c:v>
                </c:pt>
                <c:pt idx="15">
                  <c:v>1969.</c:v>
                </c:pt>
                <c:pt idx="16">
                  <c:v>1970.</c:v>
                </c:pt>
                <c:pt idx="17">
                  <c:v>1971.</c:v>
                </c:pt>
                <c:pt idx="18">
                  <c:v>1972.</c:v>
                </c:pt>
                <c:pt idx="19">
                  <c:v>1973.</c:v>
                </c:pt>
                <c:pt idx="20">
                  <c:v>1974.</c:v>
                </c:pt>
                <c:pt idx="21">
                  <c:v>1975.</c:v>
                </c:pt>
                <c:pt idx="22">
                  <c:v>1976.</c:v>
                </c:pt>
                <c:pt idx="23">
                  <c:v>1977.</c:v>
                </c:pt>
                <c:pt idx="24">
                  <c:v>1978.</c:v>
                </c:pt>
                <c:pt idx="25">
                  <c:v>1979.</c:v>
                </c:pt>
                <c:pt idx="26">
                  <c:v>1980.</c:v>
                </c:pt>
                <c:pt idx="27">
                  <c:v>1981.</c:v>
                </c:pt>
                <c:pt idx="28">
                  <c:v>1982.</c:v>
                </c:pt>
                <c:pt idx="29">
                  <c:v>1983.</c:v>
                </c:pt>
                <c:pt idx="30">
                  <c:v>1984.</c:v>
                </c:pt>
                <c:pt idx="31">
                  <c:v>1985.</c:v>
                </c:pt>
                <c:pt idx="32">
                  <c:v>1986.</c:v>
                </c:pt>
                <c:pt idx="33">
                  <c:v>1987.</c:v>
                </c:pt>
                <c:pt idx="34">
                  <c:v>1988.</c:v>
                </c:pt>
                <c:pt idx="35">
                  <c:v>1989.</c:v>
                </c:pt>
                <c:pt idx="36">
                  <c:v>1990.</c:v>
                </c:pt>
                <c:pt idx="37">
                  <c:v>1991.</c:v>
                </c:pt>
                <c:pt idx="38">
                  <c:v>1992.</c:v>
                </c:pt>
                <c:pt idx="39">
                  <c:v>1993.</c:v>
                </c:pt>
                <c:pt idx="40">
                  <c:v>1994.</c:v>
                </c:pt>
                <c:pt idx="41">
                  <c:v>1995.</c:v>
                </c:pt>
                <c:pt idx="42">
                  <c:v>1996.</c:v>
                </c:pt>
                <c:pt idx="43">
                  <c:v>1997.</c:v>
                </c:pt>
                <c:pt idx="44">
                  <c:v>1998.</c:v>
                </c:pt>
                <c:pt idx="45">
                  <c:v>1999.</c:v>
                </c:pt>
                <c:pt idx="46">
                  <c:v>2000.</c:v>
                </c:pt>
                <c:pt idx="47">
                  <c:v>2001.</c:v>
                </c:pt>
                <c:pt idx="48">
                  <c:v>2002.</c:v>
                </c:pt>
                <c:pt idx="49">
                  <c:v>2003.</c:v>
                </c:pt>
                <c:pt idx="50">
                  <c:v>2004.</c:v>
                </c:pt>
                <c:pt idx="51">
                  <c:v>2005.</c:v>
                </c:pt>
                <c:pt idx="52">
                  <c:v>2006.</c:v>
                </c:pt>
                <c:pt idx="53">
                  <c:v>2007.</c:v>
                </c:pt>
                <c:pt idx="54">
                  <c:v>2008.</c:v>
                </c:pt>
                <c:pt idx="55">
                  <c:v>2009.</c:v>
                </c:pt>
                <c:pt idx="56">
                  <c:v>2010.3)</c:v>
                </c:pt>
                <c:pt idx="57">
                  <c:v>2011.3)</c:v>
                </c:pt>
                <c:pt idx="58">
                  <c:v>2012.3)</c:v>
                </c:pt>
                <c:pt idx="59">
                  <c:v>2013.3)</c:v>
                </c:pt>
                <c:pt idx="60">
                  <c:v>2014.3)</c:v>
                </c:pt>
                <c:pt idx="61">
                  <c:v>2015.3)</c:v>
                </c:pt>
                <c:pt idx="62">
                  <c:v>2016.3)</c:v>
                </c:pt>
                <c:pt idx="63">
                  <c:v>2017.</c:v>
                </c:pt>
                <c:pt idx="64">
                  <c:v>2018.</c:v>
                </c:pt>
                <c:pt idx="65">
                  <c:v>2019.</c:v>
                </c:pt>
                <c:pt idx="66">
                  <c:v>2020.</c:v>
                </c:pt>
                <c:pt idx="67">
                  <c:v>2021.</c:v>
                </c:pt>
                <c:pt idx="68">
                  <c:v>2022.</c:v>
                </c:pt>
                <c:pt idx="69">
                  <c:v>2023.</c:v>
                </c:pt>
              </c:strCache>
            </c:strRef>
          </c:cat>
          <c:val>
            <c:numRef>
              <c:f>'[podaci  analiza.xlsx]dolasci'!$A$2:$BR$2</c:f>
              <c:numCache>
                <c:formatCode>#,##0</c:formatCode>
                <c:ptCount val="70"/>
                <c:pt idx="0">
                  <c:v>919</c:v>
                </c:pt>
                <c:pt idx="1">
                  <c:v>1089</c:v>
                </c:pt>
                <c:pt idx="2">
                  <c:v>1007</c:v>
                </c:pt>
                <c:pt idx="3">
                  <c:v>1208</c:v>
                </c:pt>
                <c:pt idx="4">
                  <c:v>1295</c:v>
                </c:pt>
                <c:pt idx="5">
                  <c:v>1576</c:v>
                </c:pt>
                <c:pt idx="6">
                  <c:v>1772</c:v>
                </c:pt>
                <c:pt idx="7">
                  <c:v>1870</c:v>
                </c:pt>
                <c:pt idx="8">
                  <c:v>1833</c:v>
                </c:pt>
                <c:pt idx="9">
                  <c:v>2287</c:v>
                </c:pt>
                <c:pt idx="10">
                  <c:v>2767</c:v>
                </c:pt>
                <c:pt idx="11">
                  <c:v>3017</c:v>
                </c:pt>
                <c:pt idx="12">
                  <c:v>3467</c:v>
                </c:pt>
                <c:pt idx="13">
                  <c:v>3630</c:v>
                </c:pt>
                <c:pt idx="14">
                  <c:v>3810</c:v>
                </c:pt>
                <c:pt idx="15">
                  <c:v>4650</c:v>
                </c:pt>
                <c:pt idx="16">
                  <c:v>4805</c:v>
                </c:pt>
                <c:pt idx="17">
                  <c:v>5302</c:v>
                </c:pt>
                <c:pt idx="18">
                  <c:v>5426</c:v>
                </c:pt>
                <c:pt idx="19">
                  <c:v>6122</c:v>
                </c:pt>
                <c:pt idx="20">
                  <c:v>5928</c:v>
                </c:pt>
                <c:pt idx="21">
                  <c:v>6454</c:v>
                </c:pt>
                <c:pt idx="22">
                  <c:v>6392</c:v>
                </c:pt>
                <c:pt idx="23">
                  <c:v>6994</c:v>
                </c:pt>
                <c:pt idx="24">
                  <c:v>7851</c:v>
                </c:pt>
                <c:pt idx="25">
                  <c:v>7912</c:v>
                </c:pt>
                <c:pt idx="26">
                  <c:v>7930</c:v>
                </c:pt>
                <c:pt idx="27">
                  <c:v>8333</c:v>
                </c:pt>
                <c:pt idx="28">
                  <c:v>8042</c:v>
                </c:pt>
                <c:pt idx="29">
                  <c:v>8268</c:v>
                </c:pt>
                <c:pt idx="30">
                  <c:v>9146</c:v>
                </c:pt>
                <c:pt idx="31">
                  <c:v>10125</c:v>
                </c:pt>
                <c:pt idx="32">
                  <c:v>10151</c:v>
                </c:pt>
                <c:pt idx="33">
                  <c:v>10487</c:v>
                </c:pt>
                <c:pt idx="34">
                  <c:v>10354</c:v>
                </c:pt>
                <c:pt idx="35">
                  <c:v>9670</c:v>
                </c:pt>
                <c:pt idx="36">
                  <c:v>8497</c:v>
                </c:pt>
                <c:pt idx="37">
                  <c:v>2146</c:v>
                </c:pt>
                <c:pt idx="38">
                  <c:v>2010</c:v>
                </c:pt>
                <c:pt idx="39">
                  <c:v>2363</c:v>
                </c:pt>
                <c:pt idx="40">
                  <c:v>3402</c:v>
                </c:pt>
                <c:pt idx="41">
                  <c:v>2438</c:v>
                </c:pt>
                <c:pt idx="42">
                  <c:v>3899</c:v>
                </c:pt>
                <c:pt idx="43">
                  <c:v>5206</c:v>
                </c:pt>
                <c:pt idx="44">
                  <c:v>5449</c:v>
                </c:pt>
                <c:pt idx="45">
                  <c:v>4751</c:v>
                </c:pt>
                <c:pt idx="46">
                  <c:v>6620</c:v>
                </c:pt>
                <c:pt idx="47">
                  <c:v>7279</c:v>
                </c:pt>
                <c:pt idx="48">
                  <c:v>7694</c:v>
                </c:pt>
                <c:pt idx="49">
                  <c:v>8189</c:v>
                </c:pt>
                <c:pt idx="50">
                  <c:v>8629</c:v>
                </c:pt>
                <c:pt idx="51">
                  <c:v>9222</c:v>
                </c:pt>
                <c:pt idx="52">
                  <c:v>9660</c:v>
                </c:pt>
                <c:pt idx="53">
                  <c:v>10351</c:v>
                </c:pt>
                <c:pt idx="54">
                  <c:v>10454</c:v>
                </c:pt>
                <c:pt idx="55">
                  <c:v>10270</c:v>
                </c:pt>
                <c:pt idx="56">
                  <c:v>10405</c:v>
                </c:pt>
                <c:pt idx="57">
                  <c:v>11211</c:v>
                </c:pt>
                <c:pt idx="58">
                  <c:v>11599</c:v>
                </c:pt>
                <c:pt idx="59">
                  <c:v>12233</c:v>
                </c:pt>
                <c:pt idx="60">
                  <c:v>12914</c:v>
                </c:pt>
                <c:pt idx="61">
                  <c:v>14175</c:v>
                </c:pt>
                <c:pt idx="62">
                  <c:v>15463</c:v>
                </c:pt>
                <c:pt idx="63">
                  <c:v>17431</c:v>
                </c:pt>
                <c:pt idx="64">
                  <c:v>18667</c:v>
                </c:pt>
                <c:pt idx="65">
                  <c:v>19566</c:v>
                </c:pt>
                <c:pt idx="66">
                  <c:v>7001</c:v>
                </c:pt>
                <c:pt idx="67">
                  <c:v>12776</c:v>
                </c:pt>
                <c:pt idx="68">
                  <c:v>17775</c:v>
                </c:pt>
                <c:pt idx="69">
                  <c:v>19493</c:v>
                </c:pt>
              </c:numCache>
            </c:numRef>
          </c:val>
          <c:smooth val="0"/>
          <c:extLst>
            <c:ext xmlns:c16="http://schemas.microsoft.com/office/drawing/2014/chart" uri="{C3380CC4-5D6E-409C-BE32-E72D297353CC}">
              <c16:uniqueId val="{00000000-7B74-4A07-8279-2C99209D9C86}"/>
            </c:ext>
          </c:extLst>
        </c:ser>
        <c:dLbls>
          <c:showLegendKey val="0"/>
          <c:showVal val="0"/>
          <c:showCatName val="0"/>
          <c:showSerName val="0"/>
          <c:showPercent val="0"/>
          <c:showBubbleSize val="0"/>
        </c:dLbls>
        <c:marker val="1"/>
        <c:smooth val="0"/>
        <c:axId val="1703287872"/>
        <c:axId val="1703268736"/>
      </c:lineChart>
      <c:catAx>
        <c:axId val="1703287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03268736"/>
        <c:crosses val="autoZero"/>
        <c:auto val="1"/>
        <c:lblAlgn val="ctr"/>
        <c:lblOffset val="100"/>
        <c:noMultiLvlLbl val="0"/>
      </c:catAx>
      <c:valAx>
        <c:axId val="17032687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703287872"/>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List4!$B$1</c:f>
              <c:strCache>
                <c:ptCount val="1"/>
                <c:pt idx="0">
                  <c:v>2021</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B2CE-4E8E-BE11-D58605CAC187}"/>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B2CE-4E8E-BE11-D58605CAC187}"/>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B2CE-4E8E-BE11-D58605CAC187}"/>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B2CE-4E8E-BE11-D58605CAC187}"/>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B2CE-4E8E-BE11-D58605CAC187}"/>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B2CE-4E8E-BE11-D58605CAC187}"/>
              </c:ext>
            </c:extLst>
          </c:dPt>
          <c:dPt>
            <c:idx val="6"/>
            <c:bubble3D val="0"/>
            <c:spPr>
              <a:solidFill>
                <a:schemeClr val="accent1">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D-B2CE-4E8E-BE11-D58605CAC187}"/>
              </c:ext>
            </c:extLst>
          </c:dPt>
          <c:dPt>
            <c:idx val="7"/>
            <c:bubble3D val="0"/>
            <c:spPr>
              <a:solidFill>
                <a:schemeClr val="accent2">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F-B2CE-4E8E-BE11-D58605CAC187}"/>
              </c:ext>
            </c:extLst>
          </c:dPt>
          <c:dPt>
            <c:idx val="8"/>
            <c:bubble3D val="0"/>
            <c:spPr>
              <a:solidFill>
                <a:schemeClr val="accent3">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11-B2CE-4E8E-BE11-D58605CAC187}"/>
              </c:ext>
            </c:extLst>
          </c:dPt>
          <c:dPt>
            <c:idx val="9"/>
            <c:bubble3D val="0"/>
            <c:spPr>
              <a:solidFill>
                <a:schemeClr val="accent4">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13-B2CE-4E8E-BE11-D58605CAC187}"/>
              </c:ext>
            </c:extLst>
          </c:dPt>
          <c:cat>
            <c:strRef>
              <c:f>List4!$A$2:$A$11</c:f>
              <c:strCache>
                <c:ptCount val="10"/>
                <c:pt idx="0">
                  <c:v>Hotels</c:v>
                </c:pt>
                <c:pt idx="1">
                  <c:v>Tourist apartments</c:v>
                </c:pt>
                <c:pt idx="2">
                  <c:v>Tourist resorts</c:v>
                </c:pt>
                <c:pt idx="3">
                  <c:v>Camps</c:v>
                </c:pt>
                <c:pt idx="4">
                  <c:v>Private rooms</c:v>
                </c:pt>
                <c:pt idx="5">
                  <c:v>Health res.</c:v>
                </c:pt>
                <c:pt idx="6">
                  <c:v>Operation of the resort</c:v>
                </c:pt>
                <c:pt idx="7">
                  <c:v>Hostels</c:v>
                </c:pt>
                <c:pt idx="8">
                  <c:v>The rest</c:v>
                </c:pt>
                <c:pt idx="9">
                  <c:v>Uncategorized objects</c:v>
                </c:pt>
              </c:strCache>
            </c:strRef>
          </c:cat>
          <c:val>
            <c:numRef>
              <c:f>List4!$B$2:$B$11</c:f>
              <c:numCache>
                <c:formatCode>General</c:formatCode>
                <c:ptCount val="10"/>
                <c:pt idx="0">
                  <c:v>12130</c:v>
                </c:pt>
                <c:pt idx="1">
                  <c:v>2529</c:v>
                </c:pt>
                <c:pt idx="2">
                  <c:v>560</c:v>
                </c:pt>
                <c:pt idx="3">
                  <c:v>16925</c:v>
                </c:pt>
                <c:pt idx="4">
                  <c:v>36059</c:v>
                </c:pt>
                <c:pt idx="5">
                  <c:v>81</c:v>
                </c:pt>
                <c:pt idx="6">
                  <c:v>56</c:v>
                </c:pt>
                <c:pt idx="7">
                  <c:v>572</c:v>
                </c:pt>
                <c:pt idx="8">
                  <c:v>1290</c:v>
                </c:pt>
                <c:pt idx="9">
                  <c:v>30</c:v>
                </c:pt>
              </c:numCache>
            </c:numRef>
          </c:val>
          <c:extLst>
            <c:ext xmlns:c16="http://schemas.microsoft.com/office/drawing/2014/chart" uri="{C3380CC4-5D6E-409C-BE32-E72D297353CC}">
              <c16:uniqueId val="{00000014-B2CE-4E8E-BE11-D58605CAC187}"/>
            </c:ext>
          </c:extLst>
        </c:ser>
        <c:ser>
          <c:idx val="1"/>
          <c:order val="1"/>
          <c:tx>
            <c:strRef>
              <c:f>List4!$C$1</c:f>
              <c:strCache>
                <c:ptCount val="1"/>
                <c:pt idx="0">
                  <c:v>2022</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16-B2CE-4E8E-BE11-D58605CAC187}"/>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18-B2CE-4E8E-BE11-D58605CAC187}"/>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1A-B2CE-4E8E-BE11-D58605CAC187}"/>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1C-B2CE-4E8E-BE11-D58605CAC187}"/>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1E-B2CE-4E8E-BE11-D58605CAC187}"/>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20-B2CE-4E8E-BE11-D58605CAC187}"/>
              </c:ext>
            </c:extLst>
          </c:dPt>
          <c:dPt>
            <c:idx val="6"/>
            <c:bubble3D val="0"/>
            <c:spPr>
              <a:solidFill>
                <a:schemeClr val="accent1">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22-B2CE-4E8E-BE11-D58605CAC187}"/>
              </c:ext>
            </c:extLst>
          </c:dPt>
          <c:dPt>
            <c:idx val="7"/>
            <c:bubble3D val="0"/>
            <c:spPr>
              <a:solidFill>
                <a:schemeClr val="accent2">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24-B2CE-4E8E-BE11-D58605CAC187}"/>
              </c:ext>
            </c:extLst>
          </c:dPt>
          <c:dPt>
            <c:idx val="8"/>
            <c:bubble3D val="0"/>
            <c:spPr>
              <a:solidFill>
                <a:schemeClr val="accent3">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26-B2CE-4E8E-BE11-D58605CAC187}"/>
              </c:ext>
            </c:extLst>
          </c:dPt>
          <c:dPt>
            <c:idx val="9"/>
            <c:bubble3D val="0"/>
            <c:spPr>
              <a:solidFill>
                <a:schemeClr val="accent4">
                  <a:lumMod val="6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28-B2CE-4E8E-BE11-D58605CAC187}"/>
              </c:ext>
            </c:extLst>
          </c:dPt>
          <c:cat>
            <c:strRef>
              <c:f>List4!$A$2:$A$11</c:f>
              <c:strCache>
                <c:ptCount val="10"/>
                <c:pt idx="0">
                  <c:v>Hotels</c:v>
                </c:pt>
                <c:pt idx="1">
                  <c:v>Tourist apartments</c:v>
                </c:pt>
                <c:pt idx="2">
                  <c:v>Tourist resorts</c:v>
                </c:pt>
                <c:pt idx="3">
                  <c:v>Camps</c:v>
                </c:pt>
                <c:pt idx="4">
                  <c:v>Private rooms</c:v>
                </c:pt>
                <c:pt idx="5">
                  <c:v>Health res.</c:v>
                </c:pt>
                <c:pt idx="6">
                  <c:v>Operation of the resort</c:v>
                </c:pt>
                <c:pt idx="7">
                  <c:v>Hostels</c:v>
                </c:pt>
                <c:pt idx="8">
                  <c:v>The rest</c:v>
                </c:pt>
                <c:pt idx="9">
                  <c:v>Uncategorized objects</c:v>
                </c:pt>
              </c:strCache>
            </c:strRef>
          </c:cat>
          <c:val>
            <c:numRef>
              <c:f>List4!$C$2:$C$11</c:f>
              <c:numCache>
                <c:formatCode>General</c:formatCode>
                <c:ptCount val="10"/>
                <c:pt idx="0">
                  <c:v>18269</c:v>
                </c:pt>
                <c:pt idx="1">
                  <c:v>3313</c:v>
                </c:pt>
                <c:pt idx="2">
                  <c:v>1038</c:v>
                </c:pt>
                <c:pt idx="3">
                  <c:v>20817</c:v>
                </c:pt>
                <c:pt idx="4">
                  <c:v>44182</c:v>
                </c:pt>
                <c:pt idx="5">
                  <c:v>100</c:v>
                </c:pt>
                <c:pt idx="6">
                  <c:v>85</c:v>
                </c:pt>
                <c:pt idx="7">
                  <c:v>901</c:v>
                </c:pt>
                <c:pt idx="8">
                  <c:v>2822</c:v>
                </c:pt>
                <c:pt idx="9">
                  <c:v>35</c:v>
                </c:pt>
              </c:numCache>
            </c:numRef>
          </c:val>
          <c:extLst>
            <c:ext xmlns:c16="http://schemas.microsoft.com/office/drawing/2014/chart" uri="{C3380CC4-5D6E-409C-BE32-E72D297353CC}">
              <c16:uniqueId val="{00000029-B2CE-4E8E-BE11-D58605CAC187}"/>
            </c:ext>
          </c:extLst>
        </c:ser>
        <c:dLbls>
          <c:showLegendKey val="0"/>
          <c:showVal val="0"/>
          <c:showCatName val="0"/>
          <c:showSerName val="0"/>
          <c:showPercent val="0"/>
          <c:showBubbleSize val="0"/>
          <c:showLeaderLines val="1"/>
        </c:dLbls>
      </c:pie3D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hr-H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2800" dirty="0"/>
              <a:t>Gross salary in the hotel industry from 2010 to 2023</a:t>
            </a:r>
            <a:endParaRPr lang="en-GB" sz="2800"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List1!$B$5</c:f>
              <c:strCache>
                <c:ptCount val="1"/>
                <c:pt idx="0">
                  <c:v>bruto plaća</c:v>
                </c:pt>
              </c:strCache>
            </c:strRef>
          </c:tx>
          <c:spPr>
            <a:solidFill>
              <a:schemeClr val="accent1"/>
            </a:solidFill>
            <a:ln>
              <a:noFill/>
            </a:ln>
            <a:effectLst/>
          </c:spPr>
          <c:invertIfNegative val="0"/>
          <c:cat>
            <c:numRef>
              <c:f>List1!$C$4:$P$4</c:f>
              <c:numCache>
                <c:formatCode>General</c:formatCode>
                <c:ptCount val="14"/>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numCache>
            </c:numRef>
          </c:cat>
          <c:val>
            <c:numRef>
              <c:f>List1!$C$5:$P$5</c:f>
              <c:numCache>
                <c:formatCode>#,##0</c:formatCode>
                <c:ptCount val="14"/>
                <c:pt idx="0">
                  <c:v>849</c:v>
                </c:pt>
                <c:pt idx="1">
                  <c:v>859</c:v>
                </c:pt>
                <c:pt idx="2">
                  <c:v>876</c:v>
                </c:pt>
                <c:pt idx="3">
                  <c:v>906</c:v>
                </c:pt>
                <c:pt idx="4">
                  <c:v>919</c:v>
                </c:pt>
                <c:pt idx="5">
                  <c:v>958</c:v>
                </c:pt>
                <c:pt idx="6">
                  <c:v>987</c:v>
                </c:pt>
                <c:pt idx="7">
                  <c:v>1017</c:v>
                </c:pt>
                <c:pt idx="8">
                  <c:v>1055</c:v>
                </c:pt>
                <c:pt idx="9">
                  <c:v>1087</c:v>
                </c:pt>
                <c:pt idx="10">
                  <c:v>1071</c:v>
                </c:pt>
                <c:pt idx="11">
                  <c:v>1144</c:v>
                </c:pt>
                <c:pt idx="12">
                  <c:v>1290</c:v>
                </c:pt>
                <c:pt idx="13">
                  <c:v>1465</c:v>
                </c:pt>
              </c:numCache>
            </c:numRef>
          </c:val>
          <c:extLst>
            <c:ext xmlns:c16="http://schemas.microsoft.com/office/drawing/2014/chart" uri="{C3380CC4-5D6E-409C-BE32-E72D297353CC}">
              <c16:uniqueId val="{00000000-38BD-47F2-B0B8-1A59D4DE3D41}"/>
            </c:ext>
          </c:extLst>
        </c:ser>
        <c:dLbls>
          <c:showLegendKey val="0"/>
          <c:showVal val="0"/>
          <c:showCatName val="0"/>
          <c:showSerName val="0"/>
          <c:showPercent val="0"/>
          <c:showBubbleSize val="0"/>
        </c:dLbls>
        <c:gapWidth val="150"/>
        <c:axId val="1136234368"/>
        <c:axId val="1136237696"/>
      </c:barChart>
      <c:lineChart>
        <c:grouping val="standard"/>
        <c:varyColors val="0"/>
        <c:ser>
          <c:idx val="1"/>
          <c:order val="1"/>
          <c:tx>
            <c:strRef>
              <c:f>List1!$B$6</c:f>
              <c:strCache>
                <c:ptCount val="1"/>
                <c:pt idx="0">
                  <c:v>Indeks</c:v>
                </c:pt>
              </c:strCache>
            </c:strRef>
          </c:tx>
          <c:spPr>
            <a:ln w="28575" cap="rnd">
              <a:solidFill>
                <a:schemeClr val="accent2"/>
              </a:solidFill>
              <a:round/>
            </a:ln>
            <a:effectLst/>
          </c:spPr>
          <c:marker>
            <c:symbol val="none"/>
          </c:marker>
          <c:cat>
            <c:numRef>
              <c:f>List1!$C$4:$P$4</c:f>
              <c:numCache>
                <c:formatCode>General</c:formatCode>
                <c:ptCount val="14"/>
                <c:pt idx="0">
                  <c:v>2010</c:v>
                </c:pt>
                <c:pt idx="1">
                  <c:v>2011</c:v>
                </c:pt>
                <c:pt idx="2">
                  <c:v>2012</c:v>
                </c:pt>
                <c:pt idx="3">
                  <c:v>2013</c:v>
                </c:pt>
                <c:pt idx="4">
                  <c:v>2014</c:v>
                </c:pt>
                <c:pt idx="5">
                  <c:v>2015</c:v>
                </c:pt>
                <c:pt idx="6">
                  <c:v>2016</c:v>
                </c:pt>
                <c:pt idx="7">
                  <c:v>2017</c:v>
                </c:pt>
                <c:pt idx="8">
                  <c:v>2018</c:v>
                </c:pt>
                <c:pt idx="9">
                  <c:v>2019</c:v>
                </c:pt>
                <c:pt idx="10">
                  <c:v>2020</c:v>
                </c:pt>
                <c:pt idx="11">
                  <c:v>2021</c:v>
                </c:pt>
                <c:pt idx="12">
                  <c:v>2022</c:v>
                </c:pt>
                <c:pt idx="13">
                  <c:v>2023</c:v>
                </c:pt>
              </c:numCache>
            </c:numRef>
          </c:cat>
          <c:val>
            <c:numRef>
              <c:f>List1!$C$6:$P$6</c:f>
              <c:numCache>
                <c:formatCode>0.0</c:formatCode>
                <c:ptCount val="14"/>
                <c:pt idx="1">
                  <c:v>101.17785630153122</c:v>
                </c:pt>
                <c:pt idx="2">
                  <c:v>101.9790454016298</c:v>
                </c:pt>
                <c:pt idx="3">
                  <c:v>103.42465753424656</c:v>
                </c:pt>
                <c:pt idx="4">
                  <c:v>101.43487858719647</c:v>
                </c:pt>
                <c:pt idx="5">
                  <c:v>104.24374319912948</c:v>
                </c:pt>
                <c:pt idx="6">
                  <c:v>103.02713987473904</c:v>
                </c:pt>
                <c:pt idx="7">
                  <c:v>103.03951367781154</c:v>
                </c:pt>
                <c:pt idx="8">
                  <c:v>103.73647984267453</c:v>
                </c:pt>
                <c:pt idx="9">
                  <c:v>103.03317535545024</c:v>
                </c:pt>
                <c:pt idx="10">
                  <c:v>98.528058877644895</c:v>
                </c:pt>
                <c:pt idx="11">
                  <c:v>106.81605975723623</c:v>
                </c:pt>
                <c:pt idx="12">
                  <c:v>112.76223776223777</c:v>
                </c:pt>
                <c:pt idx="13">
                  <c:v>113.56589147286822</c:v>
                </c:pt>
              </c:numCache>
            </c:numRef>
          </c:val>
          <c:smooth val="0"/>
          <c:extLst>
            <c:ext xmlns:c16="http://schemas.microsoft.com/office/drawing/2014/chart" uri="{C3380CC4-5D6E-409C-BE32-E72D297353CC}">
              <c16:uniqueId val="{00000001-38BD-47F2-B0B8-1A59D4DE3D41}"/>
            </c:ext>
          </c:extLst>
        </c:ser>
        <c:dLbls>
          <c:showLegendKey val="0"/>
          <c:showVal val="0"/>
          <c:showCatName val="0"/>
          <c:showSerName val="0"/>
          <c:showPercent val="0"/>
          <c:showBubbleSize val="0"/>
        </c:dLbls>
        <c:marker val="1"/>
        <c:smooth val="0"/>
        <c:axId val="1603096432"/>
        <c:axId val="1603104336"/>
      </c:lineChart>
      <c:catAx>
        <c:axId val="1136234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36237696"/>
        <c:crosses val="autoZero"/>
        <c:auto val="1"/>
        <c:lblAlgn val="ctr"/>
        <c:lblOffset val="100"/>
        <c:noMultiLvlLbl val="0"/>
      </c:catAx>
      <c:valAx>
        <c:axId val="113623769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36234368"/>
        <c:crosses val="autoZero"/>
        <c:crossBetween val="between"/>
      </c:valAx>
      <c:valAx>
        <c:axId val="1603104336"/>
        <c:scaling>
          <c:orientation val="minMax"/>
        </c:scaling>
        <c:delete val="0"/>
        <c:axPos val="r"/>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03096432"/>
        <c:crosses val="max"/>
        <c:crossBetween val="between"/>
      </c:valAx>
      <c:catAx>
        <c:axId val="1603096432"/>
        <c:scaling>
          <c:orientation val="minMax"/>
        </c:scaling>
        <c:delete val="1"/>
        <c:axPos val="b"/>
        <c:numFmt formatCode="General" sourceLinked="1"/>
        <c:majorTickMark val="none"/>
        <c:minorTickMark val="none"/>
        <c:tickLblPos val="nextTo"/>
        <c:crossAx val="1603104336"/>
        <c:crosses val="autoZero"/>
        <c:auto val="1"/>
        <c:lblAlgn val="ctr"/>
        <c:lblOffset val="100"/>
        <c:noMultiLvlLbl val="0"/>
      </c:cat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sz="quarter" idx="1"/>
          </p:nvPr>
        </p:nvSpPr>
        <p:spPr>
          <a:xfrm>
            <a:off x="3850443" y="0"/>
            <a:ext cx="2945659" cy="495427"/>
          </a:xfrm>
          <a:prstGeom prst="rect">
            <a:avLst/>
          </a:prstGeom>
        </p:spPr>
        <p:txBody>
          <a:bodyPr vert="horz" lIns="91440" tIns="45720" rIns="91440" bIns="45720" rtlCol="0"/>
          <a:lstStyle>
            <a:lvl1pPr algn="r">
              <a:defRPr sz="1200"/>
            </a:lvl1pPr>
          </a:lstStyle>
          <a:p>
            <a:fld id="{DE5BBEBD-2C6A-4E7C-8705-8832332FA746}" type="datetimeFigureOut">
              <a:rPr lang="hr-HR" smtClean="0"/>
              <a:t>29.5.2024.</a:t>
            </a:fld>
            <a:endParaRPr lang="hr-HR"/>
          </a:p>
        </p:txBody>
      </p:sp>
      <p:sp>
        <p:nvSpPr>
          <p:cNvPr id="4" name="Rezervirano mjesto podnožja 3"/>
          <p:cNvSpPr>
            <a:spLocks noGrp="1"/>
          </p:cNvSpPr>
          <p:nvPr>
            <p:ph type="ftr" sz="quarter" idx="2"/>
          </p:nvPr>
        </p:nvSpPr>
        <p:spPr>
          <a:xfrm>
            <a:off x="0" y="9378824"/>
            <a:ext cx="2945659" cy="495426"/>
          </a:xfrm>
          <a:prstGeom prst="rect">
            <a:avLst/>
          </a:prstGeom>
        </p:spPr>
        <p:txBody>
          <a:bodyPr vert="horz" lIns="91440" tIns="45720" rIns="91440" bIns="45720" rtlCol="0" anchor="b"/>
          <a:lstStyle>
            <a:lvl1pPr algn="l">
              <a:defRPr sz="1200"/>
            </a:lvl1pPr>
          </a:lstStyle>
          <a:p>
            <a:endParaRPr lang="hr-HR"/>
          </a:p>
        </p:txBody>
      </p:sp>
      <p:sp>
        <p:nvSpPr>
          <p:cNvPr id="5" name="Rezervirano mjesto broja slajda 4"/>
          <p:cNvSpPr>
            <a:spLocks noGrp="1"/>
          </p:cNvSpPr>
          <p:nvPr>
            <p:ph type="sldNum" sz="quarter" idx="3"/>
          </p:nvPr>
        </p:nvSpPr>
        <p:spPr>
          <a:xfrm>
            <a:off x="3850443" y="9378824"/>
            <a:ext cx="2945659" cy="495426"/>
          </a:xfrm>
          <a:prstGeom prst="rect">
            <a:avLst/>
          </a:prstGeom>
        </p:spPr>
        <p:txBody>
          <a:bodyPr vert="horz" lIns="91440" tIns="45720" rIns="91440" bIns="45720" rtlCol="0" anchor="b"/>
          <a:lstStyle>
            <a:lvl1pPr algn="r">
              <a:defRPr sz="1200"/>
            </a:lvl1pPr>
          </a:lstStyle>
          <a:p>
            <a:fld id="{750BCAC1-86F9-49B3-B838-07B8CD8BFF14}" type="slidenum">
              <a:rPr lang="hr-HR" smtClean="0"/>
              <a:t>‹#›</a:t>
            </a:fld>
            <a:endParaRPr lang="hr-HR"/>
          </a:p>
        </p:txBody>
      </p:sp>
    </p:spTree>
    <p:extLst>
      <p:ext uri="{BB962C8B-B14F-4D97-AF65-F5344CB8AC3E}">
        <p14:creationId xmlns:p14="http://schemas.microsoft.com/office/powerpoint/2010/main" val="35774322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50443" y="0"/>
            <a:ext cx="2945659" cy="495427"/>
          </a:xfrm>
          <a:prstGeom prst="rect">
            <a:avLst/>
          </a:prstGeom>
        </p:spPr>
        <p:txBody>
          <a:bodyPr vert="horz" lIns="91440" tIns="45720" rIns="91440" bIns="45720" rtlCol="0"/>
          <a:lstStyle>
            <a:lvl1pPr algn="r">
              <a:defRPr sz="1200"/>
            </a:lvl1pPr>
          </a:lstStyle>
          <a:p>
            <a:fld id="{CE1CB2D8-EE87-4EBF-B4DA-0FA737A35381}" type="datetimeFigureOut">
              <a:rPr lang="hr-HR" smtClean="0"/>
              <a:t>29.5.2024.</a:t>
            </a:fld>
            <a:endParaRPr lang="hr-HR"/>
          </a:p>
        </p:txBody>
      </p:sp>
      <p:sp>
        <p:nvSpPr>
          <p:cNvPr id="4" name="Rezervirano mjesto slike slajda 3"/>
          <p:cNvSpPr>
            <a:spLocks noGrp="1" noRot="1" noChangeAspect="1"/>
          </p:cNvSpPr>
          <p:nvPr>
            <p:ph type="sldImg" idx="2"/>
          </p:nvPr>
        </p:nvSpPr>
        <p:spPr>
          <a:xfrm>
            <a:off x="436563" y="1233488"/>
            <a:ext cx="5924550" cy="333375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79768" y="4751983"/>
            <a:ext cx="5438140" cy="3887986"/>
          </a:xfrm>
          <a:prstGeom prst="rect">
            <a:avLst/>
          </a:prstGeom>
        </p:spPr>
        <p:txBody>
          <a:bodyPr vert="horz" lIns="91440" tIns="45720" rIns="91440" bIns="45720" rtlCol="0"/>
          <a:lstStyle/>
          <a:p>
            <a:pPr lvl="0"/>
            <a:r>
              <a:rPr lang="hr-HR"/>
              <a:t>Uredite stilove teksta matrice</a:t>
            </a:r>
          </a:p>
          <a:p>
            <a:pPr lvl="1"/>
            <a:r>
              <a:rPr lang="hr-HR"/>
              <a:t>Druga razina</a:t>
            </a:r>
          </a:p>
          <a:p>
            <a:pPr lvl="2"/>
            <a:r>
              <a:rPr lang="hr-HR"/>
              <a:t>Treća razina</a:t>
            </a:r>
          </a:p>
          <a:p>
            <a:pPr lvl="3"/>
            <a:r>
              <a:rPr lang="hr-HR"/>
              <a:t>Četvrta razina</a:t>
            </a:r>
          </a:p>
          <a:p>
            <a:pPr lvl="4"/>
            <a:r>
              <a:rPr lang="hr-HR"/>
              <a:t>Peta razina</a:t>
            </a:r>
          </a:p>
        </p:txBody>
      </p:sp>
      <p:sp>
        <p:nvSpPr>
          <p:cNvPr id="6" name="Rezervirano mjesto podnožja 5"/>
          <p:cNvSpPr>
            <a:spLocks noGrp="1"/>
          </p:cNvSpPr>
          <p:nvPr>
            <p:ph type="ftr" sz="quarter" idx="4"/>
          </p:nvPr>
        </p:nvSpPr>
        <p:spPr>
          <a:xfrm>
            <a:off x="0" y="9378824"/>
            <a:ext cx="2945659" cy="495426"/>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50443" y="9378824"/>
            <a:ext cx="2945659" cy="495426"/>
          </a:xfrm>
          <a:prstGeom prst="rect">
            <a:avLst/>
          </a:prstGeom>
        </p:spPr>
        <p:txBody>
          <a:bodyPr vert="horz" lIns="91440" tIns="45720" rIns="91440" bIns="45720" rtlCol="0" anchor="b"/>
          <a:lstStyle>
            <a:lvl1pPr algn="r">
              <a:defRPr sz="1200"/>
            </a:lvl1pPr>
          </a:lstStyle>
          <a:p>
            <a:fld id="{F0A2C2FA-7279-4D8C-AF2C-0D923E45D5EE}" type="slidenum">
              <a:rPr lang="hr-HR" smtClean="0"/>
              <a:t>‹#›</a:t>
            </a:fld>
            <a:endParaRPr lang="hr-HR"/>
          </a:p>
        </p:txBody>
      </p:sp>
    </p:spTree>
    <p:extLst>
      <p:ext uri="{BB962C8B-B14F-4D97-AF65-F5344CB8AC3E}">
        <p14:creationId xmlns:p14="http://schemas.microsoft.com/office/powerpoint/2010/main" val="2527024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1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15"/>
        <p:cNvGrpSpPr/>
        <p:nvPr/>
      </p:nvGrpSpPr>
      <p:grpSpPr>
        <a:xfrm>
          <a:off x="0" y="0"/>
          <a:ext cx="0" cy="0"/>
          <a:chOff x="0" y="0"/>
          <a:chExt cx="0" cy="0"/>
        </a:xfrm>
      </p:grpSpPr>
      <p:sp>
        <p:nvSpPr>
          <p:cNvPr id="16" name="Google Shape;16;p4"/>
          <p:cNvSpPr/>
          <p:nvPr/>
        </p:nvSpPr>
        <p:spPr>
          <a:xfrm>
            <a:off x="-1" y="-695195"/>
            <a:ext cx="12192001" cy="7553195"/>
          </a:xfrm>
          <a:prstGeom prst="rect">
            <a:avLst/>
          </a:prstGeom>
          <a:solidFill>
            <a:srgbClr val="421149"/>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7;p4"/>
          <p:cNvPicPr preferRelativeResize="0"/>
          <p:nvPr/>
        </p:nvPicPr>
        <p:blipFill rotWithShape="1">
          <a:blip r:embed="rId2">
            <a:alphaModFix/>
          </a:blip>
          <a:srcRect/>
          <a:stretch/>
        </p:blipFill>
        <p:spPr>
          <a:xfrm>
            <a:off x="10190055" y="-80329"/>
            <a:ext cx="1398322" cy="1559798"/>
          </a:xfrm>
          <a:prstGeom prst="rect">
            <a:avLst/>
          </a:prstGeom>
          <a:noFill/>
          <a:ln>
            <a:noFill/>
          </a:ln>
        </p:spPr>
      </p:pic>
      <p:pic>
        <p:nvPicPr>
          <p:cNvPr id="18" name="Google Shape;18;p4"/>
          <p:cNvPicPr preferRelativeResize="0"/>
          <p:nvPr/>
        </p:nvPicPr>
        <p:blipFill rotWithShape="1">
          <a:blip r:embed="rId3">
            <a:alphaModFix amt="16000"/>
          </a:blip>
          <a:srcRect r="45623" b="20603"/>
          <a:stretch/>
        </p:blipFill>
        <p:spPr>
          <a:xfrm>
            <a:off x="7366001" y="1412993"/>
            <a:ext cx="4826000" cy="5445007"/>
          </a:xfrm>
          <a:prstGeom prst="rect">
            <a:avLst/>
          </a:prstGeom>
          <a:noFill/>
          <a:ln>
            <a:noFill/>
          </a:ln>
        </p:spPr>
      </p:pic>
      <p:sp>
        <p:nvSpPr>
          <p:cNvPr id="19" name="Google Shape;19;p4"/>
          <p:cNvSpPr txBox="1">
            <a:spLocks noGrp="1"/>
          </p:cNvSpPr>
          <p:nvPr>
            <p:ph type="ctrTitle"/>
          </p:nvPr>
        </p:nvSpPr>
        <p:spPr>
          <a:xfrm>
            <a:off x="1523999" y="2304925"/>
            <a:ext cx="9881508" cy="200485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6000"/>
              <a:buFont typeface="Calibri"/>
              <a:buNone/>
              <a:defRPr sz="60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4"/>
          <p:cNvSpPr txBox="1">
            <a:spLocks noGrp="1"/>
          </p:cNvSpPr>
          <p:nvPr>
            <p:ph type="subTitle" idx="1"/>
          </p:nvPr>
        </p:nvSpPr>
        <p:spPr>
          <a:xfrm>
            <a:off x="1523999" y="4433494"/>
            <a:ext cx="9881507" cy="1235728"/>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400"/>
              <a:buNone/>
              <a:defRPr sz="2400">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21" name="Google Shape;21;p4"/>
          <p:cNvPicPr preferRelativeResize="0"/>
          <p:nvPr/>
        </p:nvPicPr>
        <p:blipFill rotWithShape="1">
          <a:blip r:embed="rId4">
            <a:alphaModFix/>
          </a:blip>
          <a:srcRect/>
          <a:stretch/>
        </p:blipFill>
        <p:spPr>
          <a:xfrm>
            <a:off x="465951" y="-440218"/>
            <a:ext cx="6900050" cy="2073786"/>
          </a:xfrm>
          <a:prstGeom prst="rect">
            <a:avLst/>
          </a:prstGeom>
          <a:noFill/>
          <a:ln>
            <a:noFill/>
          </a:ln>
        </p:spPr>
      </p:pic>
      <p:pic>
        <p:nvPicPr>
          <p:cNvPr id="22" name="Google Shape;22;p4"/>
          <p:cNvPicPr preferRelativeResize="0"/>
          <p:nvPr/>
        </p:nvPicPr>
        <p:blipFill rotWithShape="1">
          <a:blip r:embed="rId5">
            <a:alphaModFix/>
          </a:blip>
          <a:srcRect l="728" t="33185" r="68300" b="6282"/>
          <a:stretch/>
        </p:blipFill>
        <p:spPr>
          <a:xfrm>
            <a:off x="1474228" y="5977118"/>
            <a:ext cx="1536881" cy="628724"/>
          </a:xfrm>
          <a:prstGeom prst="rect">
            <a:avLst/>
          </a:prstGeom>
          <a:noFill/>
          <a:ln>
            <a:noFill/>
          </a:ln>
        </p:spPr>
      </p:pic>
      <p:pic>
        <p:nvPicPr>
          <p:cNvPr id="23" name="Google Shape;23;p4" descr="Equis Accredited Logo PNG Vector (AI, SVG) Free Download"/>
          <p:cNvPicPr preferRelativeResize="0"/>
          <p:nvPr/>
        </p:nvPicPr>
        <p:blipFill rotWithShape="1">
          <a:blip r:embed="rId6">
            <a:alphaModFix/>
          </a:blip>
          <a:srcRect/>
          <a:stretch/>
        </p:blipFill>
        <p:spPr>
          <a:xfrm>
            <a:off x="3089330" y="5900143"/>
            <a:ext cx="1019555" cy="628725"/>
          </a:xfrm>
          <a:prstGeom prst="rect">
            <a:avLst/>
          </a:prstGeom>
          <a:noFill/>
          <a:ln>
            <a:noFill/>
          </a:ln>
        </p:spPr>
      </p:pic>
      <p:pic>
        <p:nvPicPr>
          <p:cNvPr id="24" name="Google Shape;24;p4" descr="EFMD Programme Accreditation System - EFMD Global"/>
          <p:cNvPicPr preferRelativeResize="0"/>
          <p:nvPr/>
        </p:nvPicPr>
        <p:blipFill rotWithShape="1">
          <a:blip r:embed="rId7">
            <a:alphaModFix/>
          </a:blip>
          <a:srcRect l="10585" t="14667" r="12647" b="15650"/>
          <a:stretch/>
        </p:blipFill>
        <p:spPr>
          <a:xfrm>
            <a:off x="4228015" y="5893857"/>
            <a:ext cx="1044000" cy="684000"/>
          </a:xfrm>
          <a:prstGeom prst="rect">
            <a:avLst/>
          </a:prstGeom>
          <a:noFill/>
          <a:ln>
            <a:noFill/>
          </a:ln>
        </p:spPr>
      </p:pic>
      <p:pic>
        <p:nvPicPr>
          <p:cNvPr id="12" name="Picture 24" descr="logo-iso-9001-bureau-veritas - Quimica Internacional">
            <a:extLst>
              <a:ext uri="{FF2B5EF4-FFF2-40B4-BE49-F238E27FC236}">
                <a16:creationId xmlns:a16="http://schemas.microsoft.com/office/drawing/2014/main" id="{18CB0D64-CAC6-43C0-A927-02E7597DD5C9}"/>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6625798" y="5993876"/>
            <a:ext cx="1336816" cy="61196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rinciples for Responsible Management Education response - Global Education  Coalition">
            <a:extLst>
              <a:ext uri="{FF2B5EF4-FFF2-40B4-BE49-F238E27FC236}">
                <a16:creationId xmlns:a16="http://schemas.microsoft.com/office/drawing/2014/main" id="{4E25F7E1-1440-470E-AA81-C34AAB3127DA}"/>
              </a:ext>
            </a:extLst>
          </p:cNvPr>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5192677" y="5840789"/>
            <a:ext cx="1433120" cy="769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6192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865954B1-F310-274D-A891-5E51B50E263B}" type="datetimeFigureOut">
              <a:rPr lang="en-US" smtClean="0"/>
              <a:t>5/29/2024</a:t>
            </a:fld>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55856DE8-04E9-8E48-88CA-494F785034E1}" type="slidenum">
              <a:rPr lang="en-US" smtClean="0"/>
              <a:t>‹#›</a:t>
            </a:fld>
            <a:endParaRPr lang="en-US"/>
          </a:p>
        </p:txBody>
      </p:sp>
      <p:sp>
        <p:nvSpPr>
          <p:cNvPr id="10" name="Rectangle 3"/>
          <p:cNvSpPr/>
          <p:nvPr userDrawn="1"/>
        </p:nvSpPr>
        <p:spPr>
          <a:xfrm>
            <a:off x="0" y="0"/>
            <a:ext cx="1062681" cy="6858000"/>
          </a:xfrm>
          <a:prstGeom prst="rect">
            <a:avLst/>
          </a:prstGeom>
          <a:gradFill>
            <a:gsLst>
              <a:gs pos="100000">
                <a:schemeClr val="accent1">
                  <a:lumMod val="5000"/>
                  <a:lumOff val="95000"/>
                </a:schemeClr>
              </a:gs>
              <a:gs pos="6000">
                <a:srgbClr val="421149">
                  <a:lumMod val="10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90666"/>
            <a:ext cx="1062682" cy="1185398"/>
          </a:xfrm>
          <a:prstGeom prst="rect">
            <a:avLst/>
          </a:prstGeom>
        </p:spPr>
      </p:pic>
      <p:pic>
        <p:nvPicPr>
          <p:cNvPr id="13" name="Picture 15"/>
          <p:cNvPicPr>
            <a:picLocks noChangeAspect="1"/>
          </p:cNvPicPr>
          <p:nvPr userDrawn="1"/>
        </p:nvPicPr>
        <p:blipFill rotWithShape="1">
          <a:blip r:embed="rId3">
            <a:extLst>
              <a:ext uri="{28A0092B-C50C-407E-A947-70E740481C1C}">
                <a14:useLocalDpi xmlns:a14="http://schemas.microsoft.com/office/drawing/2010/main" val="0"/>
              </a:ext>
            </a:extLst>
          </a:blip>
          <a:srcRect r="45623" b="18109"/>
          <a:stretch/>
        </p:blipFill>
        <p:spPr>
          <a:xfrm>
            <a:off x="7366000" y="762753"/>
            <a:ext cx="4826000" cy="5616000"/>
          </a:xfrm>
          <a:prstGeom prst="rect">
            <a:avLst/>
          </a:prstGeom>
        </p:spPr>
      </p:pic>
      <p:sp>
        <p:nvSpPr>
          <p:cNvPr id="15" name="Rezervirano mjesto sadržaja 2"/>
          <p:cNvSpPr>
            <a:spLocks noGrp="1"/>
          </p:cNvSpPr>
          <p:nvPr>
            <p:ph idx="13"/>
          </p:nvPr>
        </p:nvSpPr>
        <p:spPr>
          <a:xfrm>
            <a:off x="838200" y="1825625"/>
            <a:ext cx="10515600" cy="4351338"/>
          </a:xfrm>
        </p:spPr>
        <p:txBody>
          <a:bodyPr/>
          <a:lstStyle/>
          <a:p>
            <a:endParaRPr lang="hr-HR" dirty="0"/>
          </a:p>
        </p:txBody>
      </p:sp>
      <p:sp>
        <p:nvSpPr>
          <p:cNvPr id="16" name="Google Shape;9;p3">
            <a:extLst>
              <a:ext uri="{FF2B5EF4-FFF2-40B4-BE49-F238E27FC236}">
                <a16:creationId xmlns:a16="http://schemas.microsoft.com/office/drawing/2014/main" id="{B8B8C3F7-539E-49C4-8E76-7BCC57FD4610}"/>
              </a:ext>
            </a:extLst>
          </p:cNvPr>
          <p:cNvSpPr/>
          <p:nvPr userDrawn="1"/>
        </p:nvSpPr>
        <p:spPr>
          <a:xfrm>
            <a:off x="0" y="0"/>
            <a:ext cx="1062681" cy="6858000"/>
          </a:xfrm>
          <a:prstGeom prst="rect">
            <a:avLst/>
          </a:prstGeom>
          <a:gradFill>
            <a:gsLst>
              <a:gs pos="0">
                <a:srgbClr val="421049"/>
              </a:gs>
              <a:gs pos="41000">
                <a:srgbClr val="421049"/>
              </a:gs>
              <a:gs pos="100000">
                <a:srgbClr val="F5F7FC"/>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7" name="Google Shape;12;p3">
            <a:extLst>
              <a:ext uri="{FF2B5EF4-FFF2-40B4-BE49-F238E27FC236}">
                <a16:creationId xmlns:a16="http://schemas.microsoft.com/office/drawing/2014/main" id="{7D3674AF-0F96-4D41-95F8-188853110EC7}"/>
              </a:ext>
            </a:extLst>
          </p:cNvPr>
          <p:cNvPicPr preferRelativeResize="0"/>
          <p:nvPr userDrawn="1"/>
        </p:nvPicPr>
        <p:blipFill rotWithShape="1">
          <a:blip r:embed="rId4">
            <a:alphaModFix/>
          </a:blip>
          <a:srcRect l="728" t="33185" r="68300" b="6282"/>
          <a:stretch/>
        </p:blipFill>
        <p:spPr>
          <a:xfrm>
            <a:off x="125320" y="4838141"/>
            <a:ext cx="769083" cy="314625"/>
          </a:xfrm>
          <a:prstGeom prst="rect">
            <a:avLst/>
          </a:prstGeom>
          <a:noFill/>
          <a:ln>
            <a:noFill/>
          </a:ln>
        </p:spPr>
      </p:pic>
      <p:pic>
        <p:nvPicPr>
          <p:cNvPr id="18" name="Google Shape;13;p3" descr="Equis Accredited Logo PNG Vector (AI, SVG) Free Download">
            <a:extLst>
              <a:ext uri="{FF2B5EF4-FFF2-40B4-BE49-F238E27FC236}">
                <a16:creationId xmlns:a16="http://schemas.microsoft.com/office/drawing/2014/main" id="{DC08AA7A-7486-44A9-97EF-A96EB8BEA55F}"/>
              </a:ext>
            </a:extLst>
          </p:cNvPr>
          <p:cNvPicPr preferRelativeResize="0"/>
          <p:nvPr userDrawn="1"/>
        </p:nvPicPr>
        <p:blipFill rotWithShape="1">
          <a:blip r:embed="rId5">
            <a:alphaModFix/>
          </a:blip>
          <a:srcRect/>
          <a:stretch/>
        </p:blipFill>
        <p:spPr>
          <a:xfrm>
            <a:off x="254759" y="5251032"/>
            <a:ext cx="510204" cy="314626"/>
          </a:xfrm>
          <a:prstGeom prst="rect">
            <a:avLst/>
          </a:prstGeom>
          <a:noFill/>
          <a:ln>
            <a:noFill/>
          </a:ln>
        </p:spPr>
      </p:pic>
      <p:pic>
        <p:nvPicPr>
          <p:cNvPr id="19" name="Google Shape;14;p3" descr="EFMD Programme Accreditation System - EFMD Global">
            <a:extLst>
              <a:ext uri="{FF2B5EF4-FFF2-40B4-BE49-F238E27FC236}">
                <a16:creationId xmlns:a16="http://schemas.microsoft.com/office/drawing/2014/main" id="{54C55E70-88EC-4BAF-A0BB-280A2881B676}"/>
              </a:ext>
            </a:extLst>
          </p:cNvPr>
          <p:cNvPicPr preferRelativeResize="0"/>
          <p:nvPr userDrawn="1"/>
        </p:nvPicPr>
        <p:blipFill rotWithShape="1">
          <a:blip r:embed="rId6">
            <a:alphaModFix/>
          </a:blip>
          <a:srcRect l="10585" t="14667" r="12647" b="15650"/>
          <a:stretch/>
        </p:blipFill>
        <p:spPr>
          <a:xfrm>
            <a:off x="248643" y="5663925"/>
            <a:ext cx="522436" cy="342286"/>
          </a:xfrm>
          <a:prstGeom prst="rect">
            <a:avLst/>
          </a:prstGeom>
          <a:noFill/>
          <a:ln>
            <a:noFill/>
          </a:ln>
        </p:spPr>
      </p:pic>
      <p:pic>
        <p:nvPicPr>
          <p:cNvPr id="20" name="Picture 20" descr="About SBC">
            <a:extLst>
              <a:ext uri="{FF2B5EF4-FFF2-40B4-BE49-F238E27FC236}">
                <a16:creationId xmlns:a16="http://schemas.microsoft.com/office/drawing/2014/main" id="{44F6C991-21C4-4AA3-9719-433C1CAFD705}"/>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96156" y="6104478"/>
            <a:ext cx="639643" cy="23245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4" descr="logo-iso-9001-bureau-veritas - Quimica Internacional">
            <a:extLst>
              <a:ext uri="{FF2B5EF4-FFF2-40B4-BE49-F238E27FC236}">
                <a16:creationId xmlns:a16="http://schemas.microsoft.com/office/drawing/2014/main" id="{29F86C2F-C844-4B1E-98E4-40909F9B76B9}"/>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47382" y="6432742"/>
            <a:ext cx="738847" cy="338228"/>
          </a:xfrm>
          <a:prstGeom prst="rect">
            <a:avLst/>
          </a:prstGeom>
          <a:noFill/>
          <a:extLst>
            <a:ext uri="{909E8E84-426E-40DD-AFC4-6F175D3DCCD1}">
              <a14:hiddenFill xmlns:a14="http://schemas.microsoft.com/office/drawing/2010/main">
                <a:solidFill>
                  <a:srgbClr val="FFFFFF"/>
                </a:solidFill>
              </a14:hiddenFill>
            </a:ext>
          </a:extLst>
        </p:spPr>
      </p:pic>
      <p:pic>
        <p:nvPicPr>
          <p:cNvPr id="22" name="Google Shape;10;p3">
            <a:extLst>
              <a:ext uri="{FF2B5EF4-FFF2-40B4-BE49-F238E27FC236}">
                <a16:creationId xmlns:a16="http://schemas.microsoft.com/office/drawing/2014/main" id="{1263BF27-08D7-4F85-8BE4-C194C143101B}"/>
              </a:ext>
            </a:extLst>
          </p:cNvPr>
          <p:cNvPicPr preferRelativeResize="0"/>
          <p:nvPr userDrawn="1"/>
        </p:nvPicPr>
        <p:blipFill rotWithShape="1">
          <a:blip r:embed="rId2">
            <a:alphaModFix/>
          </a:blip>
          <a:srcRect/>
          <a:stretch/>
        </p:blipFill>
        <p:spPr>
          <a:xfrm>
            <a:off x="176451" y="3429001"/>
            <a:ext cx="709778" cy="791742"/>
          </a:xfrm>
          <a:prstGeom prst="rect">
            <a:avLst/>
          </a:prstGeom>
          <a:noFill/>
          <a:ln>
            <a:noFill/>
          </a:ln>
        </p:spPr>
      </p:pic>
      <p:pic>
        <p:nvPicPr>
          <p:cNvPr id="23" name="Google Shape;11;p3">
            <a:extLst>
              <a:ext uri="{FF2B5EF4-FFF2-40B4-BE49-F238E27FC236}">
                <a16:creationId xmlns:a16="http://schemas.microsoft.com/office/drawing/2014/main" id="{54BA40F5-D641-433E-9B3D-13CC03489BA8}"/>
              </a:ext>
            </a:extLst>
          </p:cNvPr>
          <p:cNvPicPr preferRelativeResize="0"/>
          <p:nvPr userDrawn="1"/>
        </p:nvPicPr>
        <p:blipFill rotWithShape="1">
          <a:blip r:embed="rId9">
            <a:alphaModFix/>
          </a:blip>
          <a:srcRect/>
          <a:stretch/>
        </p:blipFill>
        <p:spPr>
          <a:xfrm rot="-5400000">
            <a:off x="-643355" y="1155863"/>
            <a:ext cx="2261017" cy="679542"/>
          </a:xfrm>
          <a:prstGeom prst="rect">
            <a:avLst/>
          </a:prstGeom>
          <a:noFill/>
          <a:ln>
            <a:noFill/>
          </a:ln>
        </p:spPr>
      </p:pic>
    </p:spTree>
    <p:extLst>
      <p:ext uri="{BB962C8B-B14F-4D97-AF65-F5344CB8AC3E}">
        <p14:creationId xmlns:p14="http://schemas.microsoft.com/office/powerpoint/2010/main" val="1644378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865954B1-F310-274D-A891-5E51B50E263B}" type="datetimeFigureOut">
              <a:rPr lang="en-US" smtClean="0"/>
              <a:t>5/29/2024</a:t>
            </a:fld>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55856DE8-04E9-8E48-88CA-494F785034E1}" type="slidenum">
              <a:rPr lang="en-US" smtClean="0"/>
              <a:t>‹#›</a:t>
            </a:fld>
            <a:endParaRPr lang="en-US"/>
          </a:p>
        </p:txBody>
      </p:sp>
      <p:sp>
        <p:nvSpPr>
          <p:cNvPr id="6" name="Rectangle 3"/>
          <p:cNvSpPr/>
          <p:nvPr userDrawn="1"/>
        </p:nvSpPr>
        <p:spPr>
          <a:xfrm>
            <a:off x="0" y="0"/>
            <a:ext cx="1062681" cy="6858000"/>
          </a:xfrm>
          <a:prstGeom prst="rect">
            <a:avLst/>
          </a:prstGeom>
          <a:gradFill>
            <a:gsLst>
              <a:gs pos="100000">
                <a:schemeClr val="accent1">
                  <a:lumMod val="5000"/>
                  <a:lumOff val="95000"/>
                </a:schemeClr>
              </a:gs>
              <a:gs pos="6000">
                <a:srgbClr val="421149">
                  <a:lumMod val="10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90666"/>
            <a:ext cx="1062682" cy="1185398"/>
          </a:xfrm>
          <a:prstGeom prst="rect">
            <a:avLst/>
          </a:prstGeom>
        </p:spPr>
      </p:pic>
      <p:pic>
        <p:nvPicPr>
          <p:cNvPr id="9" name="Picture 15"/>
          <p:cNvPicPr>
            <a:picLocks noChangeAspect="1"/>
          </p:cNvPicPr>
          <p:nvPr userDrawn="1"/>
        </p:nvPicPr>
        <p:blipFill rotWithShape="1">
          <a:blip r:embed="rId3">
            <a:extLst>
              <a:ext uri="{28A0092B-C50C-407E-A947-70E740481C1C}">
                <a14:useLocalDpi xmlns:a14="http://schemas.microsoft.com/office/drawing/2010/main" val="0"/>
              </a:ext>
            </a:extLst>
          </a:blip>
          <a:srcRect r="45623" b="18109"/>
          <a:stretch/>
        </p:blipFill>
        <p:spPr>
          <a:xfrm>
            <a:off x="7366000" y="762753"/>
            <a:ext cx="4826000" cy="5616000"/>
          </a:xfrm>
          <a:prstGeom prst="rect">
            <a:avLst/>
          </a:prstGeom>
        </p:spPr>
      </p:pic>
      <p:sp>
        <p:nvSpPr>
          <p:cNvPr id="11" name="Rezervirano mjesto sadržaja 2"/>
          <p:cNvSpPr>
            <a:spLocks noGrp="1"/>
          </p:cNvSpPr>
          <p:nvPr>
            <p:ph idx="1"/>
          </p:nvPr>
        </p:nvSpPr>
        <p:spPr>
          <a:xfrm>
            <a:off x="838200" y="1825625"/>
            <a:ext cx="10515600" cy="4351338"/>
          </a:xfrm>
        </p:spPr>
        <p:txBody>
          <a:bodyPr/>
          <a:lstStyle/>
          <a:p>
            <a:endParaRPr lang="hr-HR" dirty="0"/>
          </a:p>
        </p:txBody>
      </p:sp>
      <p:sp>
        <p:nvSpPr>
          <p:cNvPr id="12" name="Google Shape;9;p3">
            <a:extLst>
              <a:ext uri="{FF2B5EF4-FFF2-40B4-BE49-F238E27FC236}">
                <a16:creationId xmlns:a16="http://schemas.microsoft.com/office/drawing/2014/main" id="{6429190B-9571-4A57-8340-388383FD8D51}"/>
              </a:ext>
            </a:extLst>
          </p:cNvPr>
          <p:cNvSpPr/>
          <p:nvPr userDrawn="1"/>
        </p:nvSpPr>
        <p:spPr>
          <a:xfrm>
            <a:off x="0" y="0"/>
            <a:ext cx="1062681" cy="6858000"/>
          </a:xfrm>
          <a:prstGeom prst="rect">
            <a:avLst/>
          </a:prstGeom>
          <a:gradFill>
            <a:gsLst>
              <a:gs pos="0">
                <a:srgbClr val="421049"/>
              </a:gs>
              <a:gs pos="41000">
                <a:srgbClr val="421049"/>
              </a:gs>
              <a:gs pos="100000">
                <a:srgbClr val="F5F7FC"/>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3" name="Google Shape;12;p3">
            <a:extLst>
              <a:ext uri="{FF2B5EF4-FFF2-40B4-BE49-F238E27FC236}">
                <a16:creationId xmlns:a16="http://schemas.microsoft.com/office/drawing/2014/main" id="{A14CE703-778E-41A3-90DE-EED1D219890E}"/>
              </a:ext>
            </a:extLst>
          </p:cNvPr>
          <p:cNvPicPr preferRelativeResize="0"/>
          <p:nvPr userDrawn="1"/>
        </p:nvPicPr>
        <p:blipFill rotWithShape="1">
          <a:blip r:embed="rId4">
            <a:alphaModFix/>
          </a:blip>
          <a:srcRect l="728" t="33185" r="68300" b="6282"/>
          <a:stretch/>
        </p:blipFill>
        <p:spPr>
          <a:xfrm>
            <a:off x="125320" y="4838141"/>
            <a:ext cx="769083" cy="314625"/>
          </a:xfrm>
          <a:prstGeom prst="rect">
            <a:avLst/>
          </a:prstGeom>
          <a:noFill/>
          <a:ln>
            <a:noFill/>
          </a:ln>
        </p:spPr>
      </p:pic>
      <p:pic>
        <p:nvPicPr>
          <p:cNvPr id="14" name="Google Shape;13;p3" descr="Equis Accredited Logo PNG Vector (AI, SVG) Free Download">
            <a:extLst>
              <a:ext uri="{FF2B5EF4-FFF2-40B4-BE49-F238E27FC236}">
                <a16:creationId xmlns:a16="http://schemas.microsoft.com/office/drawing/2014/main" id="{ECC354ED-B3A7-4EB9-92E5-2BD7DA09F4C5}"/>
              </a:ext>
            </a:extLst>
          </p:cNvPr>
          <p:cNvPicPr preferRelativeResize="0"/>
          <p:nvPr userDrawn="1"/>
        </p:nvPicPr>
        <p:blipFill rotWithShape="1">
          <a:blip r:embed="rId5">
            <a:alphaModFix/>
          </a:blip>
          <a:srcRect/>
          <a:stretch/>
        </p:blipFill>
        <p:spPr>
          <a:xfrm>
            <a:off x="254759" y="5251032"/>
            <a:ext cx="510204" cy="314626"/>
          </a:xfrm>
          <a:prstGeom prst="rect">
            <a:avLst/>
          </a:prstGeom>
          <a:noFill/>
          <a:ln>
            <a:noFill/>
          </a:ln>
        </p:spPr>
      </p:pic>
      <p:pic>
        <p:nvPicPr>
          <p:cNvPr id="15" name="Google Shape;14;p3" descr="EFMD Programme Accreditation System - EFMD Global">
            <a:extLst>
              <a:ext uri="{FF2B5EF4-FFF2-40B4-BE49-F238E27FC236}">
                <a16:creationId xmlns:a16="http://schemas.microsoft.com/office/drawing/2014/main" id="{2CF37AC4-BCC6-4F16-9668-BCEB9307D449}"/>
              </a:ext>
            </a:extLst>
          </p:cNvPr>
          <p:cNvPicPr preferRelativeResize="0"/>
          <p:nvPr userDrawn="1"/>
        </p:nvPicPr>
        <p:blipFill rotWithShape="1">
          <a:blip r:embed="rId6">
            <a:alphaModFix/>
          </a:blip>
          <a:srcRect l="10585" t="14667" r="12647" b="15650"/>
          <a:stretch/>
        </p:blipFill>
        <p:spPr>
          <a:xfrm>
            <a:off x="248643" y="5663925"/>
            <a:ext cx="522436" cy="342286"/>
          </a:xfrm>
          <a:prstGeom prst="rect">
            <a:avLst/>
          </a:prstGeom>
          <a:noFill/>
          <a:ln>
            <a:noFill/>
          </a:ln>
        </p:spPr>
      </p:pic>
      <p:pic>
        <p:nvPicPr>
          <p:cNvPr id="16" name="Picture 20" descr="About SBC">
            <a:extLst>
              <a:ext uri="{FF2B5EF4-FFF2-40B4-BE49-F238E27FC236}">
                <a16:creationId xmlns:a16="http://schemas.microsoft.com/office/drawing/2014/main" id="{07BF265C-3570-4CA9-8DD5-F2543AC7D43B}"/>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96156" y="6104478"/>
            <a:ext cx="639643" cy="23245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4" descr="logo-iso-9001-bureau-veritas - Quimica Internacional">
            <a:extLst>
              <a:ext uri="{FF2B5EF4-FFF2-40B4-BE49-F238E27FC236}">
                <a16:creationId xmlns:a16="http://schemas.microsoft.com/office/drawing/2014/main" id="{6CD327F6-734C-4CF6-8458-30E563F096B5}"/>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47382" y="6432742"/>
            <a:ext cx="738847" cy="338228"/>
          </a:xfrm>
          <a:prstGeom prst="rect">
            <a:avLst/>
          </a:prstGeom>
          <a:noFill/>
          <a:extLst>
            <a:ext uri="{909E8E84-426E-40DD-AFC4-6F175D3DCCD1}">
              <a14:hiddenFill xmlns:a14="http://schemas.microsoft.com/office/drawing/2010/main">
                <a:solidFill>
                  <a:srgbClr val="FFFFFF"/>
                </a:solidFill>
              </a14:hiddenFill>
            </a:ext>
          </a:extLst>
        </p:spPr>
      </p:pic>
      <p:pic>
        <p:nvPicPr>
          <p:cNvPr id="18" name="Google Shape;10;p3">
            <a:extLst>
              <a:ext uri="{FF2B5EF4-FFF2-40B4-BE49-F238E27FC236}">
                <a16:creationId xmlns:a16="http://schemas.microsoft.com/office/drawing/2014/main" id="{84FD62B1-17B2-4A62-92AF-08E2DE6CC3DC}"/>
              </a:ext>
            </a:extLst>
          </p:cNvPr>
          <p:cNvPicPr preferRelativeResize="0"/>
          <p:nvPr userDrawn="1"/>
        </p:nvPicPr>
        <p:blipFill rotWithShape="1">
          <a:blip r:embed="rId2">
            <a:alphaModFix/>
          </a:blip>
          <a:srcRect/>
          <a:stretch/>
        </p:blipFill>
        <p:spPr>
          <a:xfrm>
            <a:off x="176451" y="3429001"/>
            <a:ext cx="709778" cy="791742"/>
          </a:xfrm>
          <a:prstGeom prst="rect">
            <a:avLst/>
          </a:prstGeom>
          <a:noFill/>
          <a:ln>
            <a:noFill/>
          </a:ln>
        </p:spPr>
      </p:pic>
      <p:pic>
        <p:nvPicPr>
          <p:cNvPr id="19" name="Google Shape;11;p3">
            <a:extLst>
              <a:ext uri="{FF2B5EF4-FFF2-40B4-BE49-F238E27FC236}">
                <a16:creationId xmlns:a16="http://schemas.microsoft.com/office/drawing/2014/main" id="{C9913A40-22AF-4F48-BEA1-5C5D0A0305D8}"/>
              </a:ext>
            </a:extLst>
          </p:cNvPr>
          <p:cNvPicPr preferRelativeResize="0"/>
          <p:nvPr userDrawn="1"/>
        </p:nvPicPr>
        <p:blipFill rotWithShape="1">
          <a:blip r:embed="rId9">
            <a:alphaModFix/>
          </a:blip>
          <a:srcRect/>
          <a:stretch/>
        </p:blipFill>
        <p:spPr>
          <a:xfrm rot="-5400000">
            <a:off x="-643355" y="1155863"/>
            <a:ext cx="2261017" cy="679542"/>
          </a:xfrm>
          <a:prstGeom prst="rect">
            <a:avLst/>
          </a:prstGeom>
          <a:noFill/>
          <a:ln>
            <a:noFill/>
          </a:ln>
        </p:spPr>
      </p:pic>
    </p:spTree>
    <p:extLst>
      <p:ext uri="{BB962C8B-B14F-4D97-AF65-F5344CB8AC3E}">
        <p14:creationId xmlns:p14="http://schemas.microsoft.com/office/powerpoint/2010/main" val="11047156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37684" y="23635"/>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62431" y="1888756"/>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65954B1-F310-274D-A891-5E51B50E263B}" type="datetimeFigureOut">
              <a:rPr lang="en-US" smtClean="0"/>
              <a:t>5/29/2024</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55856DE8-04E9-8E48-88CA-494F785034E1}" type="slidenum">
              <a:rPr lang="en-US" smtClean="0"/>
              <a:t>‹#›</a:t>
            </a:fld>
            <a:endParaRPr lang="en-US"/>
          </a:p>
        </p:txBody>
      </p:sp>
      <p:sp>
        <p:nvSpPr>
          <p:cNvPr id="8" name="Rectangle 3"/>
          <p:cNvSpPr/>
          <p:nvPr userDrawn="1"/>
        </p:nvSpPr>
        <p:spPr>
          <a:xfrm>
            <a:off x="0" y="0"/>
            <a:ext cx="1062681" cy="6858000"/>
          </a:xfrm>
          <a:prstGeom prst="rect">
            <a:avLst/>
          </a:prstGeom>
          <a:gradFill>
            <a:gsLst>
              <a:gs pos="100000">
                <a:schemeClr val="accent1">
                  <a:lumMod val="5000"/>
                  <a:lumOff val="95000"/>
                </a:schemeClr>
              </a:gs>
              <a:gs pos="6000">
                <a:srgbClr val="421149">
                  <a:lumMod val="10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90666"/>
            <a:ext cx="1062682" cy="1185398"/>
          </a:xfrm>
          <a:prstGeom prst="rect">
            <a:avLst/>
          </a:prstGeom>
        </p:spPr>
      </p:pic>
      <p:pic>
        <p:nvPicPr>
          <p:cNvPr id="11" name="Picture 15"/>
          <p:cNvPicPr>
            <a:picLocks noChangeAspect="1"/>
          </p:cNvPicPr>
          <p:nvPr userDrawn="1"/>
        </p:nvPicPr>
        <p:blipFill rotWithShape="1">
          <a:blip r:embed="rId3">
            <a:extLst>
              <a:ext uri="{28A0092B-C50C-407E-A947-70E740481C1C}">
                <a14:useLocalDpi xmlns:a14="http://schemas.microsoft.com/office/drawing/2010/main" val="0"/>
              </a:ext>
            </a:extLst>
          </a:blip>
          <a:srcRect r="45623" b="18109"/>
          <a:stretch/>
        </p:blipFill>
        <p:spPr>
          <a:xfrm>
            <a:off x="7366000" y="762753"/>
            <a:ext cx="4826000" cy="5616000"/>
          </a:xfrm>
          <a:prstGeom prst="rect">
            <a:avLst/>
          </a:prstGeom>
        </p:spPr>
      </p:pic>
      <p:sp>
        <p:nvSpPr>
          <p:cNvPr id="14" name="Google Shape;9;p3">
            <a:extLst>
              <a:ext uri="{FF2B5EF4-FFF2-40B4-BE49-F238E27FC236}">
                <a16:creationId xmlns:a16="http://schemas.microsoft.com/office/drawing/2014/main" id="{3FD55332-E00E-460E-BF39-A1582F727862}"/>
              </a:ext>
            </a:extLst>
          </p:cNvPr>
          <p:cNvSpPr/>
          <p:nvPr userDrawn="1"/>
        </p:nvSpPr>
        <p:spPr>
          <a:xfrm>
            <a:off x="0" y="0"/>
            <a:ext cx="1062681" cy="6858000"/>
          </a:xfrm>
          <a:prstGeom prst="rect">
            <a:avLst/>
          </a:prstGeom>
          <a:gradFill>
            <a:gsLst>
              <a:gs pos="0">
                <a:srgbClr val="421049"/>
              </a:gs>
              <a:gs pos="41000">
                <a:srgbClr val="421049"/>
              </a:gs>
              <a:gs pos="100000">
                <a:srgbClr val="F5F7FC"/>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5" name="Google Shape;12;p3">
            <a:extLst>
              <a:ext uri="{FF2B5EF4-FFF2-40B4-BE49-F238E27FC236}">
                <a16:creationId xmlns:a16="http://schemas.microsoft.com/office/drawing/2014/main" id="{9ADB0354-E9D0-441C-944E-65AAC9E9A2C2}"/>
              </a:ext>
            </a:extLst>
          </p:cNvPr>
          <p:cNvPicPr preferRelativeResize="0"/>
          <p:nvPr userDrawn="1"/>
        </p:nvPicPr>
        <p:blipFill rotWithShape="1">
          <a:blip r:embed="rId4">
            <a:alphaModFix/>
          </a:blip>
          <a:srcRect l="728" t="33185" r="68300" b="6282"/>
          <a:stretch/>
        </p:blipFill>
        <p:spPr>
          <a:xfrm>
            <a:off x="125320" y="4838141"/>
            <a:ext cx="769083" cy="314625"/>
          </a:xfrm>
          <a:prstGeom prst="rect">
            <a:avLst/>
          </a:prstGeom>
          <a:noFill/>
          <a:ln>
            <a:noFill/>
          </a:ln>
        </p:spPr>
      </p:pic>
      <p:pic>
        <p:nvPicPr>
          <p:cNvPr id="16" name="Google Shape;13;p3" descr="Equis Accredited Logo PNG Vector (AI, SVG) Free Download">
            <a:extLst>
              <a:ext uri="{FF2B5EF4-FFF2-40B4-BE49-F238E27FC236}">
                <a16:creationId xmlns:a16="http://schemas.microsoft.com/office/drawing/2014/main" id="{4FA3D46F-EF9F-4ECC-A30C-FBE033E2309A}"/>
              </a:ext>
            </a:extLst>
          </p:cNvPr>
          <p:cNvPicPr preferRelativeResize="0"/>
          <p:nvPr userDrawn="1"/>
        </p:nvPicPr>
        <p:blipFill rotWithShape="1">
          <a:blip r:embed="rId5">
            <a:alphaModFix/>
          </a:blip>
          <a:srcRect/>
          <a:stretch/>
        </p:blipFill>
        <p:spPr>
          <a:xfrm>
            <a:off x="254759" y="5251032"/>
            <a:ext cx="510204" cy="314626"/>
          </a:xfrm>
          <a:prstGeom prst="rect">
            <a:avLst/>
          </a:prstGeom>
          <a:noFill/>
          <a:ln>
            <a:noFill/>
          </a:ln>
        </p:spPr>
      </p:pic>
      <p:pic>
        <p:nvPicPr>
          <p:cNvPr id="17" name="Google Shape;14;p3" descr="EFMD Programme Accreditation System - EFMD Global">
            <a:extLst>
              <a:ext uri="{FF2B5EF4-FFF2-40B4-BE49-F238E27FC236}">
                <a16:creationId xmlns:a16="http://schemas.microsoft.com/office/drawing/2014/main" id="{3B478699-483D-4C49-BFE0-FCCDB60D4770}"/>
              </a:ext>
            </a:extLst>
          </p:cNvPr>
          <p:cNvPicPr preferRelativeResize="0"/>
          <p:nvPr userDrawn="1"/>
        </p:nvPicPr>
        <p:blipFill rotWithShape="1">
          <a:blip r:embed="rId6">
            <a:alphaModFix/>
          </a:blip>
          <a:srcRect l="10585" t="14667" r="12647" b="15650"/>
          <a:stretch/>
        </p:blipFill>
        <p:spPr>
          <a:xfrm>
            <a:off x="248643" y="5663925"/>
            <a:ext cx="522436" cy="342286"/>
          </a:xfrm>
          <a:prstGeom prst="rect">
            <a:avLst/>
          </a:prstGeom>
          <a:noFill/>
          <a:ln>
            <a:noFill/>
          </a:ln>
        </p:spPr>
      </p:pic>
      <p:pic>
        <p:nvPicPr>
          <p:cNvPr id="18" name="Picture 20" descr="About SBC">
            <a:extLst>
              <a:ext uri="{FF2B5EF4-FFF2-40B4-BE49-F238E27FC236}">
                <a16:creationId xmlns:a16="http://schemas.microsoft.com/office/drawing/2014/main" id="{7F7B96E3-9D34-4A62-BE5B-924CC2DF352F}"/>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96156" y="6104478"/>
            <a:ext cx="639643" cy="23245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4" descr="logo-iso-9001-bureau-veritas - Quimica Internacional">
            <a:extLst>
              <a:ext uri="{FF2B5EF4-FFF2-40B4-BE49-F238E27FC236}">
                <a16:creationId xmlns:a16="http://schemas.microsoft.com/office/drawing/2014/main" id="{72F5347D-96B5-4F79-9A54-BEEEF5A129F9}"/>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47382" y="6432742"/>
            <a:ext cx="738847" cy="338228"/>
          </a:xfrm>
          <a:prstGeom prst="rect">
            <a:avLst/>
          </a:prstGeom>
          <a:noFill/>
          <a:extLst>
            <a:ext uri="{909E8E84-426E-40DD-AFC4-6F175D3DCCD1}">
              <a14:hiddenFill xmlns:a14="http://schemas.microsoft.com/office/drawing/2010/main">
                <a:solidFill>
                  <a:srgbClr val="FFFFFF"/>
                </a:solidFill>
              </a14:hiddenFill>
            </a:ext>
          </a:extLst>
        </p:spPr>
      </p:pic>
      <p:pic>
        <p:nvPicPr>
          <p:cNvPr id="20" name="Google Shape;10;p3">
            <a:extLst>
              <a:ext uri="{FF2B5EF4-FFF2-40B4-BE49-F238E27FC236}">
                <a16:creationId xmlns:a16="http://schemas.microsoft.com/office/drawing/2014/main" id="{80A5FB27-60B9-4DF9-955C-E199D5C2C59C}"/>
              </a:ext>
            </a:extLst>
          </p:cNvPr>
          <p:cNvPicPr preferRelativeResize="0"/>
          <p:nvPr userDrawn="1"/>
        </p:nvPicPr>
        <p:blipFill rotWithShape="1">
          <a:blip r:embed="rId2">
            <a:alphaModFix/>
          </a:blip>
          <a:srcRect/>
          <a:stretch/>
        </p:blipFill>
        <p:spPr>
          <a:xfrm>
            <a:off x="176451" y="3429001"/>
            <a:ext cx="709778" cy="791742"/>
          </a:xfrm>
          <a:prstGeom prst="rect">
            <a:avLst/>
          </a:prstGeom>
          <a:noFill/>
          <a:ln>
            <a:noFill/>
          </a:ln>
        </p:spPr>
      </p:pic>
      <p:pic>
        <p:nvPicPr>
          <p:cNvPr id="21" name="Google Shape;11;p3">
            <a:extLst>
              <a:ext uri="{FF2B5EF4-FFF2-40B4-BE49-F238E27FC236}">
                <a16:creationId xmlns:a16="http://schemas.microsoft.com/office/drawing/2014/main" id="{35A2DCB8-7EEB-48C3-9DC0-C3E8BBEBF072}"/>
              </a:ext>
            </a:extLst>
          </p:cNvPr>
          <p:cNvPicPr preferRelativeResize="0"/>
          <p:nvPr userDrawn="1"/>
        </p:nvPicPr>
        <p:blipFill rotWithShape="1">
          <a:blip r:embed="rId9">
            <a:alphaModFix/>
          </a:blip>
          <a:srcRect/>
          <a:stretch/>
        </p:blipFill>
        <p:spPr>
          <a:xfrm rot="-5400000">
            <a:off x="-643355" y="1155863"/>
            <a:ext cx="2261017" cy="679542"/>
          </a:xfrm>
          <a:prstGeom prst="rect">
            <a:avLst/>
          </a:prstGeom>
          <a:noFill/>
          <a:ln>
            <a:noFill/>
          </a:ln>
        </p:spPr>
      </p:pic>
    </p:spTree>
    <p:extLst>
      <p:ext uri="{BB962C8B-B14F-4D97-AF65-F5344CB8AC3E}">
        <p14:creationId xmlns:p14="http://schemas.microsoft.com/office/powerpoint/2010/main" val="12382818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rilagođeni izgle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C8331A1-4C08-4B52-BFAC-12CEB140C90E}"/>
              </a:ext>
            </a:extLst>
          </p:cNvPr>
          <p:cNvSpPr>
            <a:spLocks noGrp="1"/>
          </p:cNvSpPr>
          <p:nvPr>
            <p:ph type="title"/>
          </p:nvPr>
        </p:nvSpPr>
        <p:spPr/>
        <p:txBody>
          <a:bodyPr/>
          <a:lstStyle/>
          <a:p>
            <a:r>
              <a:rPr lang="hr-HR"/>
              <a:t>Kliknite da biste uredili stil naslova matrice</a:t>
            </a:r>
          </a:p>
        </p:txBody>
      </p:sp>
      <p:sp>
        <p:nvSpPr>
          <p:cNvPr id="3" name="Rezervirano mjesto datuma 2">
            <a:extLst>
              <a:ext uri="{FF2B5EF4-FFF2-40B4-BE49-F238E27FC236}">
                <a16:creationId xmlns:a16="http://schemas.microsoft.com/office/drawing/2014/main" id="{3B74E543-F693-4AC5-8860-4795EB17CDE7}"/>
              </a:ext>
            </a:extLst>
          </p:cNvPr>
          <p:cNvSpPr>
            <a:spLocks noGrp="1"/>
          </p:cNvSpPr>
          <p:nvPr>
            <p:ph type="dt" sz="half" idx="10"/>
          </p:nvPr>
        </p:nvSpPr>
        <p:spPr>
          <a:xfrm>
            <a:off x="838200" y="6356350"/>
            <a:ext cx="2743200" cy="365125"/>
          </a:xfrm>
          <a:prstGeom prst="rect">
            <a:avLst/>
          </a:prstGeom>
        </p:spPr>
        <p:txBody>
          <a:bodyPr/>
          <a:lstStyle/>
          <a:p>
            <a:fld id="{865954B1-F310-274D-A891-5E51B50E263B}" type="datetimeFigureOut">
              <a:rPr lang="en-US" smtClean="0"/>
              <a:t>5/29/2024</a:t>
            </a:fld>
            <a:endParaRPr lang="en-US"/>
          </a:p>
        </p:txBody>
      </p:sp>
      <p:sp>
        <p:nvSpPr>
          <p:cNvPr id="5" name="Rezervirano mjesto broja slajda 4">
            <a:extLst>
              <a:ext uri="{FF2B5EF4-FFF2-40B4-BE49-F238E27FC236}">
                <a16:creationId xmlns:a16="http://schemas.microsoft.com/office/drawing/2014/main" id="{3DC601B5-BD2B-4149-9375-15F4BB0CBC2E}"/>
              </a:ext>
            </a:extLst>
          </p:cNvPr>
          <p:cNvSpPr>
            <a:spLocks noGrp="1"/>
          </p:cNvSpPr>
          <p:nvPr>
            <p:ph type="sldNum" sz="quarter" idx="12"/>
          </p:nvPr>
        </p:nvSpPr>
        <p:spPr>
          <a:xfrm>
            <a:off x="8610600" y="6356350"/>
            <a:ext cx="2743200" cy="365125"/>
          </a:xfrm>
          <a:prstGeom prst="rect">
            <a:avLst/>
          </a:prstGeom>
        </p:spPr>
        <p:txBody>
          <a:bodyPr/>
          <a:lstStyle/>
          <a:p>
            <a:fld id="{55856DE8-04E9-8E48-88CA-494F785034E1}" type="slidenum">
              <a:rPr lang="en-US" smtClean="0"/>
              <a:t>‹#›</a:t>
            </a:fld>
            <a:endParaRPr lang="en-US"/>
          </a:p>
        </p:txBody>
      </p:sp>
    </p:spTree>
    <p:extLst>
      <p:ext uri="{BB962C8B-B14F-4D97-AF65-F5344CB8AC3E}">
        <p14:creationId xmlns:p14="http://schemas.microsoft.com/office/powerpoint/2010/main" val="4016854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1248560" y="365125"/>
            <a:ext cx="10540669"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5"/>
          <p:cNvSpPr txBox="1">
            <a:spLocks noGrp="1"/>
          </p:cNvSpPr>
          <p:nvPr>
            <p:ph type="body" idx="1"/>
          </p:nvPr>
        </p:nvSpPr>
        <p:spPr>
          <a:xfrm>
            <a:off x="1248560" y="1825625"/>
            <a:ext cx="10540669" cy="479425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125367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reserve="1">
  <p:cSld name="Two Content">
    <p:spTree>
      <p:nvGrpSpPr>
        <p:cNvPr id="1" name="Shape 28"/>
        <p:cNvGrpSpPr/>
        <p:nvPr/>
      </p:nvGrpSpPr>
      <p:grpSpPr>
        <a:xfrm>
          <a:off x="0" y="0"/>
          <a:ext cx="0" cy="0"/>
          <a:chOff x="0" y="0"/>
          <a:chExt cx="0" cy="0"/>
        </a:xfrm>
      </p:grpSpPr>
      <p:sp>
        <p:nvSpPr>
          <p:cNvPr id="29" name="Google Shape;29;p6"/>
          <p:cNvSpPr txBox="1">
            <a:spLocks noGrp="1"/>
          </p:cNvSpPr>
          <p:nvPr>
            <p:ph type="title"/>
          </p:nvPr>
        </p:nvSpPr>
        <p:spPr>
          <a:xfrm>
            <a:off x="1248560" y="365125"/>
            <a:ext cx="105408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6"/>
          <p:cNvSpPr txBox="1">
            <a:spLocks noGrp="1"/>
          </p:cNvSpPr>
          <p:nvPr>
            <p:ph type="body" idx="1"/>
          </p:nvPr>
        </p:nvSpPr>
        <p:spPr>
          <a:xfrm>
            <a:off x="1248560" y="1825624"/>
            <a:ext cx="5200374" cy="480377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6"/>
          <p:cNvSpPr txBox="1">
            <a:spLocks noGrp="1"/>
          </p:cNvSpPr>
          <p:nvPr>
            <p:ph type="body" idx="2"/>
          </p:nvPr>
        </p:nvSpPr>
        <p:spPr>
          <a:xfrm>
            <a:off x="6601886" y="1825624"/>
            <a:ext cx="5184000" cy="480377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88781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32"/>
        <p:cNvGrpSpPr/>
        <p:nvPr/>
      </p:nvGrpSpPr>
      <p:grpSpPr>
        <a:xfrm>
          <a:off x="0" y="0"/>
          <a:ext cx="0" cy="0"/>
          <a:chOff x="0" y="0"/>
          <a:chExt cx="0" cy="0"/>
        </a:xfrm>
      </p:grpSpPr>
      <p:sp>
        <p:nvSpPr>
          <p:cNvPr id="33" name="Google Shape;33;p7"/>
          <p:cNvSpPr txBox="1">
            <a:spLocks noGrp="1"/>
          </p:cNvSpPr>
          <p:nvPr>
            <p:ph type="title"/>
          </p:nvPr>
        </p:nvSpPr>
        <p:spPr>
          <a:xfrm>
            <a:off x="124856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1084652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ustom Layout" preserve="1">
  <p:cSld name="Custom Layout">
    <p:spTree>
      <p:nvGrpSpPr>
        <p:cNvPr id="1" name="Shape 35"/>
        <p:cNvGrpSpPr/>
        <p:nvPr/>
      </p:nvGrpSpPr>
      <p:grpSpPr>
        <a:xfrm>
          <a:off x="0" y="0"/>
          <a:ext cx="0" cy="0"/>
          <a:chOff x="0" y="0"/>
          <a:chExt cx="0" cy="0"/>
        </a:xfrm>
      </p:grpSpPr>
      <p:sp>
        <p:nvSpPr>
          <p:cNvPr id="36" name="Google Shape;36;p9"/>
          <p:cNvSpPr/>
          <p:nvPr/>
        </p:nvSpPr>
        <p:spPr>
          <a:xfrm>
            <a:off x="1061357" y="0"/>
            <a:ext cx="11130643" cy="6858000"/>
          </a:xfrm>
          <a:prstGeom prst="rect">
            <a:avLst/>
          </a:prstGeom>
          <a:solidFill>
            <a:srgbClr val="42114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7" name="Google Shape;37;p9"/>
          <p:cNvSpPr/>
          <p:nvPr/>
        </p:nvSpPr>
        <p:spPr>
          <a:xfrm>
            <a:off x="5633536" y="3245707"/>
            <a:ext cx="6558464" cy="1037969"/>
          </a:xfrm>
          <a:prstGeom prst="rect">
            <a:avLst/>
          </a:prstGeom>
          <a:solidFill>
            <a:srgbClr val="A5A5A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8" name="Google Shape;38;p9"/>
          <p:cNvPicPr preferRelativeResize="0"/>
          <p:nvPr/>
        </p:nvPicPr>
        <p:blipFill rotWithShape="1">
          <a:blip r:embed="rId2">
            <a:alphaModFix amt="16000"/>
          </a:blip>
          <a:srcRect t="38109" r="45623" b="20602"/>
          <a:stretch/>
        </p:blipFill>
        <p:spPr>
          <a:xfrm>
            <a:off x="7366001" y="0"/>
            <a:ext cx="4826000" cy="2831514"/>
          </a:xfrm>
          <a:prstGeom prst="rect">
            <a:avLst/>
          </a:prstGeom>
          <a:noFill/>
          <a:ln>
            <a:noFill/>
          </a:ln>
        </p:spPr>
      </p:pic>
      <p:sp>
        <p:nvSpPr>
          <p:cNvPr id="39" name="Google Shape;39;p9"/>
          <p:cNvSpPr txBox="1">
            <a:spLocks noGrp="1"/>
          </p:cNvSpPr>
          <p:nvPr>
            <p:ph type="title"/>
          </p:nvPr>
        </p:nvSpPr>
        <p:spPr>
          <a:xfrm>
            <a:off x="5658703" y="3310910"/>
            <a:ext cx="6455000" cy="95197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3600"/>
              <a:buFont typeface="Calibri"/>
              <a:buNone/>
              <a:defRPr sz="3600" b="1">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9"/>
          <p:cNvSpPr>
            <a:spLocks noGrp="1"/>
          </p:cNvSpPr>
          <p:nvPr>
            <p:ph type="pic" idx="2"/>
          </p:nvPr>
        </p:nvSpPr>
        <p:spPr>
          <a:xfrm>
            <a:off x="1062038" y="0"/>
            <a:ext cx="4572000" cy="6858000"/>
          </a:xfrm>
          <a:prstGeom prst="rect">
            <a:avLst/>
          </a:prstGeom>
          <a:noFill/>
          <a:ln>
            <a:noFill/>
          </a:ln>
        </p:spPr>
      </p:sp>
      <p:sp>
        <p:nvSpPr>
          <p:cNvPr id="41" name="Google Shape;41;p9"/>
          <p:cNvSpPr txBox="1">
            <a:spLocks noGrp="1"/>
          </p:cNvSpPr>
          <p:nvPr>
            <p:ph type="body" idx="1"/>
          </p:nvPr>
        </p:nvSpPr>
        <p:spPr>
          <a:xfrm>
            <a:off x="5853113" y="4449763"/>
            <a:ext cx="6164262" cy="2236787"/>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Clr>
                <a:schemeClr val="lt1"/>
              </a:buClr>
              <a:buSzPts val="2000"/>
              <a:buChar char="•"/>
              <a:defRPr sz="2000">
                <a:solidFill>
                  <a:schemeClr val="lt1"/>
                </a:solidFill>
              </a:defRPr>
            </a:lvl1pPr>
            <a:lvl2pPr marL="914400" lvl="1" indent="-342900" algn="l">
              <a:lnSpc>
                <a:spcPct val="90000"/>
              </a:lnSpc>
              <a:spcBef>
                <a:spcPts val="500"/>
              </a:spcBef>
              <a:spcAft>
                <a:spcPts val="0"/>
              </a:spcAft>
              <a:buClr>
                <a:schemeClr val="lt1"/>
              </a:buClr>
              <a:buSzPts val="1800"/>
              <a:buChar char="•"/>
              <a:defRPr sz="1800">
                <a:solidFill>
                  <a:schemeClr val="lt1"/>
                </a:solidFill>
              </a:defRPr>
            </a:lvl2pPr>
            <a:lvl3pPr marL="1371600" lvl="2" indent="-330200" algn="l">
              <a:lnSpc>
                <a:spcPct val="90000"/>
              </a:lnSpc>
              <a:spcBef>
                <a:spcPts val="500"/>
              </a:spcBef>
              <a:spcAft>
                <a:spcPts val="0"/>
              </a:spcAft>
              <a:buClr>
                <a:schemeClr val="lt1"/>
              </a:buClr>
              <a:buSzPts val="1600"/>
              <a:buChar char="•"/>
              <a:defRPr sz="1600">
                <a:solidFill>
                  <a:schemeClr val="lt1"/>
                </a:solidFill>
              </a:defRPr>
            </a:lvl3pPr>
            <a:lvl4pPr marL="1828800" lvl="3" indent="-317500" algn="l">
              <a:lnSpc>
                <a:spcPct val="90000"/>
              </a:lnSpc>
              <a:spcBef>
                <a:spcPts val="500"/>
              </a:spcBef>
              <a:spcAft>
                <a:spcPts val="0"/>
              </a:spcAft>
              <a:buClr>
                <a:schemeClr val="lt1"/>
              </a:buClr>
              <a:buSzPts val="1400"/>
              <a:buChar char="•"/>
              <a:defRPr sz="1400">
                <a:solidFill>
                  <a:schemeClr val="lt1"/>
                </a:solidFill>
              </a:defRPr>
            </a:lvl4pPr>
            <a:lvl5pPr marL="2286000" lvl="4" indent="-317500" algn="l">
              <a:lnSpc>
                <a:spcPct val="90000"/>
              </a:lnSpc>
              <a:spcBef>
                <a:spcPts val="500"/>
              </a:spcBef>
              <a:spcAft>
                <a:spcPts val="0"/>
              </a:spcAft>
              <a:buClr>
                <a:schemeClr val="lt1"/>
              </a:buClr>
              <a:buSzPts val="1400"/>
              <a:buChar char="•"/>
              <a:defRPr sz="14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39761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1" y="212725"/>
            <a:ext cx="10515600" cy="1325563"/>
          </a:xfrm>
        </p:spPr>
        <p:txBody>
          <a:bodyPr/>
          <a:lstStyle/>
          <a:p>
            <a:r>
              <a:rPr lang="en-US"/>
              <a:t>Click to edit Master title style</a:t>
            </a:r>
          </a:p>
        </p:txBody>
      </p:sp>
      <p:sp>
        <p:nvSpPr>
          <p:cNvPr id="3" name="Content Placeholder 2"/>
          <p:cNvSpPr>
            <a:spLocks noGrp="1"/>
          </p:cNvSpPr>
          <p:nvPr>
            <p:ph idx="1"/>
          </p:nvPr>
        </p:nvSpPr>
        <p:spPr>
          <a:xfrm>
            <a:off x="685801" y="167322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85801" y="6203950"/>
            <a:ext cx="2743200" cy="365125"/>
          </a:xfrm>
        </p:spPr>
        <p:txBody>
          <a:bodyPr/>
          <a:lstStyle/>
          <a:p>
            <a:fld id="{865954B1-F310-274D-A891-5E51B50E263B}" type="datetimeFigureOut">
              <a:rPr lang="en-US" smtClean="0"/>
              <a:t>5/29/2024</a:t>
            </a:fld>
            <a:endParaRPr lang="en-US"/>
          </a:p>
        </p:txBody>
      </p:sp>
      <p:sp>
        <p:nvSpPr>
          <p:cNvPr id="6" name="Slide Number Placeholder 5"/>
          <p:cNvSpPr>
            <a:spLocks noGrp="1"/>
          </p:cNvSpPr>
          <p:nvPr>
            <p:ph type="sldNum" sz="quarter" idx="12"/>
          </p:nvPr>
        </p:nvSpPr>
        <p:spPr>
          <a:xfrm>
            <a:off x="8458201" y="6203950"/>
            <a:ext cx="2743200" cy="365125"/>
          </a:xfrm>
        </p:spPr>
        <p:txBody>
          <a:bodyPr/>
          <a:lstStyle/>
          <a:p>
            <a:fld id="{55856DE8-04E9-8E48-88CA-494F785034E1}" type="slidenum">
              <a:rPr lang="en-US" smtClean="0"/>
              <a:t>‹#›</a:t>
            </a:fld>
            <a:endParaRPr lang="en-US"/>
          </a:p>
        </p:txBody>
      </p:sp>
      <p:sp>
        <p:nvSpPr>
          <p:cNvPr id="7" name="Rectangle 3"/>
          <p:cNvSpPr/>
          <p:nvPr userDrawn="1"/>
        </p:nvSpPr>
        <p:spPr>
          <a:xfrm>
            <a:off x="1" y="0"/>
            <a:ext cx="1062681" cy="6858000"/>
          </a:xfrm>
          <a:prstGeom prst="rect">
            <a:avLst/>
          </a:prstGeom>
          <a:gradFill>
            <a:gsLst>
              <a:gs pos="100000">
                <a:schemeClr val="accent1">
                  <a:lumMod val="5000"/>
                  <a:lumOff val="95000"/>
                </a:schemeClr>
              </a:gs>
              <a:gs pos="6000">
                <a:srgbClr val="421149">
                  <a:lumMod val="10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0666"/>
            <a:ext cx="1062682" cy="1185398"/>
          </a:xfrm>
          <a:prstGeom prst="rect">
            <a:avLst/>
          </a:prstGeom>
        </p:spPr>
      </p:pic>
      <p:pic>
        <p:nvPicPr>
          <p:cNvPr id="10" name="Picture 15"/>
          <p:cNvPicPr>
            <a:picLocks noChangeAspect="1"/>
          </p:cNvPicPr>
          <p:nvPr userDrawn="1"/>
        </p:nvPicPr>
        <p:blipFill rotWithShape="1">
          <a:blip r:embed="rId3">
            <a:extLst>
              <a:ext uri="{28A0092B-C50C-407E-A947-70E740481C1C}">
                <a14:useLocalDpi xmlns:a14="http://schemas.microsoft.com/office/drawing/2010/main" val="0"/>
              </a:ext>
            </a:extLst>
          </a:blip>
          <a:srcRect r="45623" b="18109"/>
          <a:stretch/>
        </p:blipFill>
        <p:spPr>
          <a:xfrm>
            <a:off x="7366001" y="762753"/>
            <a:ext cx="4826000" cy="5616000"/>
          </a:xfrm>
          <a:prstGeom prst="rect">
            <a:avLst/>
          </a:prstGeom>
        </p:spPr>
      </p:pic>
      <p:sp>
        <p:nvSpPr>
          <p:cNvPr id="12" name="Rezervirano mjesto sadržaja 2"/>
          <p:cNvSpPr>
            <a:spLocks noGrp="1"/>
          </p:cNvSpPr>
          <p:nvPr>
            <p:ph idx="13"/>
          </p:nvPr>
        </p:nvSpPr>
        <p:spPr>
          <a:xfrm>
            <a:off x="838201" y="1825625"/>
            <a:ext cx="10515600" cy="4351338"/>
          </a:xfrm>
        </p:spPr>
        <p:txBody>
          <a:bodyPr/>
          <a:lstStyle/>
          <a:p>
            <a:endParaRPr lang="hr-HR" dirty="0"/>
          </a:p>
        </p:txBody>
      </p:sp>
      <p:sp>
        <p:nvSpPr>
          <p:cNvPr id="11" name="Google Shape;9;p3">
            <a:extLst>
              <a:ext uri="{FF2B5EF4-FFF2-40B4-BE49-F238E27FC236}">
                <a16:creationId xmlns:a16="http://schemas.microsoft.com/office/drawing/2014/main" id="{6075163A-31B0-4AEA-880E-67BDB19BFB04}"/>
              </a:ext>
            </a:extLst>
          </p:cNvPr>
          <p:cNvSpPr/>
          <p:nvPr userDrawn="1"/>
        </p:nvSpPr>
        <p:spPr>
          <a:xfrm>
            <a:off x="0" y="0"/>
            <a:ext cx="1062681" cy="6858000"/>
          </a:xfrm>
          <a:prstGeom prst="rect">
            <a:avLst/>
          </a:prstGeom>
          <a:gradFill>
            <a:gsLst>
              <a:gs pos="0">
                <a:srgbClr val="421049"/>
              </a:gs>
              <a:gs pos="41000">
                <a:srgbClr val="421049"/>
              </a:gs>
              <a:gs pos="100000">
                <a:srgbClr val="F5F7FC"/>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3" name="Google Shape;12;p3">
            <a:extLst>
              <a:ext uri="{FF2B5EF4-FFF2-40B4-BE49-F238E27FC236}">
                <a16:creationId xmlns:a16="http://schemas.microsoft.com/office/drawing/2014/main" id="{BC8B6AA6-1B4A-4735-8DC1-C8EA4B9BA33A}"/>
              </a:ext>
            </a:extLst>
          </p:cNvPr>
          <p:cNvPicPr preferRelativeResize="0"/>
          <p:nvPr userDrawn="1"/>
        </p:nvPicPr>
        <p:blipFill rotWithShape="1">
          <a:blip r:embed="rId4">
            <a:alphaModFix/>
          </a:blip>
          <a:srcRect l="728" t="33185" r="68300" b="6282"/>
          <a:stretch/>
        </p:blipFill>
        <p:spPr>
          <a:xfrm>
            <a:off x="125320" y="4838141"/>
            <a:ext cx="769083" cy="314625"/>
          </a:xfrm>
          <a:prstGeom prst="rect">
            <a:avLst/>
          </a:prstGeom>
          <a:noFill/>
          <a:ln>
            <a:noFill/>
          </a:ln>
        </p:spPr>
      </p:pic>
      <p:pic>
        <p:nvPicPr>
          <p:cNvPr id="14" name="Google Shape;13;p3" descr="Equis Accredited Logo PNG Vector (AI, SVG) Free Download">
            <a:extLst>
              <a:ext uri="{FF2B5EF4-FFF2-40B4-BE49-F238E27FC236}">
                <a16:creationId xmlns:a16="http://schemas.microsoft.com/office/drawing/2014/main" id="{80585F6A-2597-4DE2-9F24-8884AAA31488}"/>
              </a:ext>
            </a:extLst>
          </p:cNvPr>
          <p:cNvPicPr preferRelativeResize="0"/>
          <p:nvPr userDrawn="1"/>
        </p:nvPicPr>
        <p:blipFill rotWithShape="1">
          <a:blip r:embed="rId5">
            <a:alphaModFix/>
          </a:blip>
          <a:srcRect/>
          <a:stretch/>
        </p:blipFill>
        <p:spPr>
          <a:xfrm>
            <a:off x="254759" y="5251032"/>
            <a:ext cx="510204" cy="314626"/>
          </a:xfrm>
          <a:prstGeom prst="rect">
            <a:avLst/>
          </a:prstGeom>
          <a:noFill/>
          <a:ln>
            <a:noFill/>
          </a:ln>
        </p:spPr>
      </p:pic>
      <p:pic>
        <p:nvPicPr>
          <p:cNvPr id="15" name="Google Shape;14;p3" descr="EFMD Programme Accreditation System - EFMD Global">
            <a:extLst>
              <a:ext uri="{FF2B5EF4-FFF2-40B4-BE49-F238E27FC236}">
                <a16:creationId xmlns:a16="http://schemas.microsoft.com/office/drawing/2014/main" id="{A5DB56B7-DE4D-4BEA-968C-A94EB334A207}"/>
              </a:ext>
            </a:extLst>
          </p:cNvPr>
          <p:cNvPicPr preferRelativeResize="0"/>
          <p:nvPr userDrawn="1"/>
        </p:nvPicPr>
        <p:blipFill rotWithShape="1">
          <a:blip r:embed="rId6">
            <a:alphaModFix/>
          </a:blip>
          <a:srcRect l="10585" t="14667" r="12647" b="15650"/>
          <a:stretch/>
        </p:blipFill>
        <p:spPr>
          <a:xfrm>
            <a:off x="248643" y="5663925"/>
            <a:ext cx="522436" cy="342286"/>
          </a:xfrm>
          <a:prstGeom prst="rect">
            <a:avLst/>
          </a:prstGeom>
          <a:noFill/>
          <a:ln>
            <a:noFill/>
          </a:ln>
        </p:spPr>
      </p:pic>
      <p:pic>
        <p:nvPicPr>
          <p:cNvPr id="16" name="Picture 20" descr="About SBC">
            <a:extLst>
              <a:ext uri="{FF2B5EF4-FFF2-40B4-BE49-F238E27FC236}">
                <a16:creationId xmlns:a16="http://schemas.microsoft.com/office/drawing/2014/main" id="{A9ED406D-1BCF-40E6-83EC-5872C0E50C4E}"/>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96156" y="6104478"/>
            <a:ext cx="639643" cy="23245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4" descr="logo-iso-9001-bureau-veritas - Quimica Internacional">
            <a:extLst>
              <a:ext uri="{FF2B5EF4-FFF2-40B4-BE49-F238E27FC236}">
                <a16:creationId xmlns:a16="http://schemas.microsoft.com/office/drawing/2014/main" id="{634B8E4C-4D2B-4E73-BE72-7836176DA96A}"/>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47382" y="6432742"/>
            <a:ext cx="738847" cy="338228"/>
          </a:xfrm>
          <a:prstGeom prst="rect">
            <a:avLst/>
          </a:prstGeom>
          <a:noFill/>
          <a:extLst>
            <a:ext uri="{909E8E84-426E-40DD-AFC4-6F175D3DCCD1}">
              <a14:hiddenFill xmlns:a14="http://schemas.microsoft.com/office/drawing/2010/main">
                <a:solidFill>
                  <a:srgbClr val="FFFFFF"/>
                </a:solidFill>
              </a14:hiddenFill>
            </a:ext>
          </a:extLst>
        </p:spPr>
      </p:pic>
      <p:pic>
        <p:nvPicPr>
          <p:cNvPr id="18" name="Google Shape;10;p3">
            <a:extLst>
              <a:ext uri="{FF2B5EF4-FFF2-40B4-BE49-F238E27FC236}">
                <a16:creationId xmlns:a16="http://schemas.microsoft.com/office/drawing/2014/main" id="{836DA029-5238-4BCB-AF38-AB2ED2A6D82D}"/>
              </a:ext>
            </a:extLst>
          </p:cNvPr>
          <p:cNvPicPr preferRelativeResize="0"/>
          <p:nvPr userDrawn="1"/>
        </p:nvPicPr>
        <p:blipFill rotWithShape="1">
          <a:blip r:embed="rId2">
            <a:alphaModFix/>
          </a:blip>
          <a:srcRect/>
          <a:stretch/>
        </p:blipFill>
        <p:spPr>
          <a:xfrm>
            <a:off x="176451" y="3429001"/>
            <a:ext cx="709778" cy="791742"/>
          </a:xfrm>
          <a:prstGeom prst="rect">
            <a:avLst/>
          </a:prstGeom>
          <a:noFill/>
          <a:ln>
            <a:noFill/>
          </a:ln>
        </p:spPr>
      </p:pic>
      <p:pic>
        <p:nvPicPr>
          <p:cNvPr id="19" name="Google Shape;11;p3">
            <a:extLst>
              <a:ext uri="{FF2B5EF4-FFF2-40B4-BE49-F238E27FC236}">
                <a16:creationId xmlns:a16="http://schemas.microsoft.com/office/drawing/2014/main" id="{6511BC6B-4D7F-4886-9255-C37BEE0F2B5E}"/>
              </a:ext>
            </a:extLst>
          </p:cNvPr>
          <p:cNvPicPr preferRelativeResize="0"/>
          <p:nvPr userDrawn="1"/>
        </p:nvPicPr>
        <p:blipFill rotWithShape="1">
          <a:blip r:embed="rId9">
            <a:alphaModFix/>
          </a:blip>
          <a:srcRect/>
          <a:stretch/>
        </p:blipFill>
        <p:spPr>
          <a:xfrm rot="-5400000">
            <a:off x="-643355" y="1155863"/>
            <a:ext cx="2261017" cy="679542"/>
          </a:xfrm>
          <a:prstGeom prst="rect">
            <a:avLst/>
          </a:prstGeom>
          <a:noFill/>
          <a:ln>
            <a:noFill/>
          </a:ln>
        </p:spPr>
      </p:pic>
    </p:spTree>
    <p:extLst>
      <p:ext uri="{BB962C8B-B14F-4D97-AF65-F5344CB8AC3E}">
        <p14:creationId xmlns:p14="http://schemas.microsoft.com/office/powerpoint/2010/main" val="2427345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5954B1-F310-274D-A891-5E51B50E263B}" type="datetimeFigureOut">
              <a:rPr lang="en-US" smtClean="0"/>
              <a:t>5/29/2024</a:t>
            </a:fld>
            <a:endParaRPr lang="en-US"/>
          </a:p>
        </p:txBody>
      </p:sp>
      <p:sp>
        <p:nvSpPr>
          <p:cNvPr id="3" name="Footer Placeholder 2"/>
          <p:cNvSpPr>
            <a:spLocks noGrp="1"/>
          </p:cNvSpPr>
          <p:nvPr>
            <p:ph type="ftr" sz="quarter" idx="11"/>
          </p:nvPr>
        </p:nvSpPr>
        <p:spPr/>
        <p:txBody>
          <a:bodyPr/>
          <a:lstStyle/>
          <a:p>
            <a:r>
              <a:rPr lang="hr-HR" dirty="0" err="1"/>
              <a:t>Odyssey</a:t>
            </a:r>
            <a:r>
              <a:rPr lang="hr-HR" dirty="0"/>
              <a:t> </a:t>
            </a:r>
            <a:r>
              <a:rPr lang="hr-HR" dirty="0" err="1"/>
              <a:t>Conference</a:t>
            </a:r>
            <a:r>
              <a:rPr lang="hr-HR" dirty="0"/>
              <a:t> 2022</a:t>
            </a:r>
            <a:endParaRPr lang="en-US" dirty="0"/>
          </a:p>
        </p:txBody>
      </p:sp>
      <p:sp>
        <p:nvSpPr>
          <p:cNvPr id="4" name="Slide Number Placeholder 3"/>
          <p:cNvSpPr>
            <a:spLocks noGrp="1"/>
          </p:cNvSpPr>
          <p:nvPr>
            <p:ph type="sldNum" sz="quarter" idx="12"/>
          </p:nvPr>
        </p:nvSpPr>
        <p:spPr/>
        <p:txBody>
          <a:bodyPr/>
          <a:lstStyle/>
          <a:p>
            <a:fld id="{55856DE8-04E9-8E48-88CA-494F785034E1}" type="slidenum">
              <a:rPr lang="en-US" smtClean="0"/>
              <a:t>‹#›</a:t>
            </a:fld>
            <a:endParaRPr lang="en-US"/>
          </a:p>
        </p:txBody>
      </p:sp>
      <p:sp>
        <p:nvSpPr>
          <p:cNvPr id="5" name="Rectangle 3"/>
          <p:cNvSpPr/>
          <p:nvPr userDrawn="1"/>
        </p:nvSpPr>
        <p:spPr>
          <a:xfrm>
            <a:off x="0" y="0"/>
            <a:ext cx="1062681" cy="6858000"/>
          </a:xfrm>
          <a:prstGeom prst="rect">
            <a:avLst/>
          </a:prstGeom>
          <a:gradFill>
            <a:gsLst>
              <a:gs pos="100000">
                <a:schemeClr val="accent1">
                  <a:lumMod val="5000"/>
                  <a:lumOff val="95000"/>
                </a:schemeClr>
              </a:gs>
              <a:gs pos="6000">
                <a:srgbClr val="421149">
                  <a:lumMod val="10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90666"/>
            <a:ext cx="1062682" cy="1185398"/>
          </a:xfrm>
          <a:prstGeom prst="rect">
            <a:avLst/>
          </a:prstGeom>
        </p:spPr>
      </p:pic>
      <p:pic>
        <p:nvPicPr>
          <p:cNvPr id="8" name="Picture 15"/>
          <p:cNvPicPr>
            <a:picLocks noChangeAspect="1"/>
          </p:cNvPicPr>
          <p:nvPr userDrawn="1"/>
        </p:nvPicPr>
        <p:blipFill rotWithShape="1">
          <a:blip r:embed="rId3">
            <a:extLst>
              <a:ext uri="{28A0092B-C50C-407E-A947-70E740481C1C}">
                <a14:useLocalDpi xmlns:a14="http://schemas.microsoft.com/office/drawing/2010/main" val="0"/>
              </a:ext>
            </a:extLst>
          </a:blip>
          <a:srcRect r="45623" b="18109"/>
          <a:stretch/>
        </p:blipFill>
        <p:spPr>
          <a:xfrm>
            <a:off x="7366000" y="762753"/>
            <a:ext cx="4826000" cy="5616000"/>
          </a:xfrm>
          <a:prstGeom prst="rect">
            <a:avLst/>
          </a:prstGeom>
        </p:spPr>
      </p:pic>
      <p:sp>
        <p:nvSpPr>
          <p:cNvPr id="10" name="Rezervirano mjesto sadržaja 2"/>
          <p:cNvSpPr>
            <a:spLocks noGrp="1"/>
          </p:cNvSpPr>
          <p:nvPr>
            <p:ph idx="1"/>
          </p:nvPr>
        </p:nvSpPr>
        <p:spPr>
          <a:xfrm>
            <a:off x="838200" y="1825625"/>
            <a:ext cx="10515600" cy="4351338"/>
          </a:xfrm>
        </p:spPr>
        <p:txBody>
          <a:bodyPr/>
          <a:lstStyle/>
          <a:p>
            <a:endParaRPr lang="hr-HR" dirty="0"/>
          </a:p>
        </p:txBody>
      </p:sp>
      <p:sp>
        <p:nvSpPr>
          <p:cNvPr id="9" name="Google Shape;9;p3">
            <a:extLst>
              <a:ext uri="{FF2B5EF4-FFF2-40B4-BE49-F238E27FC236}">
                <a16:creationId xmlns:a16="http://schemas.microsoft.com/office/drawing/2014/main" id="{67CE2875-2824-4AE3-9AA2-8891DB972697}"/>
              </a:ext>
            </a:extLst>
          </p:cNvPr>
          <p:cNvSpPr/>
          <p:nvPr userDrawn="1"/>
        </p:nvSpPr>
        <p:spPr>
          <a:xfrm>
            <a:off x="0" y="0"/>
            <a:ext cx="1062681" cy="6858000"/>
          </a:xfrm>
          <a:prstGeom prst="rect">
            <a:avLst/>
          </a:prstGeom>
          <a:gradFill>
            <a:gsLst>
              <a:gs pos="0">
                <a:srgbClr val="421049"/>
              </a:gs>
              <a:gs pos="41000">
                <a:srgbClr val="421049"/>
              </a:gs>
              <a:gs pos="100000">
                <a:srgbClr val="F5F7FC"/>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1" name="Google Shape;12;p3">
            <a:extLst>
              <a:ext uri="{FF2B5EF4-FFF2-40B4-BE49-F238E27FC236}">
                <a16:creationId xmlns:a16="http://schemas.microsoft.com/office/drawing/2014/main" id="{D621C997-E3C4-44D3-A0F7-4C305A29376A}"/>
              </a:ext>
            </a:extLst>
          </p:cNvPr>
          <p:cNvPicPr preferRelativeResize="0"/>
          <p:nvPr userDrawn="1"/>
        </p:nvPicPr>
        <p:blipFill rotWithShape="1">
          <a:blip r:embed="rId4">
            <a:alphaModFix/>
          </a:blip>
          <a:srcRect l="728" t="33185" r="68300" b="6282"/>
          <a:stretch/>
        </p:blipFill>
        <p:spPr>
          <a:xfrm>
            <a:off x="125320" y="4838141"/>
            <a:ext cx="769083" cy="314625"/>
          </a:xfrm>
          <a:prstGeom prst="rect">
            <a:avLst/>
          </a:prstGeom>
          <a:noFill/>
          <a:ln>
            <a:noFill/>
          </a:ln>
        </p:spPr>
      </p:pic>
      <p:pic>
        <p:nvPicPr>
          <p:cNvPr id="12" name="Google Shape;13;p3" descr="Equis Accredited Logo PNG Vector (AI, SVG) Free Download">
            <a:extLst>
              <a:ext uri="{FF2B5EF4-FFF2-40B4-BE49-F238E27FC236}">
                <a16:creationId xmlns:a16="http://schemas.microsoft.com/office/drawing/2014/main" id="{62F67759-9434-4214-B84F-82E6A9DE9C74}"/>
              </a:ext>
            </a:extLst>
          </p:cNvPr>
          <p:cNvPicPr preferRelativeResize="0"/>
          <p:nvPr userDrawn="1"/>
        </p:nvPicPr>
        <p:blipFill rotWithShape="1">
          <a:blip r:embed="rId5">
            <a:alphaModFix/>
          </a:blip>
          <a:srcRect/>
          <a:stretch/>
        </p:blipFill>
        <p:spPr>
          <a:xfrm>
            <a:off x="254759" y="5251032"/>
            <a:ext cx="510204" cy="314626"/>
          </a:xfrm>
          <a:prstGeom prst="rect">
            <a:avLst/>
          </a:prstGeom>
          <a:noFill/>
          <a:ln>
            <a:noFill/>
          </a:ln>
        </p:spPr>
      </p:pic>
      <p:pic>
        <p:nvPicPr>
          <p:cNvPr id="13" name="Google Shape;14;p3" descr="EFMD Programme Accreditation System - EFMD Global">
            <a:extLst>
              <a:ext uri="{FF2B5EF4-FFF2-40B4-BE49-F238E27FC236}">
                <a16:creationId xmlns:a16="http://schemas.microsoft.com/office/drawing/2014/main" id="{DB87EB01-0905-4C1F-A5A5-54139600F56F}"/>
              </a:ext>
            </a:extLst>
          </p:cNvPr>
          <p:cNvPicPr preferRelativeResize="0"/>
          <p:nvPr userDrawn="1"/>
        </p:nvPicPr>
        <p:blipFill rotWithShape="1">
          <a:blip r:embed="rId6">
            <a:alphaModFix/>
          </a:blip>
          <a:srcRect l="10585" t="14667" r="12647" b="15650"/>
          <a:stretch/>
        </p:blipFill>
        <p:spPr>
          <a:xfrm>
            <a:off x="248643" y="5663925"/>
            <a:ext cx="522436" cy="342286"/>
          </a:xfrm>
          <a:prstGeom prst="rect">
            <a:avLst/>
          </a:prstGeom>
          <a:noFill/>
          <a:ln>
            <a:noFill/>
          </a:ln>
        </p:spPr>
      </p:pic>
      <p:pic>
        <p:nvPicPr>
          <p:cNvPr id="14" name="Picture 20" descr="About SBC">
            <a:extLst>
              <a:ext uri="{FF2B5EF4-FFF2-40B4-BE49-F238E27FC236}">
                <a16:creationId xmlns:a16="http://schemas.microsoft.com/office/drawing/2014/main" id="{542B0090-3158-4D1C-B946-B63254F9B4E5}"/>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96156" y="6104478"/>
            <a:ext cx="639643" cy="23245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4" descr="logo-iso-9001-bureau-veritas - Quimica Internacional">
            <a:extLst>
              <a:ext uri="{FF2B5EF4-FFF2-40B4-BE49-F238E27FC236}">
                <a16:creationId xmlns:a16="http://schemas.microsoft.com/office/drawing/2014/main" id="{4D81C37F-3B05-40FE-850E-FF669C5A1402}"/>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47382" y="6432742"/>
            <a:ext cx="738847" cy="338228"/>
          </a:xfrm>
          <a:prstGeom prst="rect">
            <a:avLst/>
          </a:prstGeom>
          <a:noFill/>
          <a:extLst>
            <a:ext uri="{909E8E84-426E-40DD-AFC4-6F175D3DCCD1}">
              <a14:hiddenFill xmlns:a14="http://schemas.microsoft.com/office/drawing/2010/main">
                <a:solidFill>
                  <a:srgbClr val="FFFFFF"/>
                </a:solidFill>
              </a14:hiddenFill>
            </a:ext>
          </a:extLst>
        </p:spPr>
      </p:pic>
      <p:pic>
        <p:nvPicPr>
          <p:cNvPr id="16" name="Google Shape;10;p3">
            <a:extLst>
              <a:ext uri="{FF2B5EF4-FFF2-40B4-BE49-F238E27FC236}">
                <a16:creationId xmlns:a16="http://schemas.microsoft.com/office/drawing/2014/main" id="{B86EC56F-4015-48C0-98DA-6E4EA8F04E07}"/>
              </a:ext>
            </a:extLst>
          </p:cNvPr>
          <p:cNvPicPr preferRelativeResize="0"/>
          <p:nvPr userDrawn="1"/>
        </p:nvPicPr>
        <p:blipFill rotWithShape="1">
          <a:blip r:embed="rId2">
            <a:alphaModFix/>
          </a:blip>
          <a:srcRect/>
          <a:stretch/>
        </p:blipFill>
        <p:spPr>
          <a:xfrm>
            <a:off x="176451" y="3429001"/>
            <a:ext cx="709778" cy="791742"/>
          </a:xfrm>
          <a:prstGeom prst="rect">
            <a:avLst/>
          </a:prstGeom>
          <a:noFill/>
          <a:ln>
            <a:noFill/>
          </a:ln>
        </p:spPr>
      </p:pic>
      <p:pic>
        <p:nvPicPr>
          <p:cNvPr id="17" name="Google Shape;11;p3">
            <a:extLst>
              <a:ext uri="{FF2B5EF4-FFF2-40B4-BE49-F238E27FC236}">
                <a16:creationId xmlns:a16="http://schemas.microsoft.com/office/drawing/2014/main" id="{DFCEEB19-97B4-49F6-BDE5-FEFC06391BAE}"/>
              </a:ext>
            </a:extLst>
          </p:cNvPr>
          <p:cNvPicPr preferRelativeResize="0"/>
          <p:nvPr userDrawn="1"/>
        </p:nvPicPr>
        <p:blipFill rotWithShape="1">
          <a:blip r:embed="rId9">
            <a:alphaModFix/>
          </a:blip>
          <a:srcRect/>
          <a:stretch/>
        </p:blipFill>
        <p:spPr>
          <a:xfrm rot="-5400000">
            <a:off x="-643355" y="1155863"/>
            <a:ext cx="2261017" cy="679542"/>
          </a:xfrm>
          <a:prstGeom prst="rect">
            <a:avLst/>
          </a:prstGeom>
          <a:noFill/>
          <a:ln>
            <a:noFill/>
          </a:ln>
        </p:spPr>
      </p:pic>
    </p:spTree>
    <p:extLst>
      <p:ext uri="{BB962C8B-B14F-4D97-AF65-F5344CB8AC3E}">
        <p14:creationId xmlns:p14="http://schemas.microsoft.com/office/powerpoint/2010/main" val="3372598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65954B1-F310-274D-A891-5E51B50E263B}" type="datetimeFigureOut">
              <a:rPr lang="en-US" smtClean="0"/>
              <a:t>5/29/2024</a:t>
            </a:fld>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5856DE8-04E9-8E48-88CA-494F785034E1}" type="slidenum">
              <a:rPr lang="en-US" smtClean="0"/>
              <a:t>‹#›</a:t>
            </a:fld>
            <a:endParaRPr lang="en-US"/>
          </a:p>
        </p:txBody>
      </p:sp>
      <p:sp>
        <p:nvSpPr>
          <p:cNvPr id="7" name="Rectangle 3"/>
          <p:cNvSpPr/>
          <p:nvPr userDrawn="1"/>
        </p:nvSpPr>
        <p:spPr>
          <a:xfrm>
            <a:off x="0" y="0"/>
            <a:ext cx="1062681" cy="6858000"/>
          </a:xfrm>
          <a:prstGeom prst="rect">
            <a:avLst/>
          </a:prstGeom>
          <a:gradFill>
            <a:gsLst>
              <a:gs pos="100000">
                <a:schemeClr val="accent1">
                  <a:lumMod val="5000"/>
                  <a:lumOff val="95000"/>
                </a:schemeClr>
              </a:gs>
              <a:gs pos="6000">
                <a:srgbClr val="421149">
                  <a:lumMod val="10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90666"/>
            <a:ext cx="1062682" cy="1185398"/>
          </a:xfrm>
          <a:prstGeom prst="rect">
            <a:avLst/>
          </a:prstGeom>
        </p:spPr>
      </p:pic>
      <p:pic>
        <p:nvPicPr>
          <p:cNvPr id="10" name="Picture 15"/>
          <p:cNvPicPr>
            <a:picLocks noChangeAspect="1"/>
          </p:cNvPicPr>
          <p:nvPr userDrawn="1"/>
        </p:nvPicPr>
        <p:blipFill rotWithShape="1">
          <a:blip r:embed="rId3">
            <a:extLst>
              <a:ext uri="{28A0092B-C50C-407E-A947-70E740481C1C}">
                <a14:useLocalDpi xmlns:a14="http://schemas.microsoft.com/office/drawing/2010/main" val="0"/>
              </a:ext>
            </a:extLst>
          </a:blip>
          <a:srcRect r="45623" b="18109"/>
          <a:stretch/>
        </p:blipFill>
        <p:spPr>
          <a:xfrm>
            <a:off x="7366000" y="762753"/>
            <a:ext cx="4826000" cy="5616000"/>
          </a:xfrm>
          <a:prstGeom prst="rect">
            <a:avLst/>
          </a:prstGeom>
        </p:spPr>
      </p:pic>
      <p:sp>
        <p:nvSpPr>
          <p:cNvPr id="12" name="Rezervirano mjesto sadržaja 2"/>
          <p:cNvSpPr>
            <a:spLocks noGrp="1"/>
          </p:cNvSpPr>
          <p:nvPr>
            <p:ph idx="13"/>
          </p:nvPr>
        </p:nvSpPr>
        <p:spPr>
          <a:xfrm>
            <a:off x="838200" y="1825625"/>
            <a:ext cx="10515600" cy="4351338"/>
          </a:xfrm>
        </p:spPr>
        <p:txBody>
          <a:bodyPr/>
          <a:lstStyle/>
          <a:p>
            <a:endParaRPr lang="hr-HR" dirty="0"/>
          </a:p>
        </p:txBody>
      </p:sp>
      <p:sp>
        <p:nvSpPr>
          <p:cNvPr id="13" name="Google Shape;9;p3">
            <a:extLst>
              <a:ext uri="{FF2B5EF4-FFF2-40B4-BE49-F238E27FC236}">
                <a16:creationId xmlns:a16="http://schemas.microsoft.com/office/drawing/2014/main" id="{44619B06-3A39-44F1-B148-9E06D368C790}"/>
              </a:ext>
            </a:extLst>
          </p:cNvPr>
          <p:cNvSpPr/>
          <p:nvPr userDrawn="1"/>
        </p:nvSpPr>
        <p:spPr>
          <a:xfrm>
            <a:off x="0" y="0"/>
            <a:ext cx="1062681" cy="6858000"/>
          </a:xfrm>
          <a:prstGeom prst="rect">
            <a:avLst/>
          </a:prstGeom>
          <a:gradFill>
            <a:gsLst>
              <a:gs pos="0">
                <a:srgbClr val="421049"/>
              </a:gs>
              <a:gs pos="41000">
                <a:srgbClr val="421049"/>
              </a:gs>
              <a:gs pos="100000">
                <a:srgbClr val="F5F7FC"/>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4" name="Google Shape;12;p3">
            <a:extLst>
              <a:ext uri="{FF2B5EF4-FFF2-40B4-BE49-F238E27FC236}">
                <a16:creationId xmlns:a16="http://schemas.microsoft.com/office/drawing/2014/main" id="{DC23734E-F77A-4C26-8AAE-5D41C90F1CAD}"/>
              </a:ext>
            </a:extLst>
          </p:cNvPr>
          <p:cNvPicPr preferRelativeResize="0"/>
          <p:nvPr userDrawn="1"/>
        </p:nvPicPr>
        <p:blipFill rotWithShape="1">
          <a:blip r:embed="rId4">
            <a:alphaModFix/>
          </a:blip>
          <a:srcRect l="728" t="33185" r="68300" b="6282"/>
          <a:stretch/>
        </p:blipFill>
        <p:spPr>
          <a:xfrm>
            <a:off x="125320" y="4838141"/>
            <a:ext cx="769083" cy="314625"/>
          </a:xfrm>
          <a:prstGeom prst="rect">
            <a:avLst/>
          </a:prstGeom>
          <a:noFill/>
          <a:ln>
            <a:noFill/>
          </a:ln>
        </p:spPr>
      </p:pic>
      <p:pic>
        <p:nvPicPr>
          <p:cNvPr id="15" name="Google Shape;13;p3" descr="Equis Accredited Logo PNG Vector (AI, SVG) Free Download">
            <a:extLst>
              <a:ext uri="{FF2B5EF4-FFF2-40B4-BE49-F238E27FC236}">
                <a16:creationId xmlns:a16="http://schemas.microsoft.com/office/drawing/2014/main" id="{31E0CF2C-B257-474C-9033-A6805D3C696C}"/>
              </a:ext>
            </a:extLst>
          </p:cNvPr>
          <p:cNvPicPr preferRelativeResize="0"/>
          <p:nvPr userDrawn="1"/>
        </p:nvPicPr>
        <p:blipFill rotWithShape="1">
          <a:blip r:embed="rId5">
            <a:alphaModFix/>
          </a:blip>
          <a:srcRect/>
          <a:stretch/>
        </p:blipFill>
        <p:spPr>
          <a:xfrm>
            <a:off x="254759" y="5251032"/>
            <a:ext cx="510204" cy="314626"/>
          </a:xfrm>
          <a:prstGeom prst="rect">
            <a:avLst/>
          </a:prstGeom>
          <a:noFill/>
          <a:ln>
            <a:noFill/>
          </a:ln>
        </p:spPr>
      </p:pic>
      <p:pic>
        <p:nvPicPr>
          <p:cNvPr id="16" name="Google Shape;14;p3" descr="EFMD Programme Accreditation System - EFMD Global">
            <a:extLst>
              <a:ext uri="{FF2B5EF4-FFF2-40B4-BE49-F238E27FC236}">
                <a16:creationId xmlns:a16="http://schemas.microsoft.com/office/drawing/2014/main" id="{0F143464-A809-432A-BC3C-D698C0E726ED}"/>
              </a:ext>
            </a:extLst>
          </p:cNvPr>
          <p:cNvPicPr preferRelativeResize="0"/>
          <p:nvPr userDrawn="1"/>
        </p:nvPicPr>
        <p:blipFill rotWithShape="1">
          <a:blip r:embed="rId6">
            <a:alphaModFix/>
          </a:blip>
          <a:srcRect l="10585" t="14667" r="12647" b="15650"/>
          <a:stretch/>
        </p:blipFill>
        <p:spPr>
          <a:xfrm>
            <a:off x="248643" y="5663925"/>
            <a:ext cx="522436" cy="342286"/>
          </a:xfrm>
          <a:prstGeom prst="rect">
            <a:avLst/>
          </a:prstGeom>
          <a:noFill/>
          <a:ln>
            <a:noFill/>
          </a:ln>
        </p:spPr>
      </p:pic>
      <p:pic>
        <p:nvPicPr>
          <p:cNvPr id="17" name="Picture 20" descr="About SBC">
            <a:extLst>
              <a:ext uri="{FF2B5EF4-FFF2-40B4-BE49-F238E27FC236}">
                <a16:creationId xmlns:a16="http://schemas.microsoft.com/office/drawing/2014/main" id="{58B056D1-E498-453A-8D9C-06C3D7446410}"/>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96156" y="6104478"/>
            <a:ext cx="639643" cy="23245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4" descr="logo-iso-9001-bureau-veritas - Quimica Internacional">
            <a:extLst>
              <a:ext uri="{FF2B5EF4-FFF2-40B4-BE49-F238E27FC236}">
                <a16:creationId xmlns:a16="http://schemas.microsoft.com/office/drawing/2014/main" id="{5C010E37-A376-4AE1-A400-FB679EF67372}"/>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47382" y="6432742"/>
            <a:ext cx="738847" cy="338228"/>
          </a:xfrm>
          <a:prstGeom prst="rect">
            <a:avLst/>
          </a:prstGeom>
          <a:noFill/>
          <a:extLst>
            <a:ext uri="{909E8E84-426E-40DD-AFC4-6F175D3DCCD1}">
              <a14:hiddenFill xmlns:a14="http://schemas.microsoft.com/office/drawing/2010/main">
                <a:solidFill>
                  <a:srgbClr val="FFFFFF"/>
                </a:solidFill>
              </a14:hiddenFill>
            </a:ext>
          </a:extLst>
        </p:spPr>
      </p:pic>
      <p:pic>
        <p:nvPicPr>
          <p:cNvPr id="19" name="Google Shape;10;p3">
            <a:extLst>
              <a:ext uri="{FF2B5EF4-FFF2-40B4-BE49-F238E27FC236}">
                <a16:creationId xmlns:a16="http://schemas.microsoft.com/office/drawing/2014/main" id="{70AFCCE6-A527-466B-903C-93C0F313B57B}"/>
              </a:ext>
            </a:extLst>
          </p:cNvPr>
          <p:cNvPicPr preferRelativeResize="0"/>
          <p:nvPr userDrawn="1"/>
        </p:nvPicPr>
        <p:blipFill rotWithShape="1">
          <a:blip r:embed="rId2">
            <a:alphaModFix/>
          </a:blip>
          <a:srcRect/>
          <a:stretch/>
        </p:blipFill>
        <p:spPr>
          <a:xfrm>
            <a:off x="176451" y="3429001"/>
            <a:ext cx="709778" cy="791742"/>
          </a:xfrm>
          <a:prstGeom prst="rect">
            <a:avLst/>
          </a:prstGeom>
          <a:noFill/>
          <a:ln>
            <a:noFill/>
          </a:ln>
        </p:spPr>
      </p:pic>
      <p:pic>
        <p:nvPicPr>
          <p:cNvPr id="20" name="Google Shape;11;p3">
            <a:extLst>
              <a:ext uri="{FF2B5EF4-FFF2-40B4-BE49-F238E27FC236}">
                <a16:creationId xmlns:a16="http://schemas.microsoft.com/office/drawing/2014/main" id="{03F77079-9835-4D5D-BE24-B77CA4F43F96}"/>
              </a:ext>
            </a:extLst>
          </p:cNvPr>
          <p:cNvPicPr preferRelativeResize="0"/>
          <p:nvPr userDrawn="1"/>
        </p:nvPicPr>
        <p:blipFill rotWithShape="1">
          <a:blip r:embed="rId9">
            <a:alphaModFix/>
          </a:blip>
          <a:srcRect/>
          <a:stretch/>
        </p:blipFill>
        <p:spPr>
          <a:xfrm rot="-5400000">
            <a:off x="-643355" y="1155863"/>
            <a:ext cx="2261017" cy="679542"/>
          </a:xfrm>
          <a:prstGeom prst="rect">
            <a:avLst/>
          </a:prstGeom>
          <a:noFill/>
          <a:ln>
            <a:noFill/>
          </a:ln>
        </p:spPr>
      </p:pic>
    </p:spTree>
    <p:extLst>
      <p:ext uri="{BB962C8B-B14F-4D97-AF65-F5344CB8AC3E}">
        <p14:creationId xmlns:p14="http://schemas.microsoft.com/office/powerpoint/2010/main" val="1062223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865954B1-F310-274D-A891-5E51B50E263B}" type="datetimeFigureOut">
              <a:rPr lang="en-US" smtClean="0"/>
              <a:t>5/29/2024</a:t>
            </a:fld>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55856DE8-04E9-8E48-88CA-494F785034E1}" type="slidenum">
              <a:rPr lang="en-US" smtClean="0"/>
              <a:t>‹#›</a:t>
            </a:fld>
            <a:endParaRPr lang="en-US"/>
          </a:p>
        </p:txBody>
      </p:sp>
      <p:sp>
        <p:nvSpPr>
          <p:cNvPr id="8" name="Rectangle 3"/>
          <p:cNvSpPr/>
          <p:nvPr userDrawn="1"/>
        </p:nvSpPr>
        <p:spPr>
          <a:xfrm>
            <a:off x="0" y="0"/>
            <a:ext cx="1062681" cy="6858000"/>
          </a:xfrm>
          <a:prstGeom prst="rect">
            <a:avLst/>
          </a:prstGeom>
          <a:gradFill>
            <a:gsLst>
              <a:gs pos="100000">
                <a:schemeClr val="accent1">
                  <a:lumMod val="5000"/>
                  <a:lumOff val="95000"/>
                </a:schemeClr>
              </a:gs>
              <a:gs pos="6000">
                <a:srgbClr val="421149">
                  <a:lumMod val="10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90666"/>
            <a:ext cx="1062682" cy="1185398"/>
          </a:xfrm>
          <a:prstGeom prst="rect">
            <a:avLst/>
          </a:prstGeom>
        </p:spPr>
      </p:pic>
      <p:pic>
        <p:nvPicPr>
          <p:cNvPr id="11" name="Picture 15"/>
          <p:cNvPicPr>
            <a:picLocks noChangeAspect="1"/>
          </p:cNvPicPr>
          <p:nvPr userDrawn="1"/>
        </p:nvPicPr>
        <p:blipFill rotWithShape="1">
          <a:blip r:embed="rId3">
            <a:extLst>
              <a:ext uri="{28A0092B-C50C-407E-A947-70E740481C1C}">
                <a14:useLocalDpi xmlns:a14="http://schemas.microsoft.com/office/drawing/2010/main" val="0"/>
              </a:ext>
            </a:extLst>
          </a:blip>
          <a:srcRect r="45623" b="18109"/>
          <a:stretch/>
        </p:blipFill>
        <p:spPr>
          <a:xfrm>
            <a:off x="7366000" y="762753"/>
            <a:ext cx="4826000" cy="5616000"/>
          </a:xfrm>
          <a:prstGeom prst="rect">
            <a:avLst/>
          </a:prstGeom>
        </p:spPr>
      </p:pic>
      <p:sp>
        <p:nvSpPr>
          <p:cNvPr id="13" name="Rezervirano mjesto sadržaja 2"/>
          <p:cNvSpPr>
            <a:spLocks noGrp="1"/>
          </p:cNvSpPr>
          <p:nvPr>
            <p:ph idx="13"/>
          </p:nvPr>
        </p:nvSpPr>
        <p:spPr>
          <a:xfrm>
            <a:off x="838200" y="1825625"/>
            <a:ext cx="10515600" cy="4351338"/>
          </a:xfrm>
        </p:spPr>
        <p:txBody>
          <a:bodyPr/>
          <a:lstStyle/>
          <a:p>
            <a:endParaRPr lang="hr-HR" dirty="0"/>
          </a:p>
        </p:txBody>
      </p:sp>
      <p:sp>
        <p:nvSpPr>
          <p:cNvPr id="14" name="Google Shape;9;p3">
            <a:extLst>
              <a:ext uri="{FF2B5EF4-FFF2-40B4-BE49-F238E27FC236}">
                <a16:creationId xmlns:a16="http://schemas.microsoft.com/office/drawing/2014/main" id="{C8021D05-67F3-4F85-9399-3080C05B4BD6}"/>
              </a:ext>
            </a:extLst>
          </p:cNvPr>
          <p:cNvSpPr/>
          <p:nvPr userDrawn="1"/>
        </p:nvSpPr>
        <p:spPr>
          <a:xfrm>
            <a:off x="0" y="0"/>
            <a:ext cx="1062681" cy="6858000"/>
          </a:xfrm>
          <a:prstGeom prst="rect">
            <a:avLst/>
          </a:prstGeom>
          <a:gradFill>
            <a:gsLst>
              <a:gs pos="0">
                <a:srgbClr val="421049"/>
              </a:gs>
              <a:gs pos="41000">
                <a:srgbClr val="421049"/>
              </a:gs>
              <a:gs pos="100000">
                <a:srgbClr val="F5F7FC"/>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5" name="Google Shape;12;p3">
            <a:extLst>
              <a:ext uri="{FF2B5EF4-FFF2-40B4-BE49-F238E27FC236}">
                <a16:creationId xmlns:a16="http://schemas.microsoft.com/office/drawing/2014/main" id="{3888451C-8668-4267-832F-0538EFA442EA}"/>
              </a:ext>
            </a:extLst>
          </p:cNvPr>
          <p:cNvPicPr preferRelativeResize="0"/>
          <p:nvPr userDrawn="1"/>
        </p:nvPicPr>
        <p:blipFill rotWithShape="1">
          <a:blip r:embed="rId4">
            <a:alphaModFix/>
          </a:blip>
          <a:srcRect l="728" t="33185" r="68300" b="6282"/>
          <a:stretch/>
        </p:blipFill>
        <p:spPr>
          <a:xfrm>
            <a:off x="125320" y="4838141"/>
            <a:ext cx="769083" cy="314625"/>
          </a:xfrm>
          <a:prstGeom prst="rect">
            <a:avLst/>
          </a:prstGeom>
          <a:noFill/>
          <a:ln>
            <a:noFill/>
          </a:ln>
        </p:spPr>
      </p:pic>
      <p:pic>
        <p:nvPicPr>
          <p:cNvPr id="16" name="Google Shape;13;p3" descr="Equis Accredited Logo PNG Vector (AI, SVG) Free Download">
            <a:extLst>
              <a:ext uri="{FF2B5EF4-FFF2-40B4-BE49-F238E27FC236}">
                <a16:creationId xmlns:a16="http://schemas.microsoft.com/office/drawing/2014/main" id="{201CAC56-AE98-4A88-BD86-FAB714ECD40E}"/>
              </a:ext>
            </a:extLst>
          </p:cNvPr>
          <p:cNvPicPr preferRelativeResize="0"/>
          <p:nvPr userDrawn="1"/>
        </p:nvPicPr>
        <p:blipFill rotWithShape="1">
          <a:blip r:embed="rId5">
            <a:alphaModFix/>
          </a:blip>
          <a:srcRect/>
          <a:stretch/>
        </p:blipFill>
        <p:spPr>
          <a:xfrm>
            <a:off x="254759" y="5251032"/>
            <a:ext cx="510204" cy="314626"/>
          </a:xfrm>
          <a:prstGeom prst="rect">
            <a:avLst/>
          </a:prstGeom>
          <a:noFill/>
          <a:ln>
            <a:noFill/>
          </a:ln>
        </p:spPr>
      </p:pic>
      <p:pic>
        <p:nvPicPr>
          <p:cNvPr id="17" name="Google Shape;14;p3" descr="EFMD Programme Accreditation System - EFMD Global">
            <a:extLst>
              <a:ext uri="{FF2B5EF4-FFF2-40B4-BE49-F238E27FC236}">
                <a16:creationId xmlns:a16="http://schemas.microsoft.com/office/drawing/2014/main" id="{6E647CC7-ED60-4A1F-AC58-1C2400CE7428}"/>
              </a:ext>
            </a:extLst>
          </p:cNvPr>
          <p:cNvPicPr preferRelativeResize="0"/>
          <p:nvPr userDrawn="1"/>
        </p:nvPicPr>
        <p:blipFill rotWithShape="1">
          <a:blip r:embed="rId6">
            <a:alphaModFix/>
          </a:blip>
          <a:srcRect l="10585" t="14667" r="12647" b="15650"/>
          <a:stretch/>
        </p:blipFill>
        <p:spPr>
          <a:xfrm>
            <a:off x="248643" y="5663925"/>
            <a:ext cx="522436" cy="342286"/>
          </a:xfrm>
          <a:prstGeom prst="rect">
            <a:avLst/>
          </a:prstGeom>
          <a:noFill/>
          <a:ln>
            <a:noFill/>
          </a:ln>
        </p:spPr>
      </p:pic>
      <p:pic>
        <p:nvPicPr>
          <p:cNvPr id="18" name="Picture 20" descr="About SBC">
            <a:extLst>
              <a:ext uri="{FF2B5EF4-FFF2-40B4-BE49-F238E27FC236}">
                <a16:creationId xmlns:a16="http://schemas.microsoft.com/office/drawing/2014/main" id="{418ED81A-B6BF-4349-B8D7-6D55DB9422E3}"/>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96156" y="6104478"/>
            <a:ext cx="639643" cy="23245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4" descr="logo-iso-9001-bureau-veritas - Quimica Internacional">
            <a:extLst>
              <a:ext uri="{FF2B5EF4-FFF2-40B4-BE49-F238E27FC236}">
                <a16:creationId xmlns:a16="http://schemas.microsoft.com/office/drawing/2014/main" id="{71019B6B-FC5D-4BCB-B927-38C396EC5CB8}"/>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47382" y="6432742"/>
            <a:ext cx="738847" cy="338228"/>
          </a:xfrm>
          <a:prstGeom prst="rect">
            <a:avLst/>
          </a:prstGeom>
          <a:noFill/>
          <a:extLst>
            <a:ext uri="{909E8E84-426E-40DD-AFC4-6F175D3DCCD1}">
              <a14:hiddenFill xmlns:a14="http://schemas.microsoft.com/office/drawing/2010/main">
                <a:solidFill>
                  <a:srgbClr val="FFFFFF"/>
                </a:solidFill>
              </a14:hiddenFill>
            </a:ext>
          </a:extLst>
        </p:spPr>
      </p:pic>
      <p:pic>
        <p:nvPicPr>
          <p:cNvPr id="20" name="Google Shape;10;p3">
            <a:extLst>
              <a:ext uri="{FF2B5EF4-FFF2-40B4-BE49-F238E27FC236}">
                <a16:creationId xmlns:a16="http://schemas.microsoft.com/office/drawing/2014/main" id="{CC8F0648-546E-4526-A745-CA268A12F2FE}"/>
              </a:ext>
            </a:extLst>
          </p:cNvPr>
          <p:cNvPicPr preferRelativeResize="0"/>
          <p:nvPr userDrawn="1"/>
        </p:nvPicPr>
        <p:blipFill rotWithShape="1">
          <a:blip r:embed="rId2">
            <a:alphaModFix/>
          </a:blip>
          <a:srcRect/>
          <a:stretch/>
        </p:blipFill>
        <p:spPr>
          <a:xfrm>
            <a:off x="176451" y="3429001"/>
            <a:ext cx="709778" cy="791742"/>
          </a:xfrm>
          <a:prstGeom prst="rect">
            <a:avLst/>
          </a:prstGeom>
          <a:noFill/>
          <a:ln>
            <a:noFill/>
          </a:ln>
        </p:spPr>
      </p:pic>
      <p:pic>
        <p:nvPicPr>
          <p:cNvPr id="21" name="Google Shape;11;p3">
            <a:extLst>
              <a:ext uri="{FF2B5EF4-FFF2-40B4-BE49-F238E27FC236}">
                <a16:creationId xmlns:a16="http://schemas.microsoft.com/office/drawing/2014/main" id="{73F50BE0-F96E-40D8-B6F5-95D64B17EF2D}"/>
              </a:ext>
            </a:extLst>
          </p:cNvPr>
          <p:cNvPicPr preferRelativeResize="0"/>
          <p:nvPr userDrawn="1"/>
        </p:nvPicPr>
        <p:blipFill rotWithShape="1">
          <a:blip r:embed="rId9">
            <a:alphaModFix/>
          </a:blip>
          <a:srcRect/>
          <a:stretch/>
        </p:blipFill>
        <p:spPr>
          <a:xfrm rot="-5400000">
            <a:off x="-643355" y="1155863"/>
            <a:ext cx="2261017" cy="679542"/>
          </a:xfrm>
          <a:prstGeom prst="rect">
            <a:avLst/>
          </a:prstGeom>
          <a:noFill/>
          <a:ln>
            <a:noFill/>
          </a:ln>
        </p:spPr>
      </p:pic>
    </p:spTree>
    <p:extLst>
      <p:ext uri="{BB962C8B-B14F-4D97-AF65-F5344CB8AC3E}">
        <p14:creationId xmlns:p14="http://schemas.microsoft.com/office/powerpoint/2010/main" val="765714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21" Type="http://schemas.openxmlformats.org/officeDocument/2006/relationships/image" Target="../media/image7.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20"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22"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pic>
        <p:nvPicPr>
          <p:cNvPr id="6" name="Google Shape;6;p3"/>
          <p:cNvPicPr preferRelativeResize="0"/>
          <p:nvPr/>
        </p:nvPicPr>
        <p:blipFill rotWithShape="1">
          <a:blip r:embed="rId15">
            <a:alphaModFix/>
          </a:blip>
          <a:srcRect r="45623" b="20603"/>
          <a:stretch/>
        </p:blipFill>
        <p:spPr>
          <a:xfrm>
            <a:off x="7366000" y="1412993"/>
            <a:ext cx="4826000" cy="5445007"/>
          </a:xfrm>
          <a:prstGeom prst="rect">
            <a:avLst/>
          </a:prstGeom>
          <a:noFill/>
          <a:ln>
            <a:noFill/>
          </a:ln>
        </p:spPr>
      </p:pic>
      <p:sp>
        <p:nvSpPr>
          <p:cNvPr id="7" name="Google Shape;7;p3"/>
          <p:cNvSpPr txBox="1">
            <a:spLocks noGrp="1"/>
          </p:cNvSpPr>
          <p:nvPr>
            <p:ph type="title"/>
          </p:nvPr>
        </p:nvSpPr>
        <p:spPr>
          <a:xfrm>
            <a:off x="124856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 name="Google Shape;8;p3"/>
          <p:cNvSpPr txBox="1">
            <a:spLocks noGrp="1"/>
          </p:cNvSpPr>
          <p:nvPr>
            <p:ph type="body" idx="1"/>
          </p:nvPr>
        </p:nvSpPr>
        <p:spPr>
          <a:xfrm>
            <a:off x="1248560" y="1825625"/>
            <a:ext cx="10515600" cy="479425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9" name="Google Shape;9;p3"/>
          <p:cNvSpPr/>
          <p:nvPr/>
        </p:nvSpPr>
        <p:spPr>
          <a:xfrm>
            <a:off x="0" y="0"/>
            <a:ext cx="1062681" cy="6858000"/>
          </a:xfrm>
          <a:prstGeom prst="rect">
            <a:avLst/>
          </a:prstGeom>
          <a:gradFill>
            <a:gsLst>
              <a:gs pos="0">
                <a:srgbClr val="421049"/>
              </a:gs>
              <a:gs pos="41000">
                <a:srgbClr val="421049"/>
              </a:gs>
              <a:gs pos="100000">
                <a:srgbClr val="F5F7FC"/>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0" name="Google Shape;10;p3"/>
          <p:cNvPicPr preferRelativeResize="0"/>
          <p:nvPr/>
        </p:nvPicPr>
        <p:blipFill rotWithShape="1">
          <a:blip r:embed="rId16">
            <a:alphaModFix/>
          </a:blip>
          <a:srcRect/>
          <a:stretch/>
        </p:blipFill>
        <p:spPr>
          <a:xfrm>
            <a:off x="176451" y="3429000"/>
            <a:ext cx="709778" cy="791742"/>
          </a:xfrm>
          <a:prstGeom prst="rect">
            <a:avLst/>
          </a:prstGeom>
          <a:noFill/>
          <a:ln>
            <a:noFill/>
          </a:ln>
        </p:spPr>
      </p:pic>
      <p:pic>
        <p:nvPicPr>
          <p:cNvPr id="11" name="Google Shape;11;p3"/>
          <p:cNvPicPr preferRelativeResize="0"/>
          <p:nvPr/>
        </p:nvPicPr>
        <p:blipFill rotWithShape="1">
          <a:blip r:embed="rId17">
            <a:alphaModFix/>
          </a:blip>
          <a:srcRect/>
          <a:stretch/>
        </p:blipFill>
        <p:spPr>
          <a:xfrm rot="-5400000">
            <a:off x="-643355" y="1155862"/>
            <a:ext cx="2261017" cy="679542"/>
          </a:xfrm>
          <a:prstGeom prst="rect">
            <a:avLst/>
          </a:prstGeom>
          <a:noFill/>
          <a:ln>
            <a:noFill/>
          </a:ln>
        </p:spPr>
      </p:pic>
      <p:pic>
        <p:nvPicPr>
          <p:cNvPr id="28" name="Google Shape;12;p3">
            <a:extLst>
              <a:ext uri="{FF2B5EF4-FFF2-40B4-BE49-F238E27FC236}">
                <a16:creationId xmlns:a16="http://schemas.microsoft.com/office/drawing/2014/main" id="{EE58B6FB-7B2D-4BF3-AF7D-21BF1283EE43}"/>
              </a:ext>
            </a:extLst>
          </p:cNvPr>
          <p:cNvPicPr preferRelativeResize="0"/>
          <p:nvPr userDrawn="1"/>
        </p:nvPicPr>
        <p:blipFill rotWithShape="1">
          <a:blip r:embed="rId18">
            <a:alphaModFix/>
          </a:blip>
          <a:srcRect l="728" t="33185" r="68300" b="6282"/>
          <a:stretch/>
        </p:blipFill>
        <p:spPr>
          <a:xfrm>
            <a:off x="125320" y="4838141"/>
            <a:ext cx="769083" cy="314625"/>
          </a:xfrm>
          <a:prstGeom prst="rect">
            <a:avLst/>
          </a:prstGeom>
          <a:noFill/>
          <a:ln>
            <a:noFill/>
          </a:ln>
        </p:spPr>
      </p:pic>
      <p:pic>
        <p:nvPicPr>
          <p:cNvPr id="29" name="Google Shape;13;p3" descr="Equis Accredited Logo PNG Vector (AI, SVG) Free Download">
            <a:extLst>
              <a:ext uri="{FF2B5EF4-FFF2-40B4-BE49-F238E27FC236}">
                <a16:creationId xmlns:a16="http://schemas.microsoft.com/office/drawing/2014/main" id="{7B686327-4284-4358-BD09-306E038BD629}"/>
              </a:ext>
            </a:extLst>
          </p:cNvPr>
          <p:cNvPicPr preferRelativeResize="0"/>
          <p:nvPr userDrawn="1"/>
        </p:nvPicPr>
        <p:blipFill rotWithShape="1">
          <a:blip r:embed="rId19">
            <a:alphaModFix/>
          </a:blip>
          <a:srcRect/>
          <a:stretch/>
        </p:blipFill>
        <p:spPr>
          <a:xfrm>
            <a:off x="254759" y="5251032"/>
            <a:ext cx="510204" cy="314626"/>
          </a:xfrm>
          <a:prstGeom prst="rect">
            <a:avLst/>
          </a:prstGeom>
          <a:noFill/>
          <a:ln>
            <a:noFill/>
          </a:ln>
        </p:spPr>
      </p:pic>
      <p:pic>
        <p:nvPicPr>
          <p:cNvPr id="30" name="Google Shape;14;p3" descr="EFMD Programme Accreditation System - EFMD Global">
            <a:extLst>
              <a:ext uri="{FF2B5EF4-FFF2-40B4-BE49-F238E27FC236}">
                <a16:creationId xmlns:a16="http://schemas.microsoft.com/office/drawing/2014/main" id="{E0906756-5818-4FB0-B2BD-B147EA365DC9}"/>
              </a:ext>
            </a:extLst>
          </p:cNvPr>
          <p:cNvPicPr preferRelativeResize="0"/>
          <p:nvPr userDrawn="1"/>
        </p:nvPicPr>
        <p:blipFill rotWithShape="1">
          <a:blip r:embed="rId20">
            <a:alphaModFix/>
          </a:blip>
          <a:srcRect l="10585" t="14667" r="12647" b="15650"/>
          <a:stretch/>
        </p:blipFill>
        <p:spPr>
          <a:xfrm>
            <a:off x="248643" y="5663925"/>
            <a:ext cx="522436" cy="342286"/>
          </a:xfrm>
          <a:prstGeom prst="rect">
            <a:avLst/>
          </a:prstGeom>
          <a:noFill/>
          <a:ln>
            <a:noFill/>
          </a:ln>
        </p:spPr>
      </p:pic>
      <p:pic>
        <p:nvPicPr>
          <p:cNvPr id="31" name="Picture 20" descr="About SBC">
            <a:extLst>
              <a:ext uri="{FF2B5EF4-FFF2-40B4-BE49-F238E27FC236}">
                <a16:creationId xmlns:a16="http://schemas.microsoft.com/office/drawing/2014/main" id="{71CFC903-F728-4BAA-8848-6FE735987609}"/>
              </a:ext>
            </a:extLst>
          </p:cNvPr>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196156" y="6104478"/>
            <a:ext cx="639643" cy="23245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4" descr="logo-iso-9001-bureau-veritas - Quimica Internacional">
            <a:extLst>
              <a:ext uri="{FF2B5EF4-FFF2-40B4-BE49-F238E27FC236}">
                <a16:creationId xmlns:a16="http://schemas.microsoft.com/office/drawing/2014/main" id="{2D3DB727-3B01-43F0-B2AC-8C2B987A332C}"/>
              </a:ext>
            </a:extLst>
          </p:cNvPr>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147382" y="6432742"/>
            <a:ext cx="738847" cy="338228"/>
          </a:xfrm>
          <a:prstGeom prst="rect">
            <a:avLst/>
          </a:prstGeom>
          <a:noFill/>
          <a:extLst>
            <a:ext uri="{909E8E84-426E-40DD-AFC4-6F175D3DCCD1}">
              <a14:hiddenFill xmlns:a14="http://schemas.microsoft.com/office/drawing/2010/main">
                <a:solidFill>
                  <a:srgbClr val="FFFFFF"/>
                </a:solidFill>
              </a14:hiddenFill>
            </a:ext>
          </a:extLst>
        </p:spPr>
      </p:pic>
      <p:pic>
        <p:nvPicPr>
          <p:cNvPr id="13" name="Google Shape;10;p3">
            <a:extLst>
              <a:ext uri="{FF2B5EF4-FFF2-40B4-BE49-F238E27FC236}">
                <a16:creationId xmlns:a16="http://schemas.microsoft.com/office/drawing/2014/main" id="{CA27A437-49CD-4292-B373-A76A0BC9A185}"/>
              </a:ext>
            </a:extLst>
          </p:cNvPr>
          <p:cNvPicPr preferRelativeResize="0"/>
          <p:nvPr userDrawn="1"/>
        </p:nvPicPr>
        <p:blipFill rotWithShape="1">
          <a:blip r:embed="rId16">
            <a:alphaModFix/>
          </a:blip>
          <a:srcRect/>
          <a:stretch/>
        </p:blipFill>
        <p:spPr>
          <a:xfrm>
            <a:off x="176451" y="3429001"/>
            <a:ext cx="709778" cy="791742"/>
          </a:xfrm>
          <a:prstGeom prst="rect">
            <a:avLst/>
          </a:prstGeom>
          <a:noFill/>
          <a:ln>
            <a:noFill/>
          </a:ln>
        </p:spPr>
      </p:pic>
      <p:pic>
        <p:nvPicPr>
          <p:cNvPr id="14" name="Google Shape;11;p3">
            <a:extLst>
              <a:ext uri="{FF2B5EF4-FFF2-40B4-BE49-F238E27FC236}">
                <a16:creationId xmlns:a16="http://schemas.microsoft.com/office/drawing/2014/main" id="{035D33A7-D837-4318-AFFD-1F3EF2F347B8}"/>
              </a:ext>
            </a:extLst>
          </p:cNvPr>
          <p:cNvPicPr preferRelativeResize="0"/>
          <p:nvPr userDrawn="1"/>
        </p:nvPicPr>
        <p:blipFill rotWithShape="1">
          <a:blip r:embed="rId17">
            <a:alphaModFix/>
          </a:blip>
          <a:srcRect/>
          <a:stretch/>
        </p:blipFill>
        <p:spPr>
          <a:xfrm rot="-5400000">
            <a:off x="-643355" y="1155863"/>
            <a:ext cx="2261017" cy="679542"/>
          </a:xfrm>
          <a:prstGeom prst="rect">
            <a:avLst/>
          </a:prstGeom>
          <a:noFill/>
          <a:ln>
            <a:noFill/>
          </a:ln>
        </p:spPr>
      </p:pic>
    </p:spTree>
    <p:extLst>
      <p:ext uri="{BB962C8B-B14F-4D97-AF65-F5344CB8AC3E}">
        <p14:creationId xmlns:p14="http://schemas.microsoft.com/office/powerpoint/2010/main" val="2865238998"/>
      </p:ext>
    </p:extLst>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51" r:id="rId8"/>
    <p:sldLayoutId id="2147483652" r:id="rId9"/>
    <p:sldLayoutId id="2147483653" r:id="rId10"/>
    <p:sldLayoutId id="2147483654" r:id="rId11"/>
    <p:sldLayoutId id="2147483656"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633536" y="0"/>
            <a:ext cx="655846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1062681" cy="6858000"/>
          </a:xfrm>
          <a:prstGeom prst="rect">
            <a:avLst/>
          </a:prstGeom>
          <a:gradFill>
            <a:gsLst>
              <a:gs pos="100000">
                <a:schemeClr val="accent1">
                  <a:lumMod val="5000"/>
                  <a:lumOff val="95000"/>
                </a:schemeClr>
              </a:gs>
              <a:gs pos="6000">
                <a:srgbClr val="421149">
                  <a:lumMod val="10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90666"/>
            <a:ext cx="1062682" cy="1185398"/>
          </a:xfrm>
          <a:prstGeom prst="rect">
            <a:avLst/>
          </a:prstGeom>
        </p:spPr>
      </p:pic>
      <p:sp>
        <p:nvSpPr>
          <p:cNvPr id="6" name="Rectangle 5"/>
          <p:cNvSpPr/>
          <p:nvPr/>
        </p:nvSpPr>
        <p:spPr>
          <a:xfrm>
            <a:off x="214402" y="4417295"/>
            <a:ext cx="11907520" cy="1508067"/>
          </a:xfrm>
          <a:prstGeom prst="rect">
            <a:avLst/>
          </a:prstGeom>
          <a:solidFill>
            <a:srgbClr val="421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17365" y="4893193"/>
            <a:ext cx="6753051" cy="504616"/>
          </a:xfrm>
        </p:spPr>
        <p:txBody>
          <a:bodyPr>
            <a:noAutofit/>
          </a:bodyPr>
          <a:lstStyle/>
          <a:p>
            <a:r>
              <a:rPr lang="hr-HR" sz="3200" b="1" dirty="0">
                <a:solidFill>
                  <a:schemeClr val="bg1"/>
                </a:solidFill>
                <a:latin typeface="FrutigerHR-Cn"/>
                <a:ea typeface="FrutigerBold" charset="0"/>
                <a:cs typeface="FrutigerHR-Cn"/>
              </a:rPr>
              <a:t>Prof. dr. sc. Lorena Škuflić</a:t>
            </a:r>
            <a:br>
              <a:rPr lang="hr-HR" sz="3200" b="1" dirty="0">
                <a:solidFill>
                  <a:schemeClr val="bg1"/>
                </a:solidFill>
                <a:latin typeface="FrutigerHR-Cn"/>
                <a:ea typeface="FrutigerBold" charset="0"/>
                <a:cs typeface="FrutigerHR-Cn"/>
              </a:rPr>
            </a:br>
            <a:r>
              <a:rPr lang="hr-HR" sz="3200" b="1" dirty="0">
                <a:solidFill>
                  <a:schemeClr val="bg1"/>
                </a:solidFill>
                <a:latin typeface="FrutigerHR-Cn"/>
                <a:ea typeface="FrutigerBold" charset="0"/>
                <a:cs typeface="FrutigerHR-Cn"/>
              </a:rPr>
              <a:t>doc. dr. sc. Maja Bašić</a:t>
            </a:r>
            <a:endParaRPr lang="en-US" sz="3200" b="1" dirty="0">
              <a:solidFill>
                <a:srgbClr val="421149"/>
              </a:solidFill>
              <a:latin typeface="FrutigerHR-Cn"/>
              <a:ea typeface="FrutigerBold" charset="0"/>
              <a:cs typeface="FrutigerHR-Cn"/>
            </a:endParaRPr>
          </a:p>
        </p:txBody>
      </p:sp>
      <p:sp>
        <p:nvSpPr>
          <p:cNvPr id="14" name="Footer Placeholder 4">
            <a:extLst>
              <a:ext uri="{FF2B5EF4-FFF2-40B4-BE49-F238E27FC236}">
                <a16:creationId xmlns:a16="http://schemas.microsoft.com/office/drawing/2014/main" id="{B87E23D7-1DEC-4CB2-AF59-6705B8FC9E7A}"/>
              </a:ext>
            </a:extLst>
          </p:cNvPr>
          <p:cNvSpPr>
            <a:spLocks noGrp="1"/>
          </p:cNvSpPr>
          <p:nvPr>
            <p:ph type="ftr" sz="quarter" idx="4294967295"/>
          </p:nvPr>
        </p:nvSpPr>
        <p:spPr>
          <a:xfrm>
            <a:off x="4085527" y="6265936"/>
            <a:ext cx="4114800" cy="365125"/>
          </a:xfrm>
        </p:spPr>
        <p:txBody>
          <a:bodyPr/>
          <a:lstStyle/>
          <a:p>
            <a:r>
              <a:rPr lang="hr-HR" dirty="0"/>
              <a:t>30.5.2024</a:t>
            </a:r>
            <a:endParaRPr lang="en-US" dirty="0"/>
          </a:p>
        </p:txBody>
      </p:sp>
      <p:sp>
        <p:nvSpPr>
          <p:cNvPr id="11" name="Title 1"/>
          <p:cNvSpPr txBox="1">
            <a:spLocks/>
          </p:cNvSpPr>
          <p:nvPr/>
        </p:nvSpPr>
        <p:spPr>
          <a:xfrm>
            <a:off x="469874" y="5145501"/>
            <a:ext cx="5216170" cy="5046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1600" b="1" dirty="0">
              <a:solidFill>
                <a:srgbClr val="421149"/>
              </a:solidFill>
              <a:latin typeface="FrutigerHR-Cn"/>
              <a:ea typeface="FrutigerBold" charset="0"/>
              <a:cs typeface="FrutigerHR-Cn"/>
            </a:endParaRPr>
          </a:p>
        </p:txBody>
      </p:sp>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r="45623" b="18109"/>
          <a:stretch/>
        </p:blipFill>
        <p:spPr>
          <a:xfrm>
            <a:off x="7366000" y="762753"/>
            <a:ext cx="4826000" cy="5616000"/>
          </a:xfrm>
          <a:prstGeom prst="rect">
            <a:avLst/>
          </a:prstGeom>
        </p:spPr>
      </p:pic>
      <p:sp>
        <p:nvSpPr>
          <p:cNvPr id="12" name="Title 1"/>
          <p:cNvSpPr txBox="1">
            <a:spLocks/>
          </p:cNvSpPr>
          <p:nvPr/>
        </p:nvSpPr>
        <p:spPr>
          <a:xfrm>
            <a:off x="6817360" y="981424"/>
            <a:ext cx="5466080" cy="316841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ln>
                  <a:solidFill>
                    <a:srgbClr val="411049"/>
                  </a:solidFill>
                </a:ln>
                <a:solidFill>
                  <a:srgbClr val="421149"/>
                </a:solidFill>
                <a:latin typeface="Frutiger LT Std 55 Roman" charset="0"/>
                <a:ea typeface="Frutiger LT Std 55 Roman" charset="0"/>
                <a:cs typeface="Frutiger LT Std 55 Roman" charset="0"/>
              </a:rPr>
              <a:t>The influence of personnel costs on the profitability of the Croatian hotel industry</a:t>
            </a:r>
          </a:p>
        </p:txBody>
      </p:sp>
      <p:pic>
        <p:nvPicPr>
          <p:cNvPr id="15" name="Google Shape;22;p4">
            <a:extLst>
              <a:ext uri="{FF2B5EF4-FFF2-40B4-BE49-F238E27FC236}">
                <a16:creationId xmlns:a16="http://schemas.microsoft.com/office/drawing/2014/main" id="{23680EF0-346D-4268-A27E-ED2A71AD496D}"/>
              </a:ext>
            </a:extLst>
          </p:cNvPr>
          <p:cNvPicPr preferRelativeResize="0"/>
          <p:nvPr/>
        </p:nvPicPr>
        <p:blipFill rotWithShape="1">
          <a:blip r:embed="rId4">
            <a:alphaModFix/>
          </a:blip>
          <a:srcRect l="728" t="33185" r="68300" b="6282"/>
          <a:stretch/>
        </p:blipFill>
        <p:spPr>
          <a:xfrm>
            <a:off x="5633536" y="6056012"/>
            <a:ext cx="1536881" cy="628724"/>
          </a:xfrm>
          <a:prstGeom prst="rect">
            <a:avLst/>
          </a:prstGeom>
          <a:noFill/>
          <a:ln>
            <a:noFill/>
          </a:ln>
        </p:spPr>
      </p:pic>
      <p:pic>
        <p:nvPicPr>
          <p:cNvPr id="17" name="Google Shape;23;p4" descr="Equis Accredited Logo PNG Vector (AI, SVG) Free Download">
            <a:extLst>
              <a:ext uri="{FF2B5EF4-FFF2-40B4-BE49-F238E27FC236}">
                <a16:creationId xmlns:a16="http://schemas.microsoft.com/office/drawing/2014/main" id="{42373048-6823-4C02-8062-D8FE8D80CE55}"/>
              </a:ext>
            </a:extLst>
          </p:cNvPr>
          <p:cNvPicPr preferRelativeResize="0"/>
          <p:nvPr/>
        </p:nvPicPr>
        <p:blipFill rotWithShape="1">
          <a:blip r:embed="rId5">
            <a:alphaModFix/>
          </a:blip>
          <a:srcRect/>
          <a:stretch/>
        </p:blipFill>
        <p:spPr>
          <a:xfrm>
            <a:off x="7248638" y="5979037"/>
            <a:ext cx="1019555" cy="628725"/>
          </a:xfrm>
          <a:prstGeom prst="rect">
            <a:avLst/>
          </a:prstGeom>
          <a:noFill/>
          <a:ln>
            <a:noFill/>
          </a:ln>
        </p:spPr>
      </p:pic>
      <p:pic>
        <p:nvPicPr>
          <p:cNvPr id="18" name="Google Shape;24;p4" descr="EFMD Programme Accreditation System - EFMD Global">
            <a:extLst>
              <a:ext uri="{FF2B5EF4-FFF2-40B4-BE49-F238E27FC236}">
                <a16:creationId xmlns:a16="http://schemas.microsoft.com/office/drawing/2014/main" id="{95DDB002-0F48-430C-8F38-151835FEC17E}"/>
              </a:ext>
            </a:extLst>
          </p:cNvPr>
          <p:cNvPicPr preferRelativeResize="0"/>
          <p:nvPr/>
        </p:nvPicPr>
        <p:blipFill rotWithShape="1">
          <a:blip r:embed="rId6">
            <a:alphaModFix/>
          </a:blip>
          <a:srcRect l="10585" t="14667" r="12647" b="15650"/>
          <a:stretch/>
        </p:blipFill>
        <p:spPr>
          <a:xfrm>
            <a:off x="8387323" y="5972751"/>
            <a:ext cx="1044000" cy="684000"/>
          </a:xfrm>
          <a:prstGeom prst="rect">
            <a:avLst/>
          </a:prstGeom>
          <a:noFill/>
          <a:ln>
            <a:noFill/>
          </a:ln>
        </p:spPr>
      </p:pic>
      <p:pic>
        <p:nvPicPr>
          <p:cNvPr id="19" name="Picture 24" descr="logo-iso-9001-bureau-veritas - Quimica Internacional">
            <a:extLst>
              <a:ext uri="{FF2B5EF4-FFF2-40B4-BE49-F238E27FC236}">
                <a16:creationId xmlns:a16="http://schemas.microsoft.com/office/drawing/2014/main" id="{192A60C1-0AEB-49A1-BCED-C1B3790B6A6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85106" y="6072770"/>
            <a:ext cx="1336816" cy="61196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Principles for Responsible Management Education response - Global Education  Coalition">
            <a:extLst>
              <a:ext uri="{FF2B5EF4-FFF2-40B4-BE49-F238E27FC236}">
                <a16:creationId xmlns:a16="http://schemas.microsoft.com/office/drawing/2014/main" id="{BB54C2A8-1664-47DF-85A7-CA7D1D76DC5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51985" y="5919683"/>
            <a:ext cx="1433120" cy="769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4186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err="1"/>
              <a:t>Income</a:t>
            </a:r>
            <a:r>
              <a:rPr lang="hr-HR" dirty="0"/>
              <a:t> </a:t>
            </a:r>
            <a:r>
              <a:rPr lang="hr-HR" dirty="0" smtClean="0"/>
              <a:t>(</a:t>
            </a:r>
            <a:r>
              <a:rPr lang="hr-HR" dirty="0" err="1" smtClean="0"/>
              <a:t>revenue</a:t>
            </a:r>
            <a:r>
              <a:rPr lang="hr-HR" dirty="0" smtClean="0"/>
              <a:t>) </a:t>
            </a:r>
            <a:r>
              <a:rPr lang="hr-HR" dirty="0" err="1" smtClean="0"/>
              <a:t>from</a:t>
            </a:r>
            <a:r>
              <a:rPr lang="hr-HR" dirty="0" smtClean="0"/>
              <a:t> </a:t>
            </a:r>
            <a:r>
              <a:rPr lang="hr-HR" dirty="0"/>
              <a:t>tourism</a:t>
            </a:r>
            <a:endParaRPr lang="en-GB" dirty="0"/>
          </a:p>
        </p:txBody>
      </p:sp>
      <p:sp>
        <p:nvSpPr>
          <p:cNvPr id="3" name="Rezervirano mjesto sadržaja 2"/>
          <p:cNvSpPr>
            <a:spLocks noGrp="1"/>
          </p:cNvSpPr>
          <p:nvPr>
            <p:ph type="body" idx="1"/>
          </p:nvPr>
        </p:nvSpPr>
        <p:spPr>
          <a:xfrm>
            <a:off x="1248559" y="1690688"/>
            <a:ext cx="10540669" cy="4794250"/>
          </a:xfrm>
        </p:spPr>
        <p:txBody>
          <a:bodyPr>
            <a:normAutofit/>
          </a:bodyPr>
          <a:lstStyle/>
          <a:p>
            <a:r>
              <a:rPr lang="en-US" sz="2400" dirty="0"/>
              <a:t>Growth of tourism revenues in the entire observed period until the COVID pandemic</a:t>
            </a:r>
          </a:p>
          <a:p>
            <a:r>
              <a:rPr lang="en-US" sz="2400" dirty="0"/>
              <a:t>After the pandemic, recovery and continuous growth again</a:t>
            </a:r>
          </a:p>
          <a:p>
            <a:r>
              <a:rPr lang="en-US" sz="2400" dirty="0"/>
              <a:t>growth of tourist revenues for the entire year 2023, from 13.1 billion EUR in 2022 to 14.6 billion. EUR in 2023, which is an increase of 1.49 billion. EUR or 11.4%.</a:t>
            </a:r>
          </a:p>
          <a:p>
            <a:r>
              <a:rPr lang="en-US" sz="2400" dirty="0"/>
              <a:t>Growth in the share of tourism in GDP.</a:t>
            </a:r>
          </a:p>
          <a:p>
            <a:r>
              <a:rPr lang="en-US" sz="2400" dirty="0"/>
              <a:t>In 2022, it was 15.7%, and in 2023, 19.5%</a:t>
            </a:r>
          </a:p>
          <a:p>
            <a:r>
              <a:rPr lang="en-US" sz="2400" dirty="0"/>
              <a:t>It is evident that the length of stay of guests by facilities is being shortened, as well as new trends in demand</a:t>
            </a:r>
            <a:endParaRPr lang="en-GB" sz="2400" dirty="0"/>
          </a:p>
        </p:txBody>
      </p:sp>
    </p:spTree>
    <p:extLst>
      <p:ext uri="{BB962C8B-B14F-4D97-AF65-F5344CB8AC3E}">
        <p14:creationId xmlns:p14="http://schemas.microsoft.com/office/powerpoint/2010/main" val="42356639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p:cNvPicPr>
            <a:picLocks noChangeAspect="1"/>
          </p:cNvPicPr>
          <p:nvPr/>
        </p:nvPicPr>
        <p:blipFill>
          <a:blip r:embed="rId2"/>
          <a:stretch>
            <a:fillRect/>
          </a:stretch>
        </p:blipFill>
        <p:spPr>
          <a:xfrm>
            <a:off x="1105991" y="222422"/>
            <a:ext cx="11061396" cy="6635578"/>
          </a:xfrm>
          <a:prstGeom prst="rect">
            <a:avLst/>
          </a:prstGeom>
        </p:spPr>
      </p:pic>
      <p:sp>
        <p:nvSpPr>
          <p:cNvPr id="2" name="TekstniOkvir 1">
            <a:extLst>
              <a:ext uri="{FF2B5EF4-FFF2-40B4-BE49-F238E27FC236}">
                <a16:creationId xmlns:a16="http://schemas.microsoft.com/office/drawing/2014/main" id="{D1C528DF-3846-4992-8687-20B8A27D6DFE}"/>
              </a:ext>
            </a:extLst>
          </p:cNvPr>
          <p:cNvSpPr txBox="1"/>
          <p:nvPr/>
        </p:nvSpPr>
        <p:spPr>
          <a:xfrm>
            <a:off x="2933700" y="393700"/>
            <a:ext cx="7886700" cy="492443"/>
          </a:xfrm>
          <a:prstGeom prst="rect">
            <a:avLst/>
          </a:prstGeom>
          <a:solidFill>
            <a:schemeClr val="bg1"/>
          </a:solidFill>
        </p:spPr>
        <p:txBody>
          <a:bodyPr wrap="square" rtlCol="0">
            <a:spAutoFit/>
          </a:bodyPr>
          <a:lstStyle/>
          <a:p>
            <a:r>
              <a:rPr lang="hr-HR" sz="2600" dirty="0" err="1"/>
              <a:t>Income</a:t>
            </a:r>
            <a:r>
              <a:rPr lang="hr-HR" sz="2600" dirty="0"/>
              <a:t> </a:t>
            </a:r>
            <a:r>
              <a:rPr lang="hr-HR" sz="2600" dirty="0" err="1"/>
              <a:t>from</a:t>
            </a:r>
            <a:r>
              <a:rPr lang="hr-HR" sz="2600" dirty="0"/>
              <a:t> </a:t>
            </a:r>
            <a:r>
              <a:rPr lang="hr-HR" sz="2600" dirty="0" err="1"/>
              <a:t>tourist</a:t>
            </a:r>
            <a:r>
              <a:rPr lang="hr-HR" sz="2600" dirty="0"/>
              <a:t> </a:t>
            </a:r>
            <a:r>
              <a:rPr lang="hr-HR" sz="2600" dirty="0" err="1"/>
              <a:t>arrivals</a:t>
            </a:r>
            <a:r>
              <a:rPr lang="hr-HR" sz="2600" dirty="0"/>
              <a:t> by </a:t>
            </a:r>
            <a:r>
              <a:rPr lang="hr-HR" sz="2600" dirty="0" err="1"/>
              <a:t>country</a:t>
            </a:r>
            <a:r>
              <a:rPr lang="hr-HR" sz="2600" dirty="0"/>
              <a:t>, 2011-2023</a:t>
            </a:r>
          </a:p>
        </p:txBody>
      </p:sp>
    </p:spTree>
    <p:extLst>
      <p:ext uri="{BB962C8B-B14F-4D97-AF65-F5344CB8AC3E}">
        <p14:creationId xmlns:p14="http://schemas.microsoft.com/office/powerpoint/2010/main" val="22673355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stretch>
            <a:fillRect/>
          </a:stretch>
        </p:blipFill>
        <p:spPr>
          <a:xfrm>
            <a:off x="1023552" y="0"/>
            <a:ext cx="11168448" cy="6858000"/>
          </a:xfrm>
          <a:prstGeom prst="rect">
            <a:avLst/>
          </a:prstGeom>
        </p:spPr>
      </p:pic>
      <p:sp>
        <p:nvSpPr>
          <p:cNvPr id="3" name="TekstniOkvir 2">
            <a:extLst>
              <a:ext uri="{FF2B5EF4-FFF2-40B4-BE49-F238E27FC236}">
                <a16:creationId xmlns:a16="http://schemas.microsoft.com/office/drawing/2014/main" id="{B6036D89-10FF-4E5B-BF7A-49FCFF451FC6}"/>
              </a:ext>
            </a:extLst>
          </p:cNvPr>
          <p:cNvSpPr txBox="1"/>
          <p:nvPr/>
        </p:nvSpPr>
        <p:spPr>
          <a:xfrm>
            <a:off x="2184400" y="228600"/>
            <a:ext cx="8496300" cy="492443"/>
          </a:xfrm>
          <a:prstGeom prst="rect">
            <a:avLst/>
          </a:prstGeom>
          <a:solidFill>
            <a:schemeClr val="bg1"/>
          </a:solidFill>
        </p:spPr>
        <p:txBody>
          <a:bodyPr wrap="square" rtlCol="0">
            <a:spAutoFit/>
          </a:bodyPr>
          <a:lstStyle/>
          <a:p>
            <a:r>
              <a:rPr lang="hr-HR" sz="2600" dirty="0" err="1"/>
              <a:t>Number</a:t>
            </a:r>
            <a:r>
              <a:rPr lang="hr-HR" sz="2600" dirty="0"/>
              <a:t> of </a:t>
            </a:r>
            <a:r>
              <a:rPr lang="hr-HR" sz="2600" dirty="0" err="1"/>
              <a:t>beds</a:t>
            </a:r>
            <a:r>
              <a:rPr lang="hr-HR" sz="2600" dirty="0"/>
              <a:t> </a:t>
            </a:r>
            <a:r>
              <a:rPr lang="hr-HR" sz="2600" dirty="0" err="1"/>
              <a:t>in</a:t>
            </a:r>
            <a:r>
              <a:rPr lang="hr-HR" sz="2600" dirty="0"/>
              <a:t> the Republic of Croatia, 1954-2023</a:t>
            </a:r>
          </a:p>
        </p:txBody>
      </p:sp>
    </p:spTree>
    <p:extLst>
      <p:ext uri="{BB962C8B-B14F-4D97-AF65-F5344CB8AC3E}">
        <p14:creationId xmlns:p14="http://schemas.microsoft.com/office/powerpoint/2010/main" val="1095124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p:cNvPicPr>
            <a:picLocks noChangeAspect="1"/>
          </p:cNvPicPr>
          <p:nvPr/>
        </p:nvPicPr>
        <p:blipFill>
          <a:blip r:embed="rId2"/>
          <a:stretch>
            <a:fillRect/>
          </a:stretch>
        </p:blipFill>
        <p:spPr>
          <a:xfrm>
            <a:off x="1099751" y="0"/>
            <a:ext cx="11092249" cy="6858000"/>
          </a:xfrm>
          <a:prstGeom prst="rect">
            <a:avLst/>
          </a:prstGeom>
        </p:spPr>
      </p:pic>
    </p:spTree>
    <p:extLst>
      <p:ext uri="{BB962C8B-B14F-4D97-AF65-F5344CB8AC3E}">
        <p14:creationId xmlns:p14="http://schemas.microsoft.com/office/powerpoint/2010/main" val="2098271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pPr algn="ctr"/>
            <a:r>
              <a:rPr lang="en-US" dirty="0"/>
              <a:t>Tourist</a:t>
            </a:r>
            <a:r>
              <a:rPr lang="hr-HR" dirty="0"/>
              <a:t> o</a:t>
            </a:r>
            <a:r>
              <a:rPr lang="en-US" dirty="0" err="1"/>
              <a:t>vernight</a:t>
            </a:r>
            <a:r>
              <a:rPr lang="hr-HR" dirty="0"/>
              <a:t> </a:t>
            </a:r>
            <a:r>
              <a:rPr lang="hr-HR" dirty="0" err="1"/>
              <a:t>stays</a:t>
            </a:r>
            <a:r>
              <a:rPr lang="en-US" dirty="0"/>
              <a:t> of by type of </a:t>
            </a:r>
            <a:r>
              <a:rPr lang="hr-HR" dirty="0" err="1" smtClean="0"/>
              <a:t>accommodation</a:t>
            </a:r>
            <a:r>
              <a:rPr lang="hr-HR" dirty="0" smtClean="0"/>
              <a:t>, 2021</a:t>
            </a:r>
            <a:endParaRPr lang="en-GB" dirty="0"/>
          </a:p>
        </p:txBody>
      </p:sp>
      <p:graphicFrame>
        <p:nvGraphicFramePr>
          <p:cNvPr id="4" name="Grafikon 3"/>
          <p:cNvGraphicFramePr>
            <a:graphicFrameLocks/>
          </p:cNvGraphicFramePr>
          <p:nvPr>
            <p:extLst>
              <p:ext uri="{D42A27DB-BD31-4B8C-83A1-F6EECF244321}">
                <p14:modId xmlns:p14="http://schemas.microsoft.com/office/powerpoint/2010/main" val="3497832943"/>
              </p:ext>
            </p:extLst>
          </p:nvPr>
        </p:nvGraphicFramePr>
        <p:xfrm>
          <a:off x="1915297" y="1690688"/>
          <a:ext cx="10157254" cy="50808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50158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en-US" dirty="0"/>
              <a:t>Tourist</a:t>
            </a:r>
            <a:r>
              <a:rPr lang="hr-HR" dirty="0"/>
              <a:t> o</a:t>
            </a:r>
            <a:r>
              <a:rPr lang="en-US" dirty="0" err="1"/>
              <a:t>vernight</a:t>
            </a:r>
            <a:r>
              <a:rPr lang="hr-HR" dirty="0"/>
              <a:t> </a:t>
            </a:r>
            <a:r>
              <a:rPr lang="hr-HR" dirty="0" err="1"/>
              <a:t>stays</a:t>
            </a:r>
            <a:r>
              <a:rPr lang="en-US" dirty="0"/>
              <a:t> of by type of </a:t>
            </a:r>
            <a:r>
              <a:rPr lang="hr-HR" dirty="0" err="1" smtClean="0"/>
              <a:t>accommodation</a:t>
            </a:r>
            <a:r>
              <a:rPr lang="hr-HR" dirty="0" smtClean="0"/>
              <a:t>, 2022</a:t>
            </a:r>
            <a:endParaRPr lang="en-GB" dirty="0"/>
          </a:p>
        </p:txBody>
      </p:sp>
      <p:pic>
        <p:nvPicPr>
          <p:cNvPr id="8" name="Slika 7"/>
          <p:cNvPicPr>
            <a:picLocks noChangeAspect="1"/>
          </p:cNvPicPr>
          <p:nvPr/>
        </p:nvPicPr>
        <p:blipFill>
          <a:blip r:embed="rId2"/>
          <a:stretch>
            <a:fillRect/>
          </a:stretch>
        </p:blipFill>
        <p:spPr>
          <a:xfrm>
            <a:off x="1062681" y="1690688"/>
            <a:ext cx="11129319" cy="5167312"/>
          </a:xfrm>
          <a:prstGeom prst="rect">
            <a:avLst/>
          </a:prstGeom>
        </p:spPr>
      </p:pic>
    </p:spTree>
    <p:extLst>
      <p:ext uri="{BB962C8B-B14F-4D97-AF65-F5344CB8AC3E}">
        <p14:creationId xmlns:p14="http://schemas.microsoft.com/office/powerpoint/2010/main" val="18861715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236203" y="117990"/>
            <a:ext cx="10540669" cy="1325563"/>
          </a:xfrm>
        </p:spPr>
        <p:txBody>
          <a:bodyPr/>
          <a:lstStyle/>
          <a:p>
            <a:r>
              <a:rPr lang="hr-HR" dirty="0" err="1"/>
              <a:t>Investment</a:t>
            </a:r>
            <a:r>
              <a:rPr lang="hr-HR" dirty="0"/>
              <a:t> </a:t>
            </a:r>
            <a:r>
              <a:rPr lang="hr-HR" dirty="0" err="1"/>
              <a:t>in</a:t>
            </a:r>
            <a:r>
              <a:rPr lang="hr-HR" dirty="0"/>
              <a:t> </a:t>
            </a:r>
            <a:r>
              <a:rPr lang="hr-HR" dirty="0" err="1"/>
              <a:t>tourism</a:t>
            </a:r>
            <a:endParaRPr lang="en-GB" dirty="0"/>
          </a:p>
        </p:txBody>
      </p:sp>
      <p:sp>
        <p:nvSpPr>
          <p:cNvPr id="3" name="Rezervirano mjesto sadržaja 2"/>
          <p:cNvSpPr>
            <a:spLocks noGrp="1"/>
          </p:cNvSpPr>
          <p:nvPr>
            <p:ph type="body" idx="1"/>
          </p:nvPr>
        </p:nvSpPr>
        <p:spPr>
          <a:xfrm>
            <a:off x="1100279" y="1027906"/>
            <a:ext cx="10540669" cy="5632386"/>
          </a:xfrm>
        </p:spPr>
        <p:txBody>
          <a:bodyPr>
            <a:noAutofit/>
          </a:bodyPr>
          <a:lstStyle/>
          <a:p>
            <a:pPr algn="just">
              <a:lnSpc>
                <a:spcPct val="100000"/>
              </a:lnSpc>
            </a:pPr>
            <a:r>
              <a:rPr lang="en-GB" sz="2000" dirty="0"/>
              <a:t>Tax incentives are the most important and common form of government intervention aimed at building competitiveness. These incentives typically include a reduction in the profit tax rate proportional to the amount of investment and the number of newly created jobs. These incentives are provided for a period of ten years from the year the investment begins.</a:t>
            </a:r>
          </a:p>
          <a:p>
            <a:pPr algn="just">
              <a:lnSpc>
                <a:spcPct val="100000"/>
              </a:lnSpc>
            </a:pPr>
            <a:r>
              <a:rPr lang="en-GB" sz="2000" dirty="0" smtClean="0"/>
              <a:t>A </a:t>
            </a:r>
            <a:r>
              <a:rPr lang="en-GB" sz="2000" dirty="0"/>
              <a:t>special advantage is the possibility of using tax incentives without the need to create new jobs, under the condition that the entrepreneur modernizes the technological process of an existing production facility. The law also provides incentives for the justified costs of creating new jobs, with the amount depending on the regional unemployment rate in the specific region where the new job is being created.</a:t>
            </a:r>
          </a:p>
          <a:p>
            <a:pPr algn="just">
              <a:lnSpc>
                <a:spcPct val="100000"/>
              </a:lnSpc>
            </a:pPr>
            <a:r>
              <a:rPr lang="en-GB" sz="2000" dirty="0" smtClean="0"/>
              <a:t>The </a:t>
            </a:r>
            <a:r>
              <a:rPr lang="en-GB" sz="2000" dirty="0"/>
              <a:t>law on encouraging investments was adopted in 2015. In that year, investments in tourism amounted to around 670 million euros, with the ratio of private to state investments being almost 50:50. Most investments in tourism, both in Croatia and globally, primarily refer to investments in accommodation facilities and ports of nautical tourism as a separate category.</a:t>
            </a:r>
          </a:p>
          <a:p>
            <a:pPr algn="just">
              <a:lnSpc>
                <a:spcPct val="100000"/>
              </a:lnSpc>
            </a:pPr>
            <a:r>
              <a:rPr lang="en-GB" sz="2000" dirty="0" smtClean="0"/>
              <a:t>Direct </a:t>
            </a:r>
            <a:r>
              <a:rPr lang="en-GB" sz="2000" dirty="0"/>
              <a:t>foreign investments are poorly represented in tourism, contributing only about 1% to 2% at the global level.</a:t>
            </a:r>
            <a:endParaRPr lang="en-GB" sz="2000" dirty="0"/>
          </a:p>
        </p:txBody>
      </p:sp>
    </p:spTree>
    <p:extLst>
      <p:ext uri="{BB962C8B-B14F-4D97-AF65-F5344CB8AC3E}">
        <p14:creationId xmlns:p14="http://schemas.microsoft.com/office/powerpoint/2010/main" val="1644743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en-US" dirty="0"/>
              <a:t>Number of hotels in the Republic of Croatia by category</a:t>
            </a:r>
            <a:endParaRPr lang="en-GB" dirty="0"/>
          </a:p>
        </p:txBody>
      </p:sp>
      <p:pic>
        <p:nvPicPr>
          <p:cNvPr id="4" name="Rezervirano mjesto sadržaja 3"/>
          <p:cNvPicPr>
            <a:picLocks noGrp="1" noChangeAspect="1"/>
          </p:cNvPicPr>
          <p:nvPr>
            <p:ph idx="4294967295"/>
          </p:nvPr>
        </p:nvPicPr>
        <p:blipFill>
          <a:blip r:embed="rId2"/>
          <a:stretch>
            <a:fillRect/>
          </a:stretch>
        </p:blipFill>
        <p:spPr>
          <a:xfrm>
            <a:off x="1116300" y="2252663"/>
            <a:ext cx="10795614" cy="3147240"/>
          </a:xfrm>
          <a:prstGeom prst="rect">
            <a:avLst/>
          </a:prstGeom>
        </p:spPr>
      </p:pic>
    </p:spTree>
    <p:extLst>
      <p:ext uri="{BB962C8B-B14F-4D97-AF65-F5344CB8AC3E}">
        <p14:creationId xmlns:p14="http://schemas.microsoft.com/office/powerpoint/2010/main" val="9552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zervirano mjesto sadržaja 3"/>
          <p:cNvPicPr>
            <a:picLocks noGrp="1" noChangeAspect="1"/>
          </p:cNvPicPr>
          <p:nvPr>
            <p:ph idx="4294967295"/>
          </p:nvPr>
        </p:nvPicPr>
        <p:blipFill>
          <a:blip r:embed="rId2"/>
          <a:stretch>
            <a:fillRect/>
          </a:stretch>
        </p:blipFill>
        <p:spPr>
          <a:xfrm>
            <a:off x="1020604" y="160638"/>
            <a:ext cx="11171396" cy="6610865"/>
          </a:xfrm>
          <a:prstGeom prst="rect">
            <a:avLst/>
          </a:prstGeom>
        </p:spPr>
      </p:pic>
      <p:sp>
        <p:nvSpPr>
          <p:cNvPr id="3" name="TekstniOkvir 2">
            <a:extLst>
              <a:ext uri="{FF2B5EF4-FFF2-40B4-BE49-F238E27FC236}">
                <a16:creationId xmlns:a16="http://schemas.microsoft.com/office/drawing/2014/main" id="{B04D9EFB-1D75-4B85-B6BA-5D654AD0B2C9}"/>
              </a:ext>
            </a:extLst>
          </p:cNvPr>
          <p:cNvSpPr txBox="1"/>
          <p:nvPr/>
        </p:nvSpPr>
        <p:spPr>
          <a:xfrm>
            <a:off x="2218452" y="444500"/>
            <a:ext cx="8775700" cy="492443"/>
          </a:xfrm>
          <a:prstGeom prst="rect">
            <a:avLst/>
          </a:prstGeom>
          <a:solidFill>
            <a:schemeClr val="bg1"/>
          </a:solidFill>
        </p:spPr>
        <p:txBody>
          <a:bodyPr wrap="square" rtlCol="0">
            <a:spAutoFit/>
          </a:bodyPr>
          <a:lstStyle/>
          <a:p>
            <a:r>
              <a:rPr lang="hr-HR" sz="2600" dirty="0" err="1"/>
              <a:t>Number</a:t>
            </a:r>
            <a:r>
              <a:rPr lang="hr-HR" sz="2600" dirty="0"/>
              <a:t> of </a:t>
            </a:r>
            <a:r>
              <a:rPr lang="hr-HR" sz="2600" dirty="0" err="1"/>
              <a:t>firms</a:t>
            </a:r>
            <a:r>
              <a:rPr lang="hr-HR" sz="2600" dirty="0"/>
              <a:t> </a:t>
            </a:r>
            <a:r>
              <a:rPr lang="hr-HR" sz="2600" dirty="0" err="1"/>
              <a:t>and</a:t>
            </a:r>
            <a:r>
              <a:rPr lang="hr-HR" sz="2600" dirty="0"/>
              <a:t> HHI </a:t>
            </a:r>
            <a:r>
              <a:rPr lang="hr-HR" sz="2600" dirty="0" err="1"/>
              <a:t>in</a:t>
            </a:r>
            <a:r>
              <a:rPr lang="hr-HR" sz="2600" dirty="0"/>
              <a:t> the </a:t>
            </a:r>
            <a:r>
              <a:rPr lang="hr-HR" sz="2600" dirty="0" err="1"/>
              <a:t>Croatia’s</a:t>
            </a:r>
            <a:r>
              <a:rPr lang="hr-HR" sz="2600" dirty="0"/>
              <a:t> hotel </a:t>
            </a:r>
            <a:r>
              <a:rPr lang="hr-HR" sz="2600" dirty="0" err="1"/>
              <a:t>industry</a:t>
            </a:r>
            <a:r>
              <a:rPr lang="hr-HR" sz="2600" dirty="0"/>
              <a:t> </a:t>
            </a:r>
          </a:p>
        </p:txBody>
      </p:sp>
    </p:spTree>
    <p:extLst>
      <p:ext uri="{BB962C8B-B14F-4D97-AF65-F5344CB8AC3E}">
        <p14:creationId xmlns:p14="http://schemas.microsoft.com/office/powerpoint/2010/main" val="11102330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p:cNvPicPr>
            <a:picLocks noChangeAspect="1"/>
          </p:cNvPicPr>
          <p:nvPr/>
        </p:nvPicPr>
        <p:blipFill>
          <a:blip r:embed="rId2"/>
          <a:stretch>
            <a:fillRect/>
          </a:stretch>
        </p:blipFill>
        <p:spPr>
          <a:xfrm>
            <a:off x="1320605" y="98854"/>
            <a:ext cx="10751946" cy="6499654"/>
          </a:xfrm>
          <a:prstGeom prst="rect">
            <a:avLst/>
          </a:prstGeom>
        </p:spPr>
      </p:pic>
    </p:spTree>
    <p:extLst>
      <p:ext uri="{BB962C8B-B14F-4D97-AF65-F5344CB8AC3E}">
        <p14:creationId xmlns:p14="http://schemas.microsoft.com/office/powerpoint/2010/main" val="31784642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hr-HR" dirty="0" err="1">
                <a:latin typeface="+mj-lt"/>
              </a:rPr>
              <a:t>Content</a:t>
            </a:r>
            <a:endParaRPr lang="hr-HR" dirty="0">
              <a:latin typeface="+mj-lt"/>
            </a:endParaRPr>
          </a:p>
        </p:txBody>
      </p:sp>
      <p:sp>
        <p:nvSpPr>
          <p:cNvPr id="3" name="Content Placeholder 2"/>
          <p:cNvSpPr>
            <a:spLocks noGrp="1"/>
          </p:cNvSpPr>
          <p:nvPr>
            <p:ph type="body" idx="1"/>
          </p:nvPr>
        </p:nvSpPr>
        <p:spPr/>
        <p:txBody>
          <a:bodyPr rtlCol="0">
            <a:normAutofit/>
          </a:bodyPr>
          <a:lstStyle/>
          <a:p>
            <a:pPr>
              <a:lnSpc>
                <a:spcPct val="150000"/>
              </a:lnSpc>
              <a:defRPr/>
            </a:pPr>
            <a:r>
              <a:rPr lang="hr-HR" sz="2000" dirty="0" err="1">
                <a:latin typeface="+mj-lt"/>
              </a:rPr>
              <a:t>Importance</a:t>
            </a:r>
            <a:r>
              <a:rPr lang="hr-HR" sz="2000" dirty="0">
                <a:latin typeface="+mj-lt"/>
              </a:rPr>
              <a:t> of the </a:t>
            </a:r>
            <a:r>
              <a:rPr lang="hr-HR" sz="2000" dirty="0" err="1">
                <a:latin typeface="+mj-lt"/>
              </a:rPr>
              <a:t>research</a:t>
            </a:r>
            <a:endParaRPr lang="hr-HR" sz="2000" dirty="0">
              <a:latin typeface="+mj-lt"/>
            </a:endParaRPr>
          </a:p>
          <a:p>
            <a:pPr>
              <a:lnSpc>
                <a:spcPct val="150000"/>
              </a:lnSpc>
              <a:defRPr/>
            </a:pPr>
            <a:r>
              <a:rPr lang="hr-HR" sz="2000" dirty="0" err="1">
                <a:latin typeface="+mj-lt"/>
              </a:rPr>
              <a:t>Aim</a:t>
            </a:r>
            <a:r>
              <a:rPr lang="hr-HR" sz="2000" dirty="0">
                <a:latin typeface="+mj-lt"/>
              </a:rPr>
              <a:t> of the </a:t>
            </a:r>
            <a:r>
              <a:rPr lang="hr-HR" sz="2000" dirty="0" err="1">
                <a:latin typeface="+mj-lt"/>
              </a:rPr>
              <a:t>research</a:t>
            </a:r>
            <a:endParaRPr lang="en-US" sz="2000" dirty="0">
              <a:latin typeface="+mj-lt"/>
            </a:endParaRPr>
          </a:p>
          <a:p>
            <a:pPr>
              <a:lnSpc>
                <a:spcPct val="150000"/>
              </a:lnSpc>
              <a:defRPr/>
            </a:pPr>
            <a:r>
              <a:rPr lang="hr-HR" sz="2000" dirty="0" err="1">
                <a:latin typeface="+mj-lt"/>
              </a:rPr>
              <a:t>Methodology</a:t>
            </a:r>
            <a:endParaRPr lang="hr-HR" sz="2000" dirty="0">
              <a:latin typeface="+mj-lt"/>
            </a:endParaRPr>
          </a:p>
          <a:p>
            <a:pPr>
              <a:lnSpc>
                <a:spcPct val="150000"/>
              </a:lnSpc>
              <a:defRPr/>
            </a:pPr>
            <a:r>
              <a:rPr lang="hr-HR" sz="2000" dirty="0" err="1">
                <a:latin typeface="+mj-lt"/>
              </a:rPr>
              <a:t>Results</a:t>
            </a:r>
            <a:endParaRPr lang="hr-HR" sz="2000" dirty="0">
              <a:latin typeface="+mj-lt"/>
            </a:endParaRPr>
          </a:p>
          <a:p>
            <a:pPr>
              <a:lnSpc>
                <a:spcPct val="150000"/>
              </a:lnSpc>
              <a:defRPr/>
            </a:pPr>
            <a:r>
              <a:rPr lang="hr-HR" sz="2000" dirty="0" err="1">
                <a:latin typeface="+mj-lt"/>
              </a:rPr>
              <a:t>Conclusion</a:t>
            </a:r>
            <a:endParaRPr lang="hr-HR" sz="2000" dirty="0">
              <a:latin typeface="+mj-lt"/>
            </a:endParaRPr>
          </a:p>
        </p:txBody>
      </p:sp>
      <p:sp>
        <p:nvSpPr>
          <p:cNvPr id="5" name="Footer Placeholder 4">
            <a:extLst>
              <a:ext uri="{FF2B5EF4-FFF2-40B4-BE49-F238E27FC236}">
                <a16:creationId xmlns:a16="http://schemas.microsoft.com/office/drawing/2014/main" id="{50E6EAFD-A410-42F1-BB9F-C24EF69EAE10}"/>
              </a:ext>
            </a:extLst>
          </p:cNvPr>
          <p:cNvSpPr>
            <a:spLocks noGrp="1"/>
          </p:cNvSpPr>
          <p:nvPr>
            <p:ph type="ftr" sz="quarter" idx="4294967295"/>
          </p:nvPr>
        </p:nvSpPr>
        <p:spPr>
          <a:xfrm>
            <a:off x="0" y="6203950"/>
            <a:ext cx="4114800" cy="365125"/>
          </a:xfrm>
        </p:spPr>
        <p:txBody>
          <a:bodyPr/>
          <a:lstStyle/>
          <a:p>
            <a:r>
              <a:rPr lang="hr-HR" dirty="0"/>
              <a:t>2024</a:t>
            </a:r>
            <a:endParaRPr lang="en-US" dirty="0"/>
          </a:p>
        </p:txBody>
      </p:sp>
    </p:spTree>
    <p:extLst>
      <p:ext uri="{BB962C8B-B14F-4D97-AF65-F5344CB8AC3E}">
        <p14:creationId xmlns:p14="http://schemas.microsoft.com/office/powerpoint/2010/main" val="9109587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248559" y="-6566"/>
            <a:ext cx="10540669" cy="1325563"/>
          </a:xfrm>
        </p:spPr>
        <p:txBody>
          <a:bodyPr/>
          <a:lstStyle/>
          <a:p>
            <a:r>
              <a:rPr lang="en-US" dirty="0"/>
              <a:t>Cost trends in the hotel industry</a:t>
            </a:r>
            <a:endParaRPr lang="en-GB" dirty="0"/>
          </a:p>
        </p:txBody>
      </p:sp>
      <p:sp>
        <p:nvSpPr>
          <p:cNvPr id="3" name="Rezervirano mjesto sadržaja 2"/>
          <p:cNvSpPr>
            <a:spLocks noGrp="1"/>
          </p:cNvSpPr>
          <p:nvPr>
            <p:ph type="body" idx="1"/>
          </p:nvPr>
        </p:nvSpPr>
        <p:spPr>
          <a:xfrm>
            <a:off x="1248559" y="1010079"/>
            <a:ext cx="10540669" cy="4794250"/>
          </a:xfrm>
        </p:spPr>
        <p:txBody>
          <a:bodyPr>
            <a:noAutofit/>
          </a:bodyPr>
          <a:lstStyle/>
          <a:p>
            <a:pPr algn="just">
              <a:lnSpc>
                <a:spcPct val="100000"/>
              </a:lnSpc>
            </a:pPr>
            <a:r>
              <a:rPr lang="en-GB" sz="2400" dirty="0"/>
              <a:t>From 1992 to 2022, personnel costs either increased by up to 5% or decreased in some years. However, in 2021 and 2022, they grew significantly by 24.4% and 36.6% on average at the activity level, representing an exceptional shock for business entities. </a:t>
            </a:r>
            <a:endParaRPr lang="hr-HR" sz="2400" dirty="0" smtClean="0"/>
          </a:p>
          <a:p>
            <a:pPr algn="just">
              <a:lnSpc>
                <a:spcPct val="100000"/>
              </a:lnSpc>
            </a:pPr>
            <a:r>
              <a:rPr lang="en-GB" sz="2400" dirty="0" smtClean="0"/>
              <a:t>The </a:t>
            </a:r>
            <a:r>
              <a:rPr lang="en-GB" sz="2400" dirty="0"/>
              <a:t>increase in material costs during those two years was even more significant, amounting to 52.2% and 47.7%.</a:t>
            </a:r>
          </a:p>
          <a:p>
            <a:pPr algn="just">
              <a:lnSpc>
                <a:spcPct val="100000"/>
              </a:lnSpc>
            </a:pPr>
            <a:r>
              <a:rPr lang="en-GB" sz="2400" dirty="0" smtClean="0"/>
              <a:t>As </a:t>
            </a:r>
            <a:r>
              <a:rPr lang="en-GB" sz="2400" dirty="0"/>
              <a:t>a share of total expenditures, personnel costs ranged from 0.2 in 1993 to 0.29 in 1999. Notably, from 2000 onwards, they fell below 0.2. In the last two years, their share varied, rising to 1.8 in 2021.</a:t>
            </a:r>
          </a:p>
          <a:p>
            <a:pPr algn="just">
              <a:lnSpc>
                <a:spcPct val="100000"/>
              </a:lnSpc>
            </a:pPr>
            <a:r>
              <a:rPr lang="en-GB" sz="2400" dirty="0" smtClean="0"/>
              <a:t>The </a:t>
            </a:r>
            <a:r>
              <a:rPr lang="en-GB" sz="2400" dirty="0"/>
              <a:t>share of material costs in total expenditures averaged between 0.45 and 0.5 at the activity level from 1996 until the COVID pandemic. In 2021 and 2022, this share increased dramatically to 1.1 and 5.6, respectively.</a:t>
            </a:r>
          </a:p>
          <a:p>
            <a:pPr algn="just">
              <a:lnSpc>
                <a:spcPct val="100000"/>
              </a:lnSpc>
            </a:pPr>
            <a:r>
              <a:rPr lang="en-GB" sz="2400" dirty="0" smtClean="0"/>
              <a:t>The </a:t>
            </a:r>
            <a:r>
              <a:rPr lang="en-GB" sz="2400" dirty="0"/>
              <a:t>amount of depreciation in business expenses varied from 0.13 to 0.15.</a:t>
            </a:r>
            <a:endParaRPr lang="en-GB" sz="2400" dirty="0"/>
          </a:p>
        </p:txBody>
      </p:sp>
    </p:spTree>
    <p:extLst>
      <p:ext uri="{BB962C8B-B14F-4D97-AF65-F5344CB8AC3E}">
        <p14:creationId xmlns:p14="http://schemas.microsoft.com/office/powerpoint/2010/main" val="1470015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afikon 4"/>
          <p:cNvGraphicFramePr>
            <a:graphicFrameLocks/>
          </p:cNvGraphicFramePr>
          <p:nvPr>
            <p:extLst>
              <p:ext uri="{D42A27DB-BD31-4B8C-83A1-F6EECF244321}">
                <p14:modId xmlns:p14="http://schemas.microsoft.com/office/powerpoint/2010/main" val="1612901436"/>
              </p:ext>
            </p:extLst>
          </p:nvPr>
        </p:nvGraphicFramePr>
        <p:xfrm>
          <a:off x="1470454" y="642551"/>
          <a:ext cx="10318775" cy="58200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39640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err="1"/>
              <a:t>Inflation</a:t>
            </a:r>
            <a:r>
              <a:rPr lang="hr-HR" dirty="0"/>
              <a:t> rate </a:t>
            </a:r>
            <a:r>
              <a:rPr lang="hr-HR" dirty="0" err="1"/>
              <a:t>in</a:t>
            </a:r>
            <a:r>
              <a:rPr lang="hr-HR" dirty="0"/>
              <a:t> the Republic of Croatia</a:t>
            </a:r>
            <a:endParaRPr lang="en-GB" dirty="0"/>
          </a:p>
        </p:txBody>
      </p:sp>
      <p:sp>
        <p:nvSpPr>
          <p:cNvPr id="3" name="Rezervirano mjesto teksta 2">
            <a:extLst>
              <a:ext uri="{FF2B5EF4-FFF2-40B4-BE49-F238E27FC236}">
                <a16:creationId xmlns:a16="http://schemas.microsoft.com/office/drawing/2014/main" id="{0C42875D-B96B-431F-ABAF-8F6FAD049B3C}"/>
              </a:ext>
            </a:extLst>
          </p:cNvPr>
          <p:cNvSpPr>
            <a:spLocks noGrp="1"/>
          </p:cNvSpPr>
          <p:nvPr>
            <p:ph type="body" idx="1"/>
          </p:nvPr>
        </p:nvSpPr>
        <p:spPr/>
        <p:txBody>
          <a:bodyPr/>
          <a:lstStyle/>
          <a:p>
            <a:endParaRPr lang="hr-HR"/>
          </a:p>
        </p:txBody>
      </p:sp>
      <p:pic>
        <p:nvPicPr>
          <p:cNvPr id="4" name="Rezervirano mjesto sadržaja 3"/>
          <p:cNvPicPr>
            <a:picLocks noGrp="1" noChangeAspect="1"/>
          </p:cNvPicPr>
          <p:nvPr>
            <p:ph idx="4294967295"/>
          </p:nvPr>
        </p:nvPicPr>
        <p:blipFill>
          <a:blip r:embed="rId2"/>
          <a:stretch>
            <a:fillRect/>
          </a:stretch>
        </p:blipFill>
        <p:spPr>
          <a:xfrm>
            <a:off x="1248560" y="1690688"/>
            <a:ext cx="9921875" cy="4351338"/>
          </a:xfrm>
          <a:prstGeom prst="rect">
            <a:avLst/>
          </a:prstGeom>
        </p:spPr>
      </p:pic>
    </p:spTree>
    <p:extLst>
      <p:ext uri="{BB962C8B-B14F-4D97-AF65-F5344CB8AC3E}">
        <p14:creationId xmlns:p14="http://schemas.microsoft.com/office/powerpoint/2010/main" val="3381588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en-US" dirty="0"/>
              <a:t>The role of personnel costs in profitability trends</a:t>
            </a:r>
            <a:endParaRPr lang="en-GB" dirty="0"/>
          </a:p>
        </p:txBody>
      </p:sp>
      <p:sp>
        <p:nvSpPr>
          <p:cNvPr id="3" name="Rezervirano mjesto sadržaja 2"/>
          <p:cNvSpPr>
            <a:spLocks noGrp="1"/>
          </p:cNvSpPr>
          <p:nvPr>
            <p:ph type="body" idx="1"/>
          </p:nvPr>
        </p:nvSpPr>
        <p:spPr>
          <a:xfrm>
            <a:off x="1108860" y="1571625"/>
            <a:ext cx="10540669" cy="4794250"/>
          </a:xfrm>
        </p:spPr>
        <p:txBody>
          <a:bodyPr>
            <a:noAutofit/>
          </a:bodyPr>
          <a:lstStyle/>
          <a:p>
            <a:pPr algn="just">
              <a:lnSpc>
                <a:spcPct val="120000"/>
              </a:lnSpc>
            </a:pPr>
            <a:r>
              <a:rPr lang="en-US" sz="2400" dirty="0"/>
              <a:t>A higher amount of labor used does not necessarily reduce profitability. </a:t>
            </a:r>
            <a:r>
              <a:rPr lang="en-US" sz="2400" dirty="0" err="1"/>
              <a:t>Sethuraman</a:t>
            </a:r>
            <a:r>
              <a:rPr lang="en-US" sz="2400" dirty="0"/>
              <a:t> (2000) argues that increasing the workload of employees can result in errors that can lead to quality problems.</a:t>
            </a:r>
          </a:p>
          <a:p>
            <a:pPr algn="just">
              <a:lnSpc>
                <a:spcPct val="120000"/>
              </a:lnSpc>
            </a:pPr>
            <a:r>
              <a:rPr lang="en-US" sz="2400" dirty="0"/>
              <a:t>Ton (2009) determined that the growth of the workforce has a positive impact on the growth of the profit margin in trade, that is, that labor costs have a significant impact on the profitability of the company.</a:t>
            </a:r>
            <a:endParaRPr lang="en-GB" sz="2400" dirty="0"/>
          </a:p>
        </p:txBody>
      </p:sp>
    </p:spTree>
    <p:extLst>
      <p:ext uri="{BB962C8B-B14F-4D97-AF65-F5344CB8AC3E}">
        <p14:creationId xmlns:p14="http://schemas.microsoft.com/office/powerpoint/2010/main" val="755915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en-US" dirty="0"/>
              <a:t>The role of personnel costs in profitability trends</a:t>
            </a:r>
            <a:endParaRPr lang="en-GB" dirty="0"/>
          </a:p>
        </p:txBody>
      </p:sp>
      <p:sp>
        <p:nvSpPr>
          <p:cNvPr id="3" name="Rezervirano mjesto teksta 2"/>
          <p:cNvSpPr>
            <a:spLocks noGrp="1"/>
          </p:cNvSpPr>
          <p:nvPr>
            <p:ph type="body" idx="1"/>
          </p:nvPr>
        </p:nvSpPr>
        <p:spPr/>
        <p:txBody>
          <a:bodyPr>
            <a:normAutofit fontScale="92500" lnSpcReduction="10000"/>
          </a:bodyPr>
          <a:lstStyle/>
          <a:p>
            <a:pPr algn="just"/>
            <a:r>
              <a:rPr lang="en-US" dirty="0"/>
              <a:t>In the manufacturing industry, personnel costs have a long-term relationship with labor productivity, and an increase in personnel costs does not necessarily mean lower profitability, as research on</a:t>
            </a:r>
            <a:r>
              <a:rPr lang="hr-HR" dirty="0"/>
              <a:t> the</a:t>
            </a:r>
            <a:r>
              <a:rPr lang="en-US" dirty="0"/>
              <a:t> EU companies has shown (</a:t>
            </a:r>
            <a:r>
              <a:rPr lang="en-US" dirty="0" err="1"/>
              <a:t>Stundziene</a:t>
            </a:r>
            <a:r>
              <a:rPr lang="en-US" dirty="0"/>
              <a:t>. A; </a:t>
            </a:r>
            <a:r>
              <a:rPr lang="en-US" dirty="0" err="1"/>
              <a:t>Baliute</a:t>
            </a:r>
            <a:r>
              <a:rPr lang="en-US" dirty="0"/>
              <a:t>, A. (2022).</a:t>
            </a:r>
          </a:p>
          <a:p>
            <a:pPr algn="just"/>
            <a:r>
              <a:rPr lang="en-US" dirty="0"/>
              <a:t>Anderson et al. (1997) found that higher customer satisfaction was associated with higher labor productivity for goods-producing firms, but with lower labor productivity for service firms, indicating a trade-off between customer satisfaction and productivity in the service sector.</a:t>
            </a:r>
          </a:p>
          <a:p>
            <a:pPr algn="just"/>
            <a:r>
              <a:rPr lang="en-US" dirty="0"/>
              <a:t>Rust et al. (2002) showed that companies that emphasize revenue growth, a measure of marketing success, financially outperform companies that emphasize cost reduction, a measure of operational performance, financial performance (/ measured as managers' perceptions of their company's financial performance).</a:t>
            </a:r>
            <a:endParaRPr lang="en-GB" dirty="0"/>
          </a:p>
        </p:txBody>
      </p:sp>
    </p:spTree>
    <p:extLst>
      <p:ext uri="{BB962C8B-B14F-4D97-AF65-F5344CB8AC3E}">
        <p14:creationId xmlns:p14="http://schemas.microsoft.com/office/powerpoint/2010/main" val="18258766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A74C11C-A36F-AEE2-566A-28C972DEBFFE}"/>
              </a:ext>
            </a:extLst>
          </p:cNvPr>
          <p:cNvSpPr>
            <a:spLocks noGrp="1"/>
          </p:cNvSpPr>
          <p:nvPr>
            <p:ph type="title"/>
          </p:nvPr>
        </p:nvSpPr>
        <p:spPr/>
        <p:txBody>
          <a:bodyPr/>
          <a:lstStyle/>
          <a:p>
            <a:r>
              <a:rPr lang="hr-HR" dirty="0" err="1"/>
              <a:t>Methodology</a:t>
            </a:r>
            <a:endParaRPr lang="en-US" dirty="0"/>
          </a:p>
        </p:txBody>
      </p:sp>
      <p:sp>
        <p:nvSpPr>
          <p:cNvPr id="3" name="Rezervirano mjesto sadržaja 2">
            <a:extLst>
              <a:ext uri="{FF2B5EF4-FFF2-40B4-BE49-F238E27FC236}">
                <a16:creationId xmlns:a16="http://schemas.microsoft.com/office/drawing/2014/main" id="{16D1B501-A6A5-AB91-D515-6F51F7178954}"/>
              </a:ext>
            </a:extLst>
          </p:cNvPr>
          <p:cNvSpPr>
            <a:spLocks noGrp="1"/>
          </p:cNvSpPr>
          <p:nvPr>
            <p:ph type="body" idx="1"/>
          </p:nvPr>
        </p:nvSpPr>
        <p:spPr>
          <a:xfrm>
            <a:off x="1100279" y="1430209"/>
            <a:ext cx="10540669" cy="4794250"/>
          </a:xfrm>
        </p:spPr>
        <p:txBody>
          <a:bodyPr>
            <a:normAutofit/>
          </a:bodyPr>
          <a:lstStyle/>
          <a:p>
            <a:r>
              <a:rPr lang="hr-HR" sz="2400" dirty="0"/>
              <a:t>Data </a:t>
            </a:r>
            <a:r>
              <a:rPr lang="hr-HR" sz="2400" dirty="0" err="1"/>
              <a:t>obtained</a:t>
            </a:r>
            <a:r>
              <a:rPr lang="hr-HR" sz="2400" dirty="0"/>
              <a:t> </a:t>
            </a:r>
            <a:r>
              <a:rPr lang="hr-HR" sz="2400" dirty="0" err="1"/>
              <a:t>from</a:t>
            </a:r>
            <a:r>
              <a:rPr lang="hr-HR" sz="2400" dirty="0"/>
              <a:t> FINA:</a:t>
            </a:r>
          </a:p>
          <a:p>
            <a:pPr lvl="1"/>
            <a:r>
              <a:rPr lang="hr-HR" dirty="0" err="1"/>
              <a:t>sample</a:t>
            </a:r>
            <a:r>
              <a:rPr lang="hr-HR" dirty="0"/>
              <a:t>: 6.127 </a:t>
            </a:r>
            <a:r>
              <a:rPr lang="hr-HR" dirty="0" err="1"/>
              <a:t>firms</a:t>
            </a:r>
            <a:r>
              <a:rPr lang="hr-HR" dirty="0"/>
              <a:t> </a:t>
            </a:r>
            <a:r>
              <a:rPr lang="hr-HR" dirty="0" err="1"/>
              <a:t>from</a:t>
            </a:r>
            <a:r>
              <a:rPr lang="hr-HR" dirty="0"/>
              <a:t> the hotel </a:t>
            </a:r>
            <a:r>
              <a:rPr lang="hr-HR" dirty="0" err="1"/>
              <a:t>industry</a:t>
            </a:r>
            <a:r>
              <a:rPr lang="hr-HR" dirty="0"/>
              <a:t> </a:t>
            </a:r>
            <a:r>
              <a:rPr lang="hr-HR" dirty="0" err="1"/>
              <a:t>in</a:t>
            </a:r>
            <a:r>
              <a:rPr lang="hr-HR" dirty="0"/>
              <a:t> the Republic of Croatia</a:t>
            </a:r>
          </a:p>
          <a:p>
            <a:pPr lvl="1"/>
            <a:r>
              <a:rPr lang="hr-HR" dirty="0"/>
              <a:t>time period: 1993-2021</a:t>
            </a:r>
          </a:p>
          <a:p>
            <a:r>
              <a:rPr lang="hr-HR" sz="2400" dirty="0" err="1"/>
              <a:t>Variables</a:t>
            </a:r>
            <a:r>
              <a:rPr lang="hr-HR" sz="2400" dirty="0"/>
              <a:t>:</a:t>
            </a:r>
          </a:p>
          <a:p>
            <a:pPr lvl="1"/>
            <a:r>
              <a:rPr lang="hr-HR" dirty="0" err="1"/>
              <a:t>Dependent</a:t>
            </a:r>
            <a:r>
              <a:rPr lang="hr-HR" dirty="0"/>
              <a:t> varijabla: </a:t>
            </a:r>
            <a:r>
              <a:rPr lang="hr-HR" dirty="0" err="1"/>
              <a:t>gross</a:t>
            </a:r>
            <a:r>
              <a:rPr lang="hr-HR" dirty="0"/>
              <a:t> profit </a:t>
            </a:r>
            <a:r>
              <a:rPr lang="hr-HR" dirty="0" err="1"/>
              <a:t>margin</a:t>
            </a:r>
            <a:endParaRPr lang="hr-HR" dirty="0"/>
          </a:p>
          <a:p>
            <a:pPr lvl="1"/>
            <a:r>
              <a:rPr lang="hr-HR" dirty="0"/>
              <a:t>Independent </a:t>
            </a:r>
            <a:r>
              <a:rPr lang="hr-HR" dirty="0" err="1"/>
              <a:t>variable</a:t>
            </a:r>
            <a:r>
              <a:rPr lang="hr-HR" dirty="0"/>
              <a:t>: net </a:t>
            </a:r>
            <a:r>
              <a:rPr lang="hr-HR" dirty="0" err="1"/>
              <a:t>salary</a:t>
            </a:r>
            <a:r>
              <a:rPr lang="hr-HR" dirty="0"/>
              <a:t> </a:t>
            </a:r>
            <a:r>
              <a:rPr lang="hr-HR" dirty="0" err="1"/>
              <a:t>costs</a:t>
            </a:r>
            <a:endParaRPr lang="hr-HR" dirty="0"/>
          </a:p>
          <a:p>
            <a:pPr lvl="1"/>
            <a:r>
              <a:rPr lang="hr-HR" dirty="0" err="1"/>
              <a:t>Control</a:t>
            </a:r>
            <a:r>
              <a:rPr lang="hr-HR" dirty="0"/>
              <a:t> </a:t>
            </a:r>
            <a:r>
              <a:rPr lang="hr-HR" dirty="0" err="1"/>
              <a:t>variables</a:t>
            </a:r>
            <a:r>
              <a:rPr lang="hr-HR" dirty="0"/>
              <a:t>: </a:t>
            </a:r>
            <a:r>
              <a:rPr lang="hr-HR" dirty="0" err="1"/>
              <a:t>material</a:t>
            </a:r>
            <a:r>
              <a:rPr lang="hr-HR" dirty="0"/>
              <a:t> </a:t>
            </a:r>
            <a:r>
              <a:rPr lang="hr-HR" dirty="0" err="1"/>
              <a:t>costs</a:t>
            </a:r>
            <a:r>
              <a:rPr lang="hr-HR" dirty="0"/>
              <a:t>, </a:t>
            </a:r>
            <a:r>
              <a:rPr lang="hr-HR" dirty="0" err="1"/>
              <a:t>indebtness</a:t>
            </a:r>
            <a:r>
              <a:rPr lang="hr-HR" dirty="0"/>
              <a:t>, total </a:t>
            </a:r>
            <a:r>
              <a:rPr lang="hr-HR" dirty="0" err="1"/>
              <a:t>asset</a:t>
            </a:r>
            <a:r>
              <a:rPr lang="hr-HR" dirty="0"/>
              <a:t> </a:t>
            </a:r>
            <a:r>
              <a:rPr lang="hr-HR" dirty="0" err="1"/>
              <a:t>turnover</a:t>
            </a:r>
            <a:r>
              <a:rPr lang="hr-HR" dirty="0"/>
              <a:t> </a:t>
            </a:r>
            <a:r>
              <a:rPr lang="hr-HR" dirty="0" err="1"/>
              <a:t>and</a:t>
            </a:r>
            <a:r>
              <a:rPr lang="hr-HR" dirty="0"/>
              <a:t> </a:t>
            </a:r>
            <a:r>
              <a:rPr lang="hr-HR" dirty="0" err="1"/>
              <a:t>labour</a:t>
            </a:r>
            <a:r>
              <a:rPr lang="hr-HR" dirty="0"/>
              <a:t> </a:t>
            </a:r>
            <a:r>
              <a:rPr lang="hr-HR" dirty="0" err="1"/>
              <a:t>productivity</a:t>
            </a:r>
            <a:endParaRPr lang="hr-HR" dirty="0"/>
          </a:p>
          <a:p>
            <a:r>
              <a:rPr lang="hr-HR" sz="2400" dirty="0" err="1"/>
              <a:t>Variable</a:t>
            </a:r>
            <a:r>
              <a:rPr lang="hr-HR" sz="2400" dirty="0"/>
              <a:t> are </a:t>
            </a:r>
            <a:r>
              <a:rPr lang="hr-HR" sz="2400" dirty="0" err="1"/>
              <a:t>in</a:t>
            </a:r>
            <a:r>
              <a:rPr lang="hr-HR" sz="2400" dirty="0"/>
              <a:t> log </a:t>
            </a:r>
            <a:r>
              <a:rPr lang="hr-HR" sz="2400" dirty="0" err="1"/>
              <a:t>form</a:t>
            </a:r>
            <a:endParaRPr lang="hr-HR" sz="2400" dirty="0"/>
          </a:p>
          <a:p>
            <a:r>
              <a:rPr lang="hr-HR" sz="2400" dirty="0" err="1"/>
              <a:t>Variables</a:t>
            </a:r>
            <a:r>
              <a:rPr lang="hr-HR" sz="2400" dirty="0"/>
              <a:t> net </a:t>
            </a:r>
            <a:r>
              <a:rPr lang="hr-HR" sz="2400" dirty="0" err="1"/>
              <a:t>salary</a:t>
            </a:r>
            <a:r>
              <a:rPr lang="hr-HR" sz="2400" dirty="0"/>
              <a:t> </a:t>
            </a:r>
            <a:r>
              <a:rPr lang="hr-HR" sz="2400" dirty="0" err="1"/>
              <a:t>costs</a:t>
            </a:r>
            <a:r>
              <a:rPr lang="hr-HR" sz="2400" dirty="0"/>
              <a:t> </a:t>
            </a:r>
            <a:r>
              <a:rPr lang="hr-HR" sz="2400" dirty="0" err="1"/>
              <a:t>and</a:t>
            </a:r>
            <a:r>
              <a:rPr lang="hr-HR" sz="2400" dirty="0"/>
              <a:t> </a:t>
            </a:r>
            <a:r>
              <a:rPr lang="hr-HR" sz="2400" dirty="0" err="1"/>
              <a:t>material</a:t>
            </a:r>
            <a:r>
              <a:rPr lang="hr-HR" sz="2400" dirty="0"/>
              <a:t> </a:t>
            </a:r>
            <a:r>
              <a:rPr lang="hr-HR" sz="2400" dirty="0" err="1"/>
              <a:t>costs</a:t>
            </a:r>
            <a:r>
              <a:rPr lang="hr-HR" sz="2400" dirty="0"/>
              <a:t> are </a:t>
            </a:r>
            <a:r>
              <a:rPr lang="hr-HR" sz="2400" dirty="0" err="1"/>
              <a:t>deflated</a:t>
            </a:r>
            <a:r>
              <a:rPr lang="hr-HR" sz="2400" dirty="0"/>
              <a:t> </a:t>
            </a:r>
            <a:r>
              <a:rPr lang="hr-HR" sz="2400" dirty="0" err="1"/>
              <a:t>with</a:t>
            </a:r>
            <a:r>
              <a:rPr lang="hr-HR" sz="2400" dirty="0"/>
              <a:t> the </a:t>
            </a:r>
            <a:r>
              <a:rPr lang="hr-HR" sz="2400" dirty="0" err="1"/>
              <a:t>producer</a:t>
            </a:r>
            <a:r>
              <a:rPr lang="hr-HR" sz="2400" dirty="0"/>
              <a:t> </a:t>
            </a:r>
            <a:r>
              <a:rPr lang="hr-HR" sz="2400" dirty="0" err="1"/>
              <a:t>price</a:t>
            </a:r>
            <a:r>
              <a:rPr lang="hr-HR" sz="2400" dirty="0"/>
              <a:t> index</a:t>
            </a:r>
            <a:endParaRPr lang="en-US" sz="2400" dirty="0"/>
          </a:p>
        </p:txBody>
      </p:sp>
    </p:spTree>
    <p:extLst>
      <p:ext uri="{BB962C8B-B14F-4D97-AF65-F5344CB8AC3E}">
        <p14:creationId xmlns:p14="http://schemas.microsoft.com/office/powerpoint/2010/main" val="1251419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lica 3">
            <a:extLst>
              <a:ext uri="{FF2B5EF4-FFF2-40B4-BE49-F238E27FC236}">
                <a16:creationId xmlns:a16="http://schemas.microsoft.com/office/drawing/2014/main" id="{133B28AB-1B52-B56F-83DF-6632D963B20D}"/>
              </a:ext>
            </a:extLst>
          </p:cNvPr>
          <p:cNvGraphicFramePr>
            <a:graphicFrameLocks noGrp="1"/>
          </p:cNvGraphicFramePr>
          <p:nvPr>
            <p:extLst>
              <p:ext uri="{D42A27DB-BD31-4B8C-83A1-F6EECF244321}">
                <p14:modId xmlns:p14="http://schemas.microsoft.com/office/powerpoint/2010/main" val="2287289366"/>
              </p:ext>
            </p:extLst>
          </p:nvPr>
        </p:nvGraphicFramePr>
        <p:xfrm>
          <a:off x="1025611" y="1631092"/>
          <a:ext cx="11166389" cy="5016841"/>
        </p:xfrm>
        <a:graphic>
          <a:graphicData uri="http://schemas.openxmlformats.org/drawingml/2006/table">
            <a:tbl>
              <a:tblPr firstRow="1" firstCol="1" bandRow="1">
                <a:tableStyleId>{1FECB4D8-DB02-4DC6-A0A2-4F2EBAE1DC90}</a:tableStyleId>
              </a:tblPr>
              <a:tblGrid>
                <a:gridCol w="2428883">
                  <a:extLst>
                    <a:ext uri="{9D8B030D-6E8A-4147-A177-3AD203B41FA5}">
                      <a16:colId xmlns:a16="http://schemas.microsoft.com/office/drawing/2014/main" val="134187742"/>
                    </a:ext>
                  </a:extLst>
                </a:gridCol>
                <a:gridCol w="2141229">
                  <a:extLst>
                    <a:ext uri="{9D8B030D-6E8A-4147-A177-3AD203B41FA5}">
                      <a16:colId xmlns:a16="http://schemas.microsoft.com/office/drawing/2014/main" val="1013073864"/>
                    </a:ext>
                  </a:extLst>
                </a:gridCol>
                <a:gridCol w="1637833">
                  <a:extLst>
                    <a:ext uri="{9D8B030D-6E8A-4147-A177-3AD203B41FA5}">
                      <a16:colId xmlns:a16="http://schemas.microsoft.com/office/drawing/2014/main" val="4049601202"/>
                    </a:ext>
                  </a:extLst>
                </a:gridCol>
                <a:gridCol w="1682779">
                  <a:extLst>
                    <a:ext uri="{9D8B030D-6E8A-4147-A177-3AD203B41FA5}">
                      <a16:colId xmlns:a16="http://schemas.microsoft.com/office/drawing/2014/main" val="2794400324"/>
                    </a:ext>
                  </a:extLst>
                </a:gridCol>
                <a:gridCol w="1544945">
                  <a:extLst>
                    <a:ext uri="{9D8B030D-6E8A-4147-A177-3AD203B41FA5}">
                      <a16:colId xmlns:a16="http://schemas.microsoft.com/office/drawing/2014/main" val="3931437879"/>
                    </a:ext>
                  </a:extLst>
                </a:gridCol>
                <a:gridCol w="1730720">
                  <a:extLst>
                    <a:ext uri="{9D8B030D-6E8A-4147-A177-3AD203B41FA5}">
                      <a16:colId xmlns:a16="http://schemas.microsoft.com/office/drawing/2014/main" val="742874557"/>
                    </a:ext>
                  </a:extLst>
                </a:gridCol>
              </a:tblGrid>
              <a:tr h="1062863">
                <a:tc>
                  <a:txBody>
                    <a:bodyPr/>
                    <a:lstStyle/>
                    <a:p>
                      <a:pPr algn="ctr">
                        <a:lnSpc>
                          <a:spcPct val="107000"/>
                        </a:lnSpc>
                        <a:spcAft>
                          <a:spcPts val="800"/>
                        </a:spcAft>
                      </a:pPr>
                      <a:r>
                        <a:rPr lang="hr-HR" sz="1600" dirty="0" err="1">
                          <a:solidFill>
                            <a:schemeClr val="tx1"/>
                          </a:solidFill>
                          <a:effectLst/>
                          <a:latin typeface="+mj-lt"/>
                        </a:rPr>
                        <a:t>Variable</a:t>
                      </a:r>
                      <a:endParaRPr lang="en-US" sz="1600" dirty="0">
                        <a:solidFill>
                          <a:schemeClr val="tx1"/>
                        </a:solidFill>
                        <a:effectLst/>
                        <a:latin typeface="+mj-lt"/>
                        <a:ea typeface="Calibri" panose="020F0502020204030204" pitchFamily="34" charset="0"/>
                        <a:cs typeface="Times New Roman" panose="02020603050405020304" pitchFamily="18" charset="0"/>
                      </a:endParaRPr>
                    </a:p>
                  </a:txBody>
                  <a:tcPr marL="83328" marR="83328" marT="0" marB="0" anchor="ctr"/>
                </a:tc>
                <a:tc>
                  <a:txBody>
                    <a:bodyPr/>
                    <a:lstStyle/>
                    <a:p>
                      <a:pPr algn="ctr">
                        <a:lnSpc>
                          <a:spcPct val="107000"/>
                        </a:lnSpc>
                        <a:spcAft>
                          <a:spcPts val="800"/>
                        </a:spcAft>
                      </a:pPr>
                      <a:r>
                        <a:rPr lang="hr-HR" sz="1600" dirty="0" err="1">
                          <a:solidFill>
                            <a:schemeClr val="tx1"/>
                          </a:solidFill>
                          <a:effectLst/>
                          <a:latin typeface="+mj-lt"/>
                        </a:rPr>
                        <a:t>Number</a:t>
                      </a:r>
                      <a:r>
                        <a:rPr lang="hr-HR" sz="1600" dirty="0">
                          <a:solidFill>
                            <a:schemeClr val="tx1"/>
                          </a:solidFill>
                          <a:effectLst/>
                          <a:latin typeface="+mj-lt"/>
                        </a:rPr>
                        <a:t> of </a:t>
                      </a:r>
                      <a:r>
                        <a:rPr lang="hr-HR" sz="1600" dirty="0" err="1">
                          <a:solidFill>
                            <a:schemeClr val="tx1"/>
                          </a:solidFill>
                          <a:effectLst/>
                          <a:latin typeface="+mj-lt"/>
                        </a:rPr>
                        <a:t>observations</a:t>
                      </a:r>
                      <a:endParaRPr lang="en-US" sz="1600" dirty="0">
                        <a:solidFill>
                          <a:schemeClr val="tx1"/>
                        </a:solidFill>
                        <a:effectLst/>
                        <a:latin typeface="+mj-lt"/>
                        <a:ea typeface="Calibri" panose="020F0502020204030204" pitchFamily="34" charset="0"/>
                        <a:cs typeface="Times New Roman" panose="02020603050405020304" pitchFamily="18" charset="0"/>
                      </a:endParaRPr>
                    </a:p>
                  </a:txBody>
                  <a:tcPr marL="83328" marR="83328" marT="0" marB="0" anchor="ctr"/>
                </a:tc>
                <a:tc>
                  <a:txBody>
                    <a:bodyPr/>
                    <a:lstStyle/>
                    <a:p>
                      <a:pPr algn="ctr">
                        <a:lnSpc>
                          <a:spcPct val="107000"/>
                        </a:lnSpc>
                        <a:spcAft>
                          <a:spcPts val="800"/>
                        </a:spcAft>
                      </a:pPr>
                      <a:r>
                        <a:rPr lang="hr-HR" sz="1600" dirty="0" err="1">
                          <a:solidFill>
                            <a:schemeClr val="tx1"/>
                          </a:solidFill>
                          <a:effectLst/>
                          <a:latin typeface="+mj-lt"/>
                        </a:rPr>
                        <a:t>Mean</a:t>
                      </a:r>
                      <a:endParaRPr lang="en-US" sz="1600" dirty="0">
                        <a:solidFill>
                          <a:schemeClr val="tx1"/>
                        </a:solidFill>
                        <a:effectLst/>
                        <a:latin typeface="+mj-lt"/>
                        <a:ea typeface="Calibri" panose="020F0502020204030204" pitchFamily="34" charset="0"/>
                        <a:cs typeface="Times New Roman" panose="02020603050405020304" pitchFamily="18" charset="0"/>
                      </a:endParaRPr>
                    </a:p>
                  </a:txBody>
                  <a:tcPr marL="83328" marR="83328" marT="0" marB="0" anchor="ctr"/>
                </a:tc>
                <a:tc>
                  <a:txBody>
                    <a:bodyPr/>
                    <a:lstStyle/>
                    <a:p>
                      <a:pPr algn="ctr">
                        <a:lnSpc>
                          <a:spcPct val="107000"/>
                        </a:lnSpc>
                        <a:spcAft>
                          <a:spcPts val="800"/>
                        </a:spcAft>
                      </a:pPr>
                      <a:r>
                        <a:rPr lang="en-GB" sz="1600" dirty="0">
                          <a:solidFill>
                            <a:schemeClr val="tx1"/>
                          </a:solidFill>
                          <a:effectLst/>
                          <a:latin typeface="+mj-lt"/>
                        </a:rPr>
                        <a:t>Standard </a:t>
                      </a:r>
                      <a:r>
                        <a:rPr lang="en-GB" sz="1600" dirty="0" err="1">
                          <a:solidFill>
                            <a:schemeClr val="tx1"/>
                          </a:solidFill>
                          <a:effectLst/>
                          <a:latin typeface="+mj-lt"/>
                        </a:rPr>
                        <a:t>devi</a:t>
                      </a:r>
                      <a:r>
                        <a:rPr lang="hr-HR" sz="1600" dirty="0" err="1">
                          <a:solidFill>
                            <a:schemeClr val="tx1"/>
                          </a:solidFill>
                          <a:effectLst/>
                          <a:latin typeface="+mj-lt"/>
                        </a:rPr>
                        <a:t>ation</a:t>
                      </a:r>
                      <a:endParaRPr lang="en-US" sz="1600" dirty="0">
                        <a:solidFill>
                          <a:schemeClr val="tx1"/>
                        </a:solidFill>
                        <a:effectLst/>
                        <a:latin typeface="+mj-lt"/>
                        <a:ea typeface="Calibri" panose="020F0502020204030204" pitchFamily="34" charset="0"/>
                        <a:cs typeface="Times New Roman" panose="02020603050405020304" pitchFamily="18" charset="0"/>
                      </a:endParaRPr>
                    </a:p>
                  </a:txBody>
                  <a:tcPr marL="83328" marR="83328" marT="0" marB="0" anchor="ctr"/>
                </a:tc>
                <a:tc>
                  <a:txBody>
                    <a:bodyPr/>
                    <a:lstStyle/>
                    <a:p>
                      <a:pPr algn="ctr">
                        <a:lnSpc>
                          <a:spcPct val="107000"/>
                        </a:lnSpc>
                        <a:spcAft>
                          <a:spcPts val="800"/>
                        </a:spcAft>
                      </a:pPr>
                      <a:r>
                        <a:rPr lang="hr-HR" sz="1600" dirty="0">
                          <a:solidFill>
                            <a:schemeClr val="tx1"/>
                          </a:solidFill>
                          <a:effectLst/>
                          <a:latin typeface="+mj-lt"/>
                        </a:rPr>
                        <a:t>Minimum</a:t>
                      </a:r>
                      <a:endParaRPr lang="en-US" sz="1600" dirty="0">
                        <a:solidFill>
                          <a:schemeClr val="tx1"/>
                        </a:solidFill>
                        <a:effectLst/>
                        <a:latin typeface="+mj-lt"/>
                        <a:ea typeface="Calibri" panose="020F0502020204030204" pitchFamily="34" charset="0"/>
                        <a:cs typeface="Times New Roman" panose="02020603050405020304" pitchFamily="18" charset="0"/>
                      </a:endParaRPr>
                    </a:p>
                  </a:txBody>
                  <a:tcPr marL="83328" marR="83328" marT="0" marB="0" anchor="ctr"/>
                </a:tc>
                <a:tc>
                  <a:txBody>
                    <a:bodyPr/>
                    <a:lstStyle/>
                    <a:p>
                      <a:pPr algn="ctr">
                        <a:lnSpc>
                          <a:spcPct val="107000"/>
                        </a:lnSpc>
                        <a:spcAft>
                          <a:spcPts val="800"/>
                        </a:spcAft>
                      </a:pPr>
                      <a:r>
                        <a:rPr lang="hr-HR" sz="1600" dirty="0" err="1">
                          <a:solidFill>
                            <a:schemeClr val="tx1"/>
                          </a:solidFill>
                          <a:effectLst/>
                          <a:latin typeface="+mj-lt"/>
                        </a:rPr>
                        <a:t>Maximum</a:t>
                      </a:r>
                      <a:endParaRPr lang="en-US" sz="1600" dirty="0">
                        <a:solidFill>
                          <a:schemeClr val="tx1"/>
                        </a:solidFill>
                        <a:effectLst/>
                        <a:latin typeface="+mj-lt"/>
                        <a:ea typeface="Calibri" panose="020F0502020204030204" pitchFamily="34" charset="0"/>
                        <a:cs typeface="Times New Roman" panose="02020603050405020304" pitchFamily="18" charset="0"/>
                      </a:endParaRPr>
                    </a:p>
                  </a:txBody>
                  <a:tcPr marL="83328" marR="83328" marT="0" marB="0" anchor="ctr"/>
                </a:tc>
                <a:extLst>
                  <a:ext uri="{0D108BD9-81ED-4DB2-BD59-A6C34878D82A}">
                    <a16:rowId xmlns:a16="http://schemas.microsoft.com/office/drawing/2014/main" val="2802029176"/>
                  </a:ext>
                </a:extLst>
              </a:tr>
              <a:tr h="595555">
                <a:tc>
                  <a:txBody>
                    <a:bodyPr/>
                    <a:lstStyle/>
                    <a:p>
                      <a:pPr algn="ctr">
                        <a:lnSpc>
                          <a:spcPct val="107000"/>
                        </a:lnSpc>
                        <a:spcAft>
                          <a:spcPts val="800"/>
                        </a:spcAft>
                      </a:pPr>
                      <a:r>
                        <a:rPr lang="hr-HR" sz="1600" dirty="0" err="1">
                          <a:effectLst/>
                          <a:latin typeface="+mj-lt"/>
                          <a:ea typeface="Calibri" panose="020F0502020204030204" pitchFamily="34" charset="0"/>
                          <a:cs typeface="Calibri" panose="020F0502020204030204" pitchFamily="34" charset="0"/>
                        </a:rPr>
                        <a:t>Gross</a:t>
                      </a:r>
                      <a:r>
                        <a:rPr lang="hr-HR" sz="1600" dirty="0">
                          <a:effectLst/>
                          <a:latin typeface="+mj-lt"/>
                          <a:ea typeface="Calibri" panose="020F0502020204030204" pitchFamily="34" charset="0"/>
                          <a:cs typeface="Calibri" panose="020F0502020204030204" pitchFamily="34" charset="0"/>
                        </a:rPr>
                        <a:t> profit </a:t>
                      </a:r>
                      <a:r>
                        <a:rPr lang="hr-HR" sz="1600" dirty="0" err="1">
                          <a:effectLst/>
                          <a:latin typeface="+mj-lt"/>
                          <a:ea typeface="Calibri" panose="020F0502020204030204" pitchFamily="34" charset="0"/>
                          <a:cs typeface="Calibri" panose="020F0502020204030204" pitchFamily="34" charset="0"/>
                        </a:rPr>
                        <a:t>margin</a:t>
                      </a:r>
                      <a:endParaRPr lang="en-US" sz="1600" dirty="0">
                        <a:effectLst/>
                        <a:latin typeface="+mj-lt"/>
                        <a:ea typeface="Calibri" panose="020F0502020204030204" pitchFamily="34" charset="0"/>
                        <a:cs typeface="Calibri" panose="020F0502020204030204" pitchFamily="34" charset="0"/>
                      </a:endParaRPr>
                    </a:p>
                  </a:txBody>
                  <a:tcPr marL="83328" marR="83328" marT="0" marB="0"/>
                </a:tc>
                <a:tc>
                  <a:txBody>
                    <a:bodyPr/>
                    <a:lstStyle/>
                    <a:p>
                      <a:pPr algn="ctr">
                        <a:lnSpc>
                          <a:spcPct val="107000"/>
                        </a:lnSpc>
                        <a:spcAft>
                          <a:spcPts val="800"/>
                        </a:spcAft>
                      </a:pPr>
                      <a:r>
                        <a:rPr lang="en-GB" sz="1600">
                          <a:effectLst/>
                          <a:latin typeface="+mj-lt"/>
                        </a:rPr>
                        <a:t>35,456</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dirty="0">
                          <a:effectLst/>
                          <a:latin typeface="+mj-lt"/>
                        </a:rPr>
                        <a:t>2.238</a:t>
                      </a:r>
                      <a:endParaRPr lang="en-US" sz="1600" dirty="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0.282</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-6.089</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2.398</a:t>
                      </a:r>
                      <a:endParaRPr lang="en-US" sz="1600">
                        <a:effectLst/>
                        <a:latin typeface="+mj-lt"/>
                        <a:ea typeface="Calibri" panose="020F0502020204030204" pitchFamily="34" charset="0"/>
                        <a:cs typeface="Times New Roman" panose="02020603050405020304" pitchFamily="18" charset="0"/>
                      </a:endParaRPr>
                    </a:p>
                  </a:txBody>
                  <a:tcPr marL="83328" marR="83328" marT="0" marB="0"/>
                </a:tc>
                <a:extLst>
                  <a:ext uri="{0D108BD9-81ED-4DB2-BD59-A6C34878D82A}">
                    <a16:rowId xmlns:a16="http://schemas.microsoft.com/office/drawing/2014/main" val="477311378"/>
                  </a:ext>
                </a:extLst>
              </a:tr>
              <a:tr h="573890">
                <a:tc>
                  <a:txBody>
                    <a:bodyPr/>
                    <a:lstStyle/>
                    <a:p>
                      <a:pPr algn="ctr">
                        <a:lnSpc>
                          <a:spcPct val="107000"/>
                        </a:lnSpc>
                        <a:spcAft>
                          <a:spcPts val="800"/>
                        </a:spcAft>
                      </a:pPr>
                      <a:r>
                        <a:rPr lang="hr-HR" sz="1600" dirty="0">
                          <a:effectLst/>
                          <a:latin typeface="+mj-lt"/>
                          <a:ea typeface="Calibri" panose="020F0502020204030204" pitchFamily="34" charset="0"/>
                          <a:cs typeface="Calibri" panose="020F0502020204030204" pitchFamily="34" charset="0"/>
                        </a:rPr>
                        <a:t>Net </a:t>
                      </a:r>
                      <a:r>
                        <a:rPr lang="hr-HR" sz="1600" dirty="0" err="1">
                          <a:effectLst/>
                          <a:latin typeface="+mj-lt"/>
                          <a:ea typeface="Calibri" panose="020F0502020204030204" pitchFamily="34" charset="0"/>
                          <a:cs typeface="Calibri" panose="020F0502020204030204" pitchFamily="34" charset="0"/>
                        </a:rPr>
                        <a:t>salary</a:t>
                      </a:r>
                      <a:r>
                        <a:rPr lang="hr-HR" sz="1600" dirty="0">
                          <a:effectLst/>
                          <a:latin typeface="+mj-lt"/>
                          <a:ea typeface="Calibri" panose="020F0502020204030204" pitchFamily="34" charset="0"/>
                          <a:cs typeface="Calibri" panose="020F0502020204030204" pitchFamily="34" charset="0"/>
                        </a:rPr>
                        <a:t> </a:t>
                      </a:r>
                      <a:r>
                        <a:rPr lang="hr-HR" sz="1600" dirty="0" err="1">
                          <a:effectLst/>
                          <a:latin typeface="+mj-lt"/>
                          <a:ea typeface="Calibri" panose="020F0502020204030204" pitchFamily="34" charset="0"/>
                          <a:cs typeface="Calibri" panose="020F0502020204030204" pitchFamily="34" charset="0"/>
                        </a:rPr>
                        <a:t>costs</a:t>
                      </a:r>
                      <a:endParaRPr lang="en-US" sz="1600" dirty="0">
                        <a:effectLst/>
                        <a:latin typeface="+mj-lt"/>
                        <a:ea typeface="Calibri" panose="020F0502020204030204" pitchFamily="34" charset="0"/>
                        <a:cs typeface="Calibri" panose="020F0502020204030204" pitchFamily="34" charset="0"/>
                      </a:endParaRPr>
                    </a:p>
                  </a:txBody>
                  <a:tcPr marL="83328" marR="83328" marT="0" marB="0"/>
                </a:tc>
                <a:tc>
                  <a:txBody>
                    <a:bodyPr/>
                    <a:lstStyle/>
                    <a:p>
                      <a:pPr algn="ctr">
                        <a:lnSpc>
                          <a:spcPct val="107000"/>
                        </a:lnSpc>
                        <a:spcAft>
                          <a:spcPts val="800"/>
                        </a:spcAft>
                      </a:pPr>
                      <a:r>
                        <a:rPr lang="en-GB" sz="1600">
                          <a:effectLst/>
                          <a:latin typeface="+mj-lt"/>
                        </a:rPr>
                        <a:t>46,095</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7.399</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dirty="0">
                          <a:effectLst/>
                          <a:latin typeface="+mj-lt"/>
                        </a:rPr>
                        <a:t>5.120</a:t>
                      </a:r>
                      <a:endParaRPr lang="en-US" sz="1600" dirty="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2.303</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19.512</a:t>
                      </a:r>
                      <a:endParaRPr lang="en-US" sz="1600">
                        <a:effectLst/>
                        <a:latin typeface="+mj-lt"/>
                        <a:ea typeface="Calibri" panose="020F0502020204030204" pitchFamily="34" charset="0"/>
                        <a:cs typeface="Times New Roman" panose="02020603050405020304" pitchFamily="18" charset="0"/>
                      </a:endParaRPr>
                    </a:p>
                  </a:txBody>
                  <a:tcPr marL="83328" marR="83328" marT="0" marB="0"/>
                </a:tc>
                <a:extLst>
                  <a:ext uri="{0D108BD9-81ED-4DB2-BD59-A6C34878D82A}">
                    <a16:rowId xmlns:a16="http://schemas.microsoft.com/office/drawing/2014/main" val="4104241989"/>
                  </a:ext>
                </a:extLst>
              </a:tr>
              <a:tr h="573890">
                <a:tc>
                  <a:txBody>
                    <a:bodyPr/>
                    <a:lstStyle/>
                    <a:p>
                      <a:pPr algn="ctr">
                        <a:lnSpc>
                          <a:spcPct val="107000"/>
                        </a:lnSpc>
                        <a:spcAft>
                          <a:spcPts val="800"/>
                        </a:spcAft>
                      </a:pPr>
                      <a:r>
                        <a:rPr lang="hr-HR" sz="1600" dirty="0" err="1">
                          <a:effectLst/>
                          <a:latin typeface="+mj-lt"/>
                          <a:ea typeface="Calibri" panose="020F0502020204030204" pitchFamily="34" charset="0"/>
                          <a:cs typeface="Calibri" panose="020F0502020204030204" pitchFamily="34" charset="0"/>
                        </a:rPr>
                        <a:t>Material</a:t>
                      </a:r>
                      <a:r>
                        <a:rPr lang="hr-HR" sz="1600" dirty="0">
                          <a:effectLst/>
                          <a:latin typeface="+mj-lt"/>
                          <a:ea typeface="Calibri" panose="020F0502020204030204" pitchFamily="34" charset="0"/>
                          <a:cs typeface="Calibri" panose="020F0502020204030204" pitchFamily="34" charset="0"/>
                        </a:rPr>
                        <a:t> </a:t>
                      </a:r>
                      <a:r>
                        <a:rPr lang="hr-HR" sz="1600" dirty="0" err="1">
                          <a:effectLst/>
                          <a:latin typeface="+mj-lt"/>
                          <a:ea typeface="Calibri" panose="020F0502020204030204" pitchFamily="34" charset="0"/>
                          <a:cs typeface="Calibri" panose="020F0502020204030204" pitchFamily="34" charset="0"/>
                        </a:rPr>
                        <a:t>costs</a:t>
                      </a:r>
                      <a:endParaRPr lang="en-US" sz="1600" dirty="0">
                        <a:effectLst/>
                        <a:latin typeface="+mj-lt"/>
                        <a:ea typeface="Calibri" panose="020F0502020204030204" pitchFamily="34" charset="0"/>
                        <a:cs typeface="Calibri" panose="020F0502020204030204" pitchFamily="34" charset="0"/>
                      </a:endParaRPr>
                    </a:p>
                  </a:txBody>
                  <a:tcPr marL="83328" marR="83328" marT="0" marB="0"/>
                </a:tc>
                <a:tc>
                  <a:txBody>
                    <a:bodyPr/>
                    <a:lstStyle/>
                    <a:p>
                      <a:pPr algn="ctr">
                        <a:lnSpc>
                          <a:spcPct val="107000"/>
                        </a:lnSpc>
                        <a:spcAft>
                          <a:spcPts val="800"/>
                        </a:spcAft>
                      </a:pPr>
                      <a:r>
                        <a:rPr lang="en-GB" sz="1600">
                          <a:effectLst/>
                          <a:latin typeface="+mj-lt"/>
                        </a:rPr>
                        <a:t>46,095</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10.602</a:t>
                      </a:r>
                      <a:endParaRPr lang="en-US" sz="1600" dirty="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dirty="0">
                          <a:effectLst/>
                          <a:latin typeface="+mj-lt"/>
                        </a:rPr>
                        <a:t>3.921</a:t>
                      </a:r>
                      <a:endParaRPr lang="en-US" sz="1600" dirty="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dirty="0">
                          <a:effectLst/>
                          <a:latin typeface="+mj-lt"/>
                        </a:rPr>
                        <a:t>2.303</a:t>
                      </a:r>
                      <a:endParaRPr lang="en-US" sz="1600" dirty="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20.059</a:t>
                      </a:r>
                      <a:endParaRPr lang="en-US" sz="1600">
                        <a:effectLst/>
                        <a:latin typeface="+mj-lt"/>
                        <a:ea typeface="Calibri" panose="020F0502020204030204" pitchFamily="34" charset="0"/>
                        <a:cs typeface="Times New Roman" panose="02020603050405020304" pitchFamily="18" charset="0"/>
                      </a:endParaRPr>
                    </a:p>
                  </a:txBody>
                  <a:tcPr marL="83328" marR="83328" marT="0" marB="0"/>
                </a:tc>
                <a:extLst>
                  <a:ext uri="{0D108BD9-81ED-4DB2-BD59-A6C34878D82A}">
                    <a16:rowId xmlns:a16="http://schemas.microsoft.com/office/drawing/2014/main" val="3394080716"/>
                  </a:ext>
                </a:extLst>
              </a:tr>
              <a:tr h="573890">
                <a:tc>
                  <a:txBody>
                    <a:bodyPr/>
                    <a:lstStyle/>
                    <a:p>
                      <a:pPr algn="ctr">
                        <a:lnSpc>
                          <a:spcPct val="107000"/>
                        </a:lnSpc>
                        <a:spcAft>
                          <a:spcPts val="800"/>
                        </a:spcAft>
                      </a:pPr>
                      <a:r>
                        <a:rPr lang="hr-HR" sz="1600" dirty="0" err="1">
                          <a:effectLst/>
                          <a:latin typeface="+mj-lt"/>
                          <a:ea typeface="Calibri" panose="020F0502020204030204" pitchFamily="34" charset="0"/>
                          <a:cs typeface="Calibri" panose="020F0502020204030204" pitchFamily="34" charset="0"/>
                        </a:rPr>
                        <a:t>Indebtness</a:t>
                      </a:r>
                      <a:endParaRPr lang="en-US" sz="1600" dirty="0">
                        <a:effectLst/>
                        <a:latin typeface="+mj-lt"/>
                        <a:ea typeface="Calibri" panose="020F0502020204030204" pitchFamily="34" charset="0"/>
                        <a:cs typeface="Calibri" panose="020F0502020204030204" pitchFamily="34" charset="0"/>
                      </a:endParaRPr>
                    </a:p>
                  </a:txBody>
                  <a:tcPr marL="83328" marR="83328" marT="0" marB="0"/>
                </a:tc>
                <a:tc>
                  <a:txBody>
                    <a:bodyPr/>
                    <a:lstStyle/>
                    <a:p>
                      <a:pPr algn="ctr">
                        <a:lnSpc>
                          <a:spcPct val="107000"/>
                        </a:lnSpc>
                        <a:spcAft>
                          <a:spcPts val="800"/>
                        </a:spcAft>
                      </a:pPr>
                      <a:r>
                        <a:rPr lang="en-GB" sz="1600">
                          <a:effectLst/>
                          <a:latin typeface="+mj-lt"/>
                        </a:rPr>
                        <a:t>32,743</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2.771</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1.301</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dirty="0">
                          <a:effectLst/>
                          <a:latin typeface="+mj-lt"/>
                        </a:rPr>
                        <a:t>-5.811</a:t>
                      </a:r>
                      <a:endParaRPr lang="en-US" sz="1600" dirty="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14.184</a:t>
                      </a:r>
                      <a:endParaRPr lang="en-US" sz="1600">
                        <a:effectLst/>
                        <a:latin typeface="+mj-lt"/>
                        <a:ea typeface="Calibri" panose="020F0502020204030204" pitchFamily="34" charset="0"/>
                        <a:cs typeface="Times New Roman" panose="02020603050405020304" pitchFamily="18" charset="0"/>
                      </a:endParaRPr>
                    </a:p>
                  </a:txBody>
                  <a:tcPr marL="83328" marR="83328" marT="0" marB="0"/>
                </a:tc>
                <a:extLst>
                  <a:ext uri="{0D108BD9-81ED-4DB2-BD59-A6C34878D82A}">
                    <a16:rowId xmlns:a16="http://schemas.microsoft.com/office/drawing/2014/main" val="4124439779"/>
                  </a:ext>
                </a:extLst>
              </a:tr>
              <a:tr h="573890">
                <a:tc>
                  <a:txBody>
                    <a:bodyPr/>
                    <a:lstStyle/>
                    <a:p>
                      <a:pPr algn="ctr">
                        <a:lnSpc>
                          <a:spcPct val="107000"/>
                        </a:lnSpc>
                        <a:spcAft>
                          <a:spcPts val="800"/>
                        </a:spcAft>
                      </a:pPr>
                      <a:r>
                        <a:rPr lang="hr-HR" sz="1600" dirty="0" err="1">
                          <a:effectLst/>
                          <a:latin typeface="+mj-lt"/>
                          <a:ea typeface="Calibri" panose="020F0502020204030204" pitchFamily="34" charset="0"/>
                          <a:cs typeface="Calibri" panose="020F0502020204030204" pitchFamily="34" charset="0"/>
                        </a:rPr>
                        <a:t>Labour</a:t>
                      </a:r>
                      <a:r>
                        <a:rPr lang="hr-HR" sz="1600" dirty="0">
                          <a:effectLst/>
                          <a:latin typeface="+mj-lt"/>
                          <a:ea typeface="Calibri" panose="020F0502020204030204" pitchFamily="34" charset="0"/>
                          <a:cs typeface="Calibri" panose="020F0502020204030204" pitchFamily="34" charset="0"/>
                        </a:rPr>
                        <a:t> </a:t>
                      </a:r>
                      <a:r>
                        <a:rPr lang="hr-HR" sz="1600" dirty="0" err="1">
                          <a:effectLst/>
                          <a:latin typeface="+mj-lt"/>
                          <a:ea typeface="Calibri" panose="020F0502020204030204" pitchFamily="34" charset="0"/>
                          <a:cs typeface="Calibri" panose="020F0502020204030204" pitchFamily="34" charset="0"/>
                        </a:rPr>
                        <a:t>productivity</a:t>
                      </a:r>
                      <a:endParaRPr lang="en-US" sz="1600" dirty="0">
                        <a:effectLst/>
                        <a:latin typeface="+mj-lt"/>
                        <a:ea typeface="Calibri" panose="020F0502020204030204" pitchFamily="34" charset="0"/>
                        <a:cs typeface="Calibri" panose="020F0502020204030204" pitchFamily="34" charset="0"/>
                      </a:endParaRPr>
                    </a:p>
                  </a:txBody>
                  <a:tcPr marL="83328" marR="83328" marT="0" marB="0"/>
                </a:tc>
                <a:tc>
                  <a:txBody>
                    <a:bodyPr/>
                    <a:lstStyle/>
                    <a:p>
                      <a:pPr algn="ctr">
                        <a:lnSpc>
                          <a:spcPct val="107000"/>
                        </a:lnSpc>
                        <a:spcAft>
                          <a:spcPts val="800"/>
                        </a:spcAft>
                      </a:pPr>
                      <a:r>
                        <a:rPr lang="en-GB" sz="1600">
                          <a:effectLst/>
                          <a:latin typeface="+mj-lt"/>
                        </a:rPr>
                        <a:t>23,268</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10.310</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1.395</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dirty="0">
                          <a:effectLst/>
                          <a:latin typeface="+mj-lt"/>
                        </a:rPr>
                        <a:t>2.303</a:t>
                      </a:r>
                      <a:endParaRPr lang="en-US" sz="1600" dirty="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15.632</a:t>
                      </a:r>
                      <a:endParaRPr lang="en-US" sz="1600">
                        <a:effectLst/>
                        <a:latin typeface="+mj-lt"/>
                        <a:ea typeface="Calibri" panose="020F0502020204030204" pitchFamily="34" charset="0"/>
                        <a:cs typeface="Times New Roman" panose="02020603050405020304" pitchFamily="18" charset="0"/>
                      </a:endParaRPr>
                    </a:p>
                  </a:txBody>
                  <a:tcPr marL="83328" marR="83328" marT="0" marB="0"/>
                </a:tc>
                <a:extLst>
                  <a:ext uri="{0D108BD9-81ED-4DB2-BD59-A6C34878D82A}">
                    <a16:rowId xmlns:a16="http://schemas.microsoft.com/office/drawing/2014/main" val="4062451818"/>
                  </a:ext>
                </a:extLst>
              </a:tr>
              <a:tr h="1062863">
                <a:tc>
                  <a:txBody>
                    <a:bodyPr/>
                    <a:lstStyle/>
                    <a:p>
                      <a:pPr algn="ctr">
                        <a:lnSpc>
                          <a:spcPct val="107000"/>
                        </a:lnSpc>
                        <a:spcAft>
                          <a:spcPts val="800"/>
                        </a:spcAft>
                      </a:pPr>
                      <a:r>
                        <a:rPr lang="hr-HR" sz="1600" dirty="0">
                          <a:effectLst/>
                          <a:latin typeface="+mj-lt"/>
                          <a:ea typeface="Calibri" panose="020F0502020204030204" pitchFamily="34" charset="0"/>
                          <a:cs typeface="Calibri" panose="020F0502020204030204" pitchFamily="34" charset="0"/>
                        </a:rPr>
                        <a:t>Total </a:t>
                      </a:r>
                      <a:r>
                        <a:rPr lang="hr-HR" sz="1600" dirty="0" err="1">
                          <a:effectLst/>
                          <a:latin typeface="+mj-lt"/>
                          <a:ea typeface="Calibri" panose="020F0502020204030204" pitchFamily="34" charset="0"/>
                          <a:cs typeface="Calibri" panose="020F0502020204030204" pitchFamily="34" charset="0"/>
                        </a:rPr>
                        <a:t>asset</a:t>
                      </a:r>
                      <a:r>
                        <a:rPr lang="hr-HR" sz="1600" dirty="0">
                          <a:effectLst/>
                          <a:latin typeface="+mj-lt"/>
                          <a:ea typeface="Calibri" panose="020F0502020204030204" pitchFamily="34" charset="0"/>
                          <a:cs typeface="Calibri" panose="020F0502020204030204" pitchFamily="34" charset="0"/>
                        </a:rPr>
                        <a:t> </a:t>
                      </a:r>
                      <a:r>
                        <a:rPr lang="hr-HR" sz="1600" dirty="0" err="1">
                          <a:effectLst/>
                          <a:latin typeface="+mj-lt"/>
                          <a:ea typeface="Calibri" panose="020F0502020204030204" pitchFamily="34" charset="0"/>
                          <a:cs typeface="Calibri" panose="020F0502020204030204" pitchFamily="34" charset="0"/>
                        </a:rPr>
                        <a:t>turnover</a:t>
                      </a:r>
                      <a:endParaRPr lang="en-US" sz="1600" dirty="0">
                        <a:effectLst/>
                        <a:latin typeface="+mj-lt"/>
                        <a:ea typeface="Calibri" panose="020F0502020204030204" pitchFamily="34" charset="0"/>
                        <a:cs typeface="Calibri" panose="020F0502020204030204" pitchFamily="34" charset="0"/>
                      </a:endParaRPr>
                    </a:p>
                  </a:txBody>
                  <a:tcPr marL="83328" marR="83328" marT="0" marB="0"/>
                </a:tc>
                <a:tc>
                  <a:txBody>
                    <a:bodyPr/>
                    <a:lstStyle/>
                    <a:p>
                      <a:pPr algn="ctr">
                        <a:lnSpc>
                          <a:spcPct val="107000"/>
                        </a:lnSpc>
                        <a:spcAft>
                          <a:spcPts val="800"/>
                        </a:spcAft>
                      </a:pPr>
                      <a:r>
                        <a:rPr lang="en-GB" sz="1600">
                          <a:effectLst/>
                          <a:latin typeface="+mj-lt"/>
                        </a:rPr>
                        <a:t>46,380</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2.394</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0.415</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a:effectLst/>
                          <a:latin typeface="+mj-lt"/>
                        </a:rPr>
                        <a:t>2.303</a:t>
                      </a:r>
                      <a:endParaRPr lang="en-US" sz="1600">
                        <a:effectLst/>
                        <a:latin typeface="+mj-lt"/>
                        <a:ea typeface="Calibri" panose="020F0502020204030204" pitchFamily="34" charset="0"/>
                        <a:cs typeface="Times New Roman" panose="02020603050405020304" pitchFamily="18" charset="0"/>
                      </a:endParaRPr>
                    </a:p>
                  </a:txBody>
                  <a:tcPr marL="83328" marR="83328" marT="0" marB="0"/>
                </a:tc>
                <a:tc>
                  <a:txBody>
                    <a:bodyPr/>
                    <a:lstStyle/>
                    <a:p>
                      <a:pPr algn="ctr">
                        <a:lnSpc>
                          <a:spcPct val="107000"/>
                        </a:lnSpc>
                        <a:spcAft>
                          <a:spcPts val="800"/>
                        </a:spcAft>
                      </a:pPr>
                      <a:r>
                        <a:rPr lang="en-GB" sz="1600" dirty="0">
                          <a:effectLst/>
                          <a:latin typeface="+mj-lt"/>
                        </a:rPr>
                        <a:t>16.037</a:t>
                      </a:r>
                      <a:endParaRPr lang="en-US" sz="1600" dirty="0">
                        <a:effectLst/>
                        <a:latin typeface="+mj-lt"/>
                        <a:ea typeface="Calibri" panose="020F0502020204030204" pitchFamily="34" charset="0"/>
                        <a:cs typeface="Times New Roman" panose="02020603050405020304" pitchFamily="18" charset="0"/>
                      </a:endParaRPr>
                    </a:p>
                  </a:txBody>
                  <a:tcPr marL="83328" marR="83328" marT="0" marB="0"/>
                </a:tc>
                <a:extLst>
                  <a:ext uri="{0D108BD9-81ED-4DB2-BD59-A6C34878D82A}">
                    <a16:rowId xmlns:a16="http://schemas.microsoft.com/office/drawing/2014/main" val="2585935700"/>
                  </a:ext>
                </a:extLst>
              </a:tr>
            </a:tbl>
          </a:graphicData>
        </a:graphic>
      </p:graphicFrame>
      <p:sp>
        <p:nvSpPr>
          <p:cNvPr id="5" name="TekstniOkvir 4">
            <a:extLst>
              <a:ext uri="{FF2B5EF4-FFF2-40B4-BE49-F238E27FC236}">
                <a16:creationId xmlns:a16="http://schemas.microsoft.com/office/drawing/2014/main" id="{144FF0FE-CF36-401D-B30D-DB74ACA4F34D}"/>
              </a:ext>
            </a:extLst>
          </p:cNvPr>
          <p:cNvSpPr txBox="1"/>
          <p:nvPr/>
        </p:nvSpPr>
        <p:spPr>
          <a:xfrm>
            <a:off x="2684848" y="407087"/>
            <a:ext cx="6718300" cy="523220"/>
          </a:xfrm>
          <a:prstGeom prst="rect">
            <a:avLst/>
          </a:prstGeom>
          <a:noFill/>
        </p:spPr>
        <p:txBody>
          <a:bodyPr wrap="square" rtlCol="0">
            <a:spAutoFit/>
          </a:bodyPr>
          <a:lstStyle/>
          <a:p>
            <a:pPr algn="ctr"/>
            <a:r>
              <a:rPr lang="hr-HR" sz="2800" b="1" dirty="0" err="1">
                <a:latin typeface="Calibri" panose="020F0502020204030204" pitchFamily="34" charset="0"/>
                <a:ea typeface="Calibri" panose="020F0502020204030204" pitchFamily="34" charset="0"/>
                <a:cs typeface="Calibri" panose="020F0502020204030204" pitchFamily="34" charset="0"/>
              </a:rPr>
              <a:t>Descriptive</a:t>
            </a:r>
            <a:r>
              <a:rPr lang="hr-HR" sz="2800" b="1" dirty="0">
                <a:latin typeface="Calibri" panose="020F0502020204030204" pitchFamily="34" charset="0"/>
                <a:ea typeface="Calibri" panose="020F0502020204030204" pitchFamily="34" charset="0"/>
                <a:cs typeface="Calibri" panose="020F0502020204030204" pitchFamily="34" charset="0"/>
              </a:rPr>
              <a:t> </a:t>
            </a:r>
            <a:r>
              <a:rPr lang="hr-HR" sz="2800" b="1" dirty="0" err="1">
                <a:latin typeface="Calibri" panose="020F0502020204030204" pitchFamily="34" charset="0"/>
                <a:ea typeface="Calibri" panose="020F0502020204030204" pitchFamily="34" charset="0"/>
                <a:cs typeface="Calibri" panose="020F0502020204030204" pitchFamily="34" charset="0"/>
              </a:rPr>
              <a:t>statistics</a:t>
            </a:r>
            <a:endParaRPr lang="hr-HR" sz="2800"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710400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ica 1">
            <a:extLst>
              <a:ext uri="{FF2B5EF4-FFF2-40B4-BE49-F238E27FC236}">
                <a16:creationId xmlns:a16="http://schemas.microsoft.com/office/drawing/2014/main" id="{B8FCA2E2-ACF2-1517-409F-2CDB60480191}"/>
              </a:ext>
            </a:extLst>
          </p:cNvPr>
          <p:cNvGraphicFramePr>
            <a:graphicFrameLocks noGrp="1"/>
          </p:cNvGraphicFramePr>
          <p:nvPr>
            <p:extLst>
              <p:ext uri="{D42A27DB-BD31-4B8C-83A1-F6EECF244321}">
                <p14:modId xmlns:p14="http://schemas.microsoft.com/office/powerpoint/2010/main" val="1943361125"/>
              </p:ext>
            </p:extLst>
          </p:nvPr>
        </p:nvGraphicFramePr>
        <p:xfrm>
          <a:off x="1000896" y="1445742"/>
          <a:ext cx="11191104" cy="4891006"/>
        </p:xfrm>
        <a:graphic>
          <a:graphicData uri="http://schemas.openxmlformats.org/drawingml/2006/table">
            <a:tbl>
              <a:tblPr firstRow="1" firstCol="1" bandRow="1">
                <a:tableStyleId>{1FECB4D8-DB02-4DC6-A0A2-4F2EBAE1DC90}</a:tableStyleId>
              </a:tblPr>
              <a:tblGrid>
                <a:gridCol w="3032228">
                  <a:extLst>
                    <a:ext uri="{9D8B030D-6E8A-4147-A177-3AD203B41FA5}">
                      <a16:colId xmlns:a16="http://schemas.microsoft.com/office/drawing/2014/main" val="3237709651"/>
                    </a:ext>
                  </a:extLst>
                </a:gridCol>
                <a:gridCol w="1736209">
                  <a:extLst>
                    <a:ext uri="{9D8B030D-6E8A-4147-A177-3AD203B41FA5}">
                      <a16:colId xmlns:a16="http://schemas.microsoft.com/office/drawing/2014/main" val="1493594476"/>
                    </a:ext>
                  </a:extLst>
                </a:gridCol>
                <a:gridCol w="1174878">
                  <a:extLst>
                    <a:ext uri="{9D8B030D-6E8A-4147-A177-3AD203B41FA5}">
                      <a16:colId xmlns:a16="http://schemas.microsoft.com/office/drawing/2014/main" val="3106901362"/>
                    </a:ext>
                  </a:extLst>
                </a:gridCol>
                <a:gridCol w="1357637">
                  <a:extLst>
                    <a:ext uri="{9D8B030D-6E8A-4147-A177-3AD203B41FA5}">
                      <a16:colId xmlns:a16="http://schemas.microsoft.com/office/drawing/2014/main" val="2423319304"/>
                    </a:ext>
                  </a:extLst>
                </a:gridCol>
                <a:gridCol w="1227095">
                  <a:extLst>
                    <a:ext uri="{9D8B030D-6E8A-4147-A177-3AD203B41FA5}">
                      <a16:colId xmlns:a16="http://schemas.microsoft.com/office/drawing/2014/main" val="1955872491"/>
                    </a:ext>
                  </a:extLst>
                </a:gridCol>
                <a:gridCol w="1501233">
                  <a:extLst>
                    <a:ext uri="{9D8B030D-6E8A-4147-A177-3AD203B41FA5}">
                      <a16:colId xmlns:a16="http://schemas.microsoft.com/office/drawing/2014/main" val="3238775682"/>
                    </a:ext>
                  </a:extLst>
                </a:gridCol>
                <a:gridCol w="1161824">
                  <a:extLst>
                    <a:ext uri="{9D8B030D-6E8A-4147-A177-3AD203B41FA5}">
                      <a16:colId xmlns:a16="http://schemas.microsoft.com/office/drawing/2014/main" val="2182159317"/>
                    </a:ext>
                  </a:extLst>
                </a:gridCol>
              </a:tblGrid>
              <a:tr h="349672">
                <a:tc>
                  <a:txBody>
                    <a:bodyPr/>
                    <a:lstStyle/>
                    <a:p>
                      <a:pPr>
                        <a:lnSpc>
                          <a:spcPct val="107000"/>
                        </a:lnSpc>
                        <a:spcAft>
                          <a:spcPts val="800"/>
                        </a:spcAft>
                      </a:pPr>
                      <a:r>
                        <a:rPr lang="en-GB" sz="1700">
                          <a:effectLst/>
                        </a:rPr>
                        <a:t> </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dirty="0">
                          <a:solidFill>
                            <a:schemeClr val="tx1"/>
                          </a:solidFill>
                          <a:effectLst/>
                        </a:rPr>
                        <a:t>1</a:t>
                      </a:r>
                      <a:endParaRPr lang="en-US" sz="17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dirty="0">
                          <a:solidFill>
                            <a:schemeClr val="tx1"/>
                          </a:solidFill>
                          <a:effectLst/>
                        </a:rPr>
                        <a:t>2</a:t>
                      </a:r>
                      <a:endParaRPr lang="en-US" sz="17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dirty="0">
                          <a:solidFill>
                            <a:schemeClr val="tx1"/>
                          </a:solidFill>
                          <a:effectLst/>
                        </a:rPr>
                        <a:t>3</a:t>
                      </a:r>
                      <a:endParaRPr lang="en-US" sz="17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solidFill>
                            <a:schemeClr val="tx1"/>
                          </a:solidFill>
                          <a:effectLst/>
                        </a:rPr>
                        <a:t>4</a:t>
                      </a:r>
                      <a:endParaRPr lang="en-US" sz="17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dirty="0">
                          <a:solidFill>
                            <a:schemeClr val="tx1"/>
                          </a:solidFill>
                          <a:effectLst/>
                        </a:rPr>
                        <a:t>5</a:t>
                      </a:r>
                      <a:endParaRPr lang="en-US" sz="17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dirty="0">
                          <a:solidFill>
                            <a:schemeClr val="tx1"/>
                          </a:solidFill>
                          <a:effectLst/>
                        </a:rPr>
                        <a:t>6</a:t>
                      </a:r>
                      <a:endParaRPr lang="en-US" sz="17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053462534"/>
                  </a:ext>
                </a:extLst>
              </a:tr>
              <a:tr h="911000">
                <a:tc>
                  <a:txBody>
                    <a:bodyPr/>
                    <a:lstStyle/>
                    <a:p>
                      <a:pPr>
                        <a:lnSpc>
                          <a:spcPct val="107000"/>
                        </a:lnSpc>
                        <a:spcAft>
                          <a:spcPts val="800"/>
                        </a:spcAft>
                      </a:pPr>
                      <a:r>
                        <a:rPr lang="en-GB" sz="1700" dirty="0">
                          <a:effectLst/>
                        </a:rPr>
                        <a:t>1. </a:t>
                      </a:r>
                      <a:r>
                        <a:rPr lang="hr-HR" sz="1700" dirty="0" err="1">
                          <a:effectLst/>
                        </a:rPr>
                        <a:t>Gross</a:t>
                      </a:r>
                      <a:r>
                        <a:rPr lang="hr-HR" sz="1700" dirty="0">
                          <a:effectLst/>
                        </a:rPr>
                        <a:t> profit </a:t>
                      </a:r>
                      <a:r>
                        <a:rPr lang="hr-HR" sz="1700" dirty="0" err="1">
                          <a:effectLst/>
                        </a:rPr>
                        <a:t>margin</a:t>
                      </a:r>
                      <a:endParaRPr lang="en-US"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dirty="0">
                          <a:solidFill>
                            <a:schemeClr val="tx1"/>
                          </a:solidFill>
                          <a:effectLst/>
                        </a:rPr>
                        <a:t>1</a:t>
                      </a:r>
                      <a:endParaRPr lang="en-US" sz="17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solidFill>
                            <a:schemeClr val="tx1"/>
                          </a:solidFill>
                          <a:effectLst/>
                        </a:rPr>
                        <a:t> </a:t>
                      </a:r>
                      <a:endParaRPr lang="en-US" sz="17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solidFill>
                            <a:schemeClr val="tx1"/>
                          </a:solidFill>
                          <a:effectLst/>
                        </a:rPr>
                        <a:t> </a:t>
                      </a:r>
                      <a:endParaRPr lang="en-US" sz="17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solidFill>
                            <a:schemeClr val="tx1"/>
                          </a:solidFill>
                          <a:effectLst/>
                        </a:rPr>
                        <a:t> </a:t>
                      </a:r>
                      <a:endParaRPr lang="en-US" sz="17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solidFill>
                            <a:schemeClr val="tx1"/>
                          </a:solidFill>
                          <a:effectLst/>
                        </a:rPr>
                        <a:t> </a:t>
                      </a:r>
                      <a:endParaRPr lang="en-US" sz="17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dirty="0">
                          <a:solidFill>
                            <a:schemeClr val="tx1"/>
                          </a:solidFill>
                          <a:effectLst/>
                        </a:rPr>
                        <a:t> </a:t>
                      </a:r>
                      <a:endParaRPr lang="en-US" sz="17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85719336"/>
                  </a:ext>
                </a:extLst>
              </a:tr>
              <a:tr h="602778">
                <a:tc>
                  <a:txBody>
                    <a:bodyPr/>
                    <a:lstStyle/>
                    <a:p>
                      <a:pPr>
                        <a:lnSpc>
                          <a:spcPct val="107000"/>
                        </a:lnSpc>
                        <a:spcAft>
                          <a:spcPts val="800"/>
                        </a:spcAft>
                      </a:pPr>
                      <a:r>
                        <a:rPr lang="en-GB" sz="1700" dirty="0">
                          <a:effectLst/>
                        </a:rPr>
                        <a:t>2. </a:t>
                      </a:r>
                      <a:r>
                        <a:rPr lang="hr-HR" sz="1700" dirty="0">
                          <a:effectLst/>
                        </a:rPr>
                        <a:t>Net </a:t>
                      </a:r>
                      <a:r>
                        <a:rPr lang="hr-HR" sz="1700" dirty="0" err="1">
                          <a:effectLst/>
                        </a:rPr>
                        <a:t>salary</a:t>
                      </a:r>
                      <a:r>
                        <a:rPr lang="hr-HR" sz="1700" dirty="0">
                          <a:effectLst/>
                        </a:rPr>
                        <a:t> </a:t>
                      </a:r>
                      <a:r>
                        <a:rPr lang="hr-HR" sz="1700" dirty="0" err="1">
                          <a:effectLst/>
                        </a:rPr>
                        <a:t>costs</a:t>
                      </a:r>
                      <a:endParaRPr lang="en-US"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0.134*</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1</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 </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 </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 </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 </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267962866"/>
                  </a:ext>
                </a:extLst>
              </a:tr>
              <a:tr h="602778">
                <a:tc>
                  <a:txBody>
                    <a:bodyPr/>
                    <a:lstStyle/>
                    <a:p>
                      <a:pPr>
                        <a:lnSpc>
                          <a:spcPct val="107000"/>
                        </a:lnSpc>
                        <a:spcAft>
                          <a:spcPts val="800"/>
                        </a:spcAft>
                      </a:pPr>
                      <a:r>
                        <a:rPr lang="en-GB" sz="1700" dirty="0">
                          <a:effectLst/>
                        </a:rPr>
                        <a:t>3.</a:t>
                      </a:r>
                      <a:r>
                        <a:rPr lang="hr-HR" sz="1700" dirty="0">
                          <a:effectLst/>
                        </a:rPr>
                        <a:t> </a:t>
                      </a:r>
                      <a:r>
                        <a:rPr lang="hr-HR" sz="1700" dirty="0" err="1">
                          <a:effectLst/>
                        </a:rPr>
                        <a:t>Material</a:t>
                      </a:r>
                      <a:r>
                        <a:rPr lang="hr-HR" sz="1700" dirty="0">
                          <a:effectLst/>
                        </a:rPr>
                        <a:t> </a:t>
                      </a:r>
                      <a:r>
                        <a:rPr lang="hr-HR" sz="1700" dirty="0" err="1">
                          <a:effectLst/>
                        </a:rPr>
                        <a:t>costs</a:t>
                      </a:r>
                      <a:endParaRPr lang="en-US"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0.103*</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dirty="0">
                          <a:effectLst/>
                        </a:rPr>
                        <a:t>0.709*</a:t>
                      </a:r>
                      <a:endParaRPr lang="en-US"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1</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 </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 </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 </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071438911"/>
                  </a:ext>
                </a:extLst>
              </a:tr>
              <a:tr h="602778">
                <a:tc>
                  <a:txBody>
                    <a:bodyPr/>
                    <a:lstStyle/>
                    <a:p>
                      <a:pPr>
                        <a:lnSpc>
                          <a:spcPct val="107000"/>
                        </a:lnSpc>
                        <a:spcAft>
                          <a:spcPts val="800"/>
                        </a:spcAft>
                      </a:pPr>
                      <a:r>
                        <a:rPr lang="en-GB" sz="1700" dirty="0">
                          <a:effectLst/>
                        </a:rPr>
                        <a:t>4. </a:t>
                      </a:r>
                      <a:r>
                        <a:rPr lang="hr-HR" sz="1700" dirty="0" err="1">
                          <a:effectLst/>
                        </a:rPr>
                        <a:t>Indebtness</a:t>
                      </a:r>
                      <a:endParaRPr lang="en-US"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0.095*</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0.049*</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0.083*</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1</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 </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 </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47151855"/>
                  </a:ext>
                </a:extLst>
              </a:tr>
              <a:tr h="911000">
                <a:tc>
                  <a:txBody>
                    <a:bodyPr/>
                    <a:lstStyle/>
                    <a:p>
                      <a:pPr>
                        <a:lnSpc>
                          <a:spcPct val="107000"/>
                        </a:lnSpc>
                        <a:spcAft>
                          <a:spcPts val="800"/>
                        </a:spcAft>
                      </a:pPr>
                      <a:r>
                        <a:rPr lang="en-GB" sz="1700" dirty="0">
                          <a:effectLst/>
                        </a:rPr>
                        <a:t>5. </a:t>
                      </a:r>
                      <a:r>
                        <a:rPr lang="hr-HR" sz="1700" dirty="0" err="1">
                          <a:effectLst/>
                        </a:rPr>
                        <a:t>Labour</a:t>
                      </a:r>
                      <a:r>
                        <a:rPr lang="hr-HR" sz="1700" dirty="0">
                          <a:effectLst/>
                        </a:rPr>
                        <a:t> </a:t>
                      </a:r>
                      <a:r>
                        <a:rPr lang="hr-HR" sz="1700" dirty="0" err="1">
                          <a:effectLst/>
                        </a:rPr>
                        <a:t>productivity</a:t>
                      </a:r>
                      <a:endParaRPr lang="en-US"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0.066*</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0.042*</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0.427*</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-0.042*</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1</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 </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69877394"/>
                  </a:ext>
                </a:extLst>
              </a:tr>
              <a:tr h="911000">
                <a:tc>
                  <a:txBody>
                    <a:bodyPr/>
                    <a:lstStyle/>
                    <a:p>
                      <a:pPr>
                        <a:lnSpc>
                          <a:spcPct val="107000"/>
                        </a:lnSpc>
                        <a:spcAft>
                          <a:spcPts val="800"/>
                        </a:spcAft>
                      </a:pPr>
                      <a:r>
                        <a:rPr lang="en-GB" sz="1700" dirty="0">
                          <a:effectLst/>
                        </a:rPr>
                        <a:t>6. </a:t>
                      </a:r>
                      <a:r>
                        <a:rPr lang="hr-HR" sz="1700" dirty="0">
                          <a:effectLst/>
                        </a:rPr>
                        <a:t>Total </a:t>
                      </a:r>
                      <a:r>
                        <a:rPr lang="hr-HR" sz="1700" dirty="0" err="1">
                          <a:effectLst/>
                        </a:rPr>
                        <a:t>asset</a:t>
                      </a:r>
                      <a:r>
                        <a:rPr lang="hr-HR" sz="1700" dirty="0">
                          <a:effectLst/>
                        </a:rPr>
                        <a:t> </a:t>
                      </a:r>
                      <a:r>
                        <a:rPr lang="hr-HR" sz="1700" dirty="0" err="1">
                          <a:effectLst/>
                        </a:rPr>
                        <a:t>turnover</a:t>
                      </a:r>
                      <a:endParaRPr lang="en-US"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0.038*</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0.738*</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0.027*</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-0.041*</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a:effectLst/>
                        </a:rPr>
                        <a:t>-0.079</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800"/>
                        </a:spcAft>
                      </a:pPr>
                      <a:r>
                        <a:rPr lang="en-GB" sz="1700" dirty="0">
                          <a:effectLst/>
                        </a:rPr>
                        <a:t>1</a:t>
                      </a:r>
                      <a:endParaRPr lang="en-US"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14374360"/>
                  </a:ext>
                </a:extLst>
              </a:tr>
            </a:tbl>
          </a:graphicData>
        </a:graphic>
      </p:graphicFrame>
      <p:sp>
        <p:nvSpPr>
          <p:cNvPr id="5" name="TekstniOkvir 4">
            <a:extLst>
              <a:ext uri="{FF2B5EF4-FFF2-40B4-BE49-F238E27FC236}">
                <a16:creationId xmlns:a16="http://schemas.microsoft.com/office/drawing/2014/main" id="{5A289CAE-4803-438A-BB60-DFC55A29F62E}"/>
              </a:ext>
            </a:extLst>
          </p:cNvPr>
          <p:cNvSpPr txBox="1"/>
          <p:nvPr/>
        </p:nvSpPr>
        <p:spPr>
          <a:xfrm>
            <a:off x="3073400" y="629940"/>
            <a:ext cx="6718300" cy="523220"/>
          </a:xfrm>
          <a:prstGeom prst="rect">
            <a:avLst/>
          </a:prstGeom>
          <a:noFill/>
        </p:spPr>
        <p:txBody>
          <a:bodyPr wrap="square" rtlCol="0">
            <a:spAutoFit/>
          </a:bodyPr>
          <a:lstStyle/>
          <a:p>
            <a:pPr algn="ctr"/>
            <a:r>
              <a:rPr lang="hr-HR" sz="2800" b="1" dirty="0" err="1">
                <a:latin typeface="Calibri" panose="020F0502020204030204" pitchFamily="34" charset="0"/>
                <a:ea typeface="Calibri" panose="020F0502020204030204" pitchFamily="34" charset="0"/>
                <a:cs typeface="Calibri" panose="020F0502020204030204" pitchFamily="34" charset="0"/>
              </a:rPr>
              <a:t>Correlation</a:t>
            </a:r>
            <a:r>
              <a:rPr lang="hr-HR" sz="2800" b="1" dirty="0">
                <a:latin typeface="Calibri" panose="020F0502020204030204" pitchFamily="34" charset="0"/>
                <a:ea typeface="Calibri" panose="020F0502020204030204" pitchFamily="34" charset="0"/>
                <a:cs typeface="Calibri" panose="020F0502020204030204" pitchFamily="34" charset="0"/>
              </a:rPr>
              <a:t> </a:t>
            </a:r>
            <a:r>
              <a:rPr lang="hr-HR" sz="2800" b="1" dirty="0" err="1">
                <a:latin typeface="Calibri" panose="020F0502020204030204" pitchFamily="34" charset="0"/>
                <a:ea typeface="Calibri" panose="020F0502020204030204" pitchFamily="34" charset="0"/>
                <a:cs typeface="Calibri" panose="020F0502020204030204" pitchFamily="34" charset="0"/>
              </a:rPr>
              <a:t>coefficients</a:t>
            </a:r>
            <a:endParaRPr lang="hr-HR" sz="2800"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838164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A74C11C-A36F-AEE2-566A-28C972DEBFFE}"/>
              </a:ext>
            </a:extLst>
          </p:cNvPr>
          <p:cNvSpPr>
            <a:spLocks noGrp="1"/>
          </p:cNvSpPr>
          <p:nvPr>
            <p:ph type="title"/>
          </p:nvPr>
        </p:nvSpPr>
        <p:spPr/>
        <p:txBody>
          <a:bodyPr/>
          <a:lstStyle/>
          <a:p>
            <a:r>
              <a:rPr lang="hr-HR" dirty="0" err="1"/>
              <a:t>Methodology</a:t>
            </a:r>
            <a:endParaRPr lang="en-US" dirty="0"/>
          </a:p>
        </p:txBody>
      </p:sp>
      <mc:AlternateContent xmlns:mc="http://schemas.openxmlformats.org/markup-compatibility/2006" xmlns:a14="http://schemas.microsoft.com/office/drawing/2010/main">
        <mc:Choice Requires="a14">
          <p:sp>
            <p:nvSpPr>
              <p:cNvPr id="3" name="Rezervirano mjesto sadržaja 2">
                <a:extLst>
                  <a:ext uri="{FF2B5EF4-FFF2-40B4-BE49-F238E27FC236}">
                    <a16:creationId xmlns:a16="http://schemas.microsoft.com/office/drawing/2014/main" id="{16D1B501-A6A5-AB91-D515-6F51F7178954}"/>
                  </a:ext>
                </a:extLst>
              </p:cNvPr>
              <p:cNvSpPr>
                <a:spLocks noGrp="1"/>
              </p:cNvSpPr>
              <p:nvPr>
                <p:ph type="body" idx="1"/>
              </p:nvPr>
            </p:nvSpPr>
            <p:spPr/>
            <p:txBody>
              <a:bodyPr>
                <a:normAutofit/>
              </a:bodyPr>
              <a:lstStyle/>
              <a:p>
                <a:r>
                  <a:rPr lang="en-GB" sz="2000" dirty="0">
                    <a:effectLst/>
                    <a:latin typeface="Calibri" panose="020F0502020204030204" pitchFamily="34" charset="0"/>
                    <a:ea typeface="Times New Roman" panose="02020603050405020304" pitchFamily="18" charset="0"/>
                  </a:rPr>
                  <a:t>N = 6,127 ,  T = 29</a:t>
                </a:r>
                <a:endParaRPr lang="hr-HR" sz="2000" dirty="0">
                  <a:effectLst/>
                  <a:latin typeface="Calibri" panose="020F0502020204030204" pitchFamily="34" charset="0"/>
                  <a:ea typeface="Times New Roman" panose="02020603050405020304" pitchFamily="18" charset="0"/>
                </a:endParaRPr>
              </a:p>
              <a:p>
                <a:pPr lvl="1"/>
                <a:r>
                  <a:rPr lang="en-GB" sz="1800" dirty="0">
                    <a:effectLst/>
                    <a:latin typeface="Calibri" panose="020F0502020204030204" pitchFamily="34" charset="0"/>
                    <a:ea typeface="Times New Roman" panose="02020603050405020304" pitchFamily="18" charset="0"/>
                  </a:rPr>
                  <a:t>N →∞, a T </a:t>
                </a:r>
                <a:r>
                  <a:rPr lang="hr-HR" sz="1800" dirty="0">
                    <a:effectLst/>
                    <a:latin typeface="Calibri" panose="020F0502020204030204" pitchFamily="34" charset="0"/>
                    <a:ea typeface="Times New Roman" panose="02020603050405020304" pitchFamily="18" charset="0"/>
                  </a:rPr>
                  <a:t>&lt; </a:t>
                </a:r>
                <a:r>
                  <a:rPr lang="en-GB" sz="1800" dirty="0">
                    <a:effectLst/>
                    <a:latin typeface="Calibri" panose="020F0502020204030204" pitchFamily="34" charset="0"/>
                    <a:ea typeface="Times New Roman" panose="02020603050405020304" pitchFamily="18" charset="0"/>
                  </a:rPr>
                  <a:t>N</a:t>
                </a:r>
                <a:endParaRPr lang="hr-HR" sz="1800" dirty="0">
                  <a:effectLst/>
                  <a:latin typeface="Calibri" panose="020F0502020204030204" pitchFamily="34" charset="0"/>
                  <a:ea typeface="Times New Roman" panose="02020603050405020304" pitchFamily="18" charset="0"/>
                </a:endParaRPr>
              </a:p>
              <a:p>
                <a:r>
                  <a:rPr lang="hr-HR" sz="2000" dirty="0" err="1">
                    <a:effectLst/>
                    <a:latin typeface="Calibri" panose="020F0502020204030204" pitchFamily="34" charset="0"/>
                    <a:ea typeface="Times New Roman" panose="02020603050405020304" pitchFamily="18" charset="0"/>
                  </a:rPr>
                  <a:t>Dynamic</a:t>
                </a:r>
                <a:r>
                  <a:rPr lang="hr-HR" sz="2000" dirty="0">
                    <a:effectLst/>
                    <a:latin typeface="Calibri" panose="020F0502020204030204" pitchFamily="34" charset="0"/>
                    <a:ea typeface="Times New Roman" panose="02020603050405020304" pitchFamily="18" charset="0"/>
                  </a:rPr>
                  <a:t> </a:t>
                </a:r>
                <a:r>
                  <a:rPr lang="hr-HR" sz="2000" dirty="0">
                    <a:latin typeface="Calibri" panose="020F0502020204030204" pitchFamily="34" charset="0"/>
                    <a:ea typeface="Times New Roman" panose="02020603050405020304" pitchFamily="18" charset="0"/>
                  </a:rPr>
                  <a:t>panel dana model</a:t>
                </a:r>
                <a:endParaRPr lang="hr-HR" sz="2000" dirty="0">
                  <a:effectLst/>
                  <a:latin typeface="Calibri" panose="020F0502020204030204" pitchFamily="34" charset="0"/>
                  <a:ea typeface="Times New Roman" panose="02020603050405020304" pitchFamily="18" charset="0"/>
                </a:endParaRPr>
              </a:p>
              <a:p>
                <a:pPr lvl="1"/>
                <a:r>
                  <a:rPr lang="hr-HR" sz="1600" dirty="0">
                    <a:latin typeface="Calibri" panose="020F0502020204030204" pitchFamily="34" charset="0"/>
                    <a:ea typeface="Times New Roman" panose="02020603050405020304" pitchFamily="18" charset="0"/>
                  </a:rPr>
                  <a:t>System </a:t>
                </a:r>
                <a:r>
                  <a:rPr lang="hr-HR" sz="1600" dirty="0" err="1">
                    <a:latin typeface="Calibri" panose="020F0502020204030204" pitchFamily="34" charset="0"/>
                    <a:ea typeface="Times New Roman" panose="02020603050405020304" pitchFamily="18" charset="0"/>
                  </a:rPr>
                  <a:t>robust</a:t>
                </a:r>
                <a:r>
                  <a:rPr lang="hr-HR" sz="1600" dirty="0">
                    <a:latin typeface="Calibri" panose="020F0502020204030204" pitchFamily="34" charset="0"/>
                    <a:ea typeface="Times New Roman" panose="02020603050405020304" pitchFamily="18" charset="0"/>
                  </a:rPr>
                  <a:t> </a:t>
                </a:r>
                <a:r>
                  <a:rPr lang="hr-HR" sz="1600" dirty="0" err="1">
                    <a:latin typeface="Calibri" panose="020F0502020204030204" pitchFamily="34" charset="0"/>
                    <a:ea typeface="Times New Roman" panose="02020603050405020304" pitchFamily="18" charset="0"/>
                  </a:rPr>
                  <a:t>twostep</a:t>
                </a:r>
                <a:r>
                  <a:rPr lang="hr-HR" sz="1600" dirty="0">
                    <a:latin typeface="Calibri" panose="020F0502020204030204" pitchFamily="34" charset="0"/>
                    <a:ea typeface="Times New Roman" panose="02020603050405020304" pitchFamily="18" charset="0"/>
                  </a:rPr>
                  <a:t> GMM model (</a:t>
                </a:r>
                <a:r>
                  <a:rPr lang="hr-HR" sz="1600" dirty="0" err="1">
                    <a:latin typeface="Calibri" panose="020F0502020204030204" pitchFamily="34" charset="0"/>
                    <a:ea typeface="Times New Roman" panose="02020603050405020304" pitchFamily="18" charset="0"/>
                  </a:rPr>
                  <a:t>Roodman</a:t>
                </a:r>
                <a:r>
                  <a:rPr lang="hr-HR" sz="1600" dirty="0">
                    <a:latin typeface="Calibri" panose="020F0502020204030204" pitchFamily="34" charset="0"/>
                    <a:ea typeface="Times New Roman" panose="02020603050405020304" pitchFamily="18" charset="0"/>
                  </a:rPr>
                  <a:t>, 2009; </a:t>
                </a:r>
                <a:r>
                  <a:rPr lang="sv-SE" sz="1600" dirty="0">
                    <a:latin typeface="Calibri" panose="020F0502020204030204" pitchFamily="34" charset="0"/>
                    <a:ea typeface="Times New Roman" panose="02020603050405020304" pitchFamily="18" charset="0"/>
                  </a:rPr>
                  <a:t>Arellano i Bover, 1995; Blundell i Bond, 1998)</a:t>
                </a:r>
                <a:endParaRPr lang="hr-HR" sz="2000" dirty="0">
                  <a:latin typeface="Calibri" panose="020F0502020204030204" pitchFamily="34" charset="0"/>
                  <a:ea typeface="Times New Roman" panose="02020603050405020304" pitchFamily="18" charset="0"/>
                </a:endParaRPr>
              </a:p>
              <a:p>
                <a:pPr lvl="1"/>
                <a:r>
                  <a:rPr lang="hr-HR" sz="1600" dirty="0">
                    <a:latin typeface="Calibri" panose="020F0502020204030204" pitchFamily="34" charset="0"/>
                  </a:rPr>
                  <a:t>time </a:t>
                </a:r>
                <a:r>
                  <a:rPr lang="hr-HR" sz="1600" i="1" dirty="0" err="1">
                    <a:latin typeface="Calibri" panose="020F0502020204030204" pitchFamily="34" charset="0"/>
                  </a:rPr>
                  <a:t>dummy</a:t>
                </a:r>
                <a:r>
                  <a:rPr lang="hr-HR" sz="1600" dirty="0">
                    <a:latin typeface="Calibri" panose="020F0502020204030204" pitchFamily="34" charset="0"/>
                  </a:rPr>
                  <a:t> </a:t>
                </a:r>
                <a:r>
                  <a:rPr lang="hr-HR" sz="1600" dirty="0" err="1">
                    <a:latin typeface="Calibri" panose="020F0502020204030204" pitchFamily="34" charset="0"/>
                  </a:rPr>
                  <a:t>variables</a:t>
                </a:r>
                <a:endParaRPr lang="hr-HR" sz="1600" dirty="0">
                  <a:latin typeface="Calibri" panose="020F0502020204030204" pitchFamily="34" charset="0"/>
                </a:endParaRPr>
              </a:p>
              <a:p>
                <a:pPr marL="457200" lvl="1" indent="0">
                  <a:buNone/>
                </a:pPr>
                <a:endParaRPr lang="hr-HR" sz="2000" dirty="0">
                  <a:latin typeface="Calibri" panose="020F0502020204030204" pitchFamily="34" charset="0"/>
                  <a:ea typeface="Times New Roman" panose="02020603050405020304" pitchFamily="18" charset="0"/>
                </a:endParaRPr>
              </a:p>
              <a:p>
                <a:pPr indent="0" algn="ctr">
                  <a:lnSpc>
                    <a:spcPct val="115000"/>
                  </a:lnSpc>
                  <a:spcBef>
                    <a:spcPts val="1200"/>
                  </a:spcBef>
                  <a:spcAft>
                    <a:spcPts val="1200"/>
                  </a:spcAft>
                  <a:buNone/>
                </a:pPr>
                <a14:m>
                  <m:oMathPara xmlns:m="http://schemas.openxmlformats.org/officeDocument/2006/math">
                    <m:oMathParaPr>
                      <m:jc m:val="centerGroup"/>
                    </m:oMathParaPr>
                    <m:oMath xmlns:m="http://schemas.openxmlformats.org/officeDocument/2006/math">
                      <m:func>
                        <m:funcPr>
                          <m:ctrlPr>
                            <a:rPr lang="en-US" sz="1800" i="1" smtClean="0">
                              <a:effectLst/>
                              <a:latin typeface="Cambria Math" panose="02040503050406030204" pitchFamily="18" charset="0"/>
                              <a:ea typeface="Times New Roman" panose="02020603050405020304" pitchFamily="18" charset="0"/>
                              <a:cs typeface="Times New Roman" panose="02020603050405020304" pitchFamily="18" charset="0"/>
                            </a:rPr>
                          </m:ctrlPr>
                        </m:funcPr>
                        <m:fName>
                          <m:r>
                            <m:rPr>
                              <m:sty m:val="p"/>
                            </m:rPr>
                            <a:rPr lang="en-GB" sz="1800">
                              <a:effectLst/>
                              <a:latin typeface="Cambria Math" panose="02040503050406030204" pitchFamily="18" charset="0"/>
                              <a:ea typeface="Times New Roman" panose="02020603050405020304" pitchFamily="18" charset="0"/>
                              <a:cs typeface="Calibri" panose="020F0502020204030204" pitchFamily="34" charset="0"/>
                            </a:rPr>
                            <m:t>log</m:t>
                          </m:r>
                        </m:fName>
                        <m:e>
                          <m:sSub>
                            <m:sSub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Pr>
                            <m:e>
                              <m:r>
                                <m:rPr>
                                  <m:sty m:val="p"/>
                                </m:rPr>
                                <a:rPr lang="en-GB" sz="1800">
                                  <a:effectLst/>
                                  <a:latin typeface="Cambria Math" panose="02040503050406030204" pitchFamily="18" charset="0"/>
                                  <a:ea typeface="Times New Roman" panose="02020603050405020304" pitchFamily="18" charset="0"/>
                                  <a:cs typeface="Calibri" panose="020F0502020204030204" pitchFamily="34" charset="0"/>
                                </a:rPr>
                                <m:t>y</m:t>
                              </m:r>
                            </m:e>
                            <m:sub>
                              <m:r>
                                <m:rPr>
                                  <m:sty m:val="p"/>
                                </m:rPr>
                                <a:rPr lang="en-GB" sz="1800">
                                  <a:effectLst/>
                                  <a:latin typeface="Cambria Math" panose="02040503050406030204" pitchFamily="18" charset="0"/>
                                  <a:ea typeface="Times New Roman" panose="02020603050405020304" pitchFamily="18" charset="0"/>
                                  <a:cs typeface="Calibri" panose="020F0502020204030204" pitchFamily="34" charset="0"/>
                                </a:rPr>
                                <m:t>it</m:t>
                              </m:r>
                            </m:sub>
                          </m:sSub>
                        </m:e>
                      </m:func>
                      <m:r>
                        <a:rPr lang="en-GB" sz="1800">
                          <a:effectLst/>
                          <a:latin typeface="Cambria Math" panose="02040503050406030204" pitchFamily="18" charset="0"/>
                          <a:ea typeface="Times New Roman" panose="02020603050405020304" pitchFamily="18" charset="0"/>
                          <a:cs typeface="Calibri" panose="020F0502020204030204" pitchFamily="34" charset="0"/>
                        </a:rPr>
                        <m:t>=</m:t>
                      </m:r>
                      <m:sSub>
                        <m:sSub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Pr>
                        <m:e>
                          <m:r>
                            <m:rPr>
                              <m:sty m:val="p"/>
                            </m:rPr>
                            <a:rPr lang="en-GB" sz="1800">
                              <a:effectLst/>
                              <a:latin typeface="Cambria Math" panose="02040503050406030204" pitchFamily="18" charset="0"/>
                              <a:ea typeface="Times New Roman" panose="02020603050405020304" pitchFamily="18" charset="0"/>
                              <a:cs typeface="Calibri" panose="020F0502020204030204" pitchFamily="34" charset="0"/>
                            </a:rPr>
                            <m:t>β</m:t>
                          </m:r>
                        </m:e>
                        <m:sub>
                          <m:r>
                            <a:rPr lang="en-GB" sz="1800">
                              <a:effectLst/>
                              <a:latin typeface="Cambria Math" panose="02040503050406030204" pitchFamily="18" charset="0"/>
                              <a:ea typeface="Times New Roman" panose="02020603050405020304" pitchFamily="18" charset="0"/>
                              <a:cs typeface="Calibri" panose="020F0502020204030204" pitchFamily="34" charset="0"/>
                            </a:rPr>
                            <m:t>1</m:t>
                          </m:r>
                        </m:sub>
                      </m:sSub>
                      <m:r>
                        <a:rPr lang="en-GB" sz="1800">
                          <a:effectLst/>
                          <a:latin typeface="Cambria Math" panose="02040503050406030204" pitchFamily="18" charset="0"/>
                          <a:ea typeface="Times New Roman" panose="02020603050405020304" pitchFamily="18" charset="0"/>
                          <a:cs typeface="Calibri" panose="020F0502020204030204" pitchFamily="34" charset="0"/>
                        </a:rPr>
                        <m:t>+</m:t>
                      </m:r>
                      <m:sSub>
                        <m:sSub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GB" sz="1800" i="1">
                              <a:effectLst/>
                              <a:latin typeface="Cambria Math" panose="02040503050406030204" pitchFamily="18" charset="0"/>
                              <a:ea typeface="Times New Roman" panose="02020603050405020304" pitchFamily="18" charset="0"/>
                              <a:cs typeface="Calibri" panose="020F0502020204030204" pitchFamily="34" charset="0"/>
                            </a:rPr>
                            <m:t>𝛼</m:t>
                          </m:r>
                          <m:func>
                            <m:func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uncPr>
                            <m:fName>
                              <m:r>
                                <m:rPr>
                                  <m:sty m:val="p"/>
                                </m:rPr>
                                <a:rPr lang="en-GB" sz="1800">
                                  <a:effectLst/>
                                  <a:latin typeface="Cambria Math" panose="02040503050406030204" pitchFamily="18" charset="0"/>
                                  <a:ea typeface="Times New Roman" panose="02020603050405020304" pitchFamily="18" charset="0"/>
                                  <a:cs typeface="Calibri" panose="020F0502020204030204" pitchFamily="34" charset="0"/>
                                </a:rPr>
                                <m:t>log</m:t>
                              </m:r>
                            </m:fName>
                            <m:e>
                              <m:sSub>
                                <m:sSub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Pr>
                                <m:e>
                                  <m:r>
                                    <m:rPr>
                                      <m:sty m:val="p"/>
                                    </m:rPr>
                                    <a:rPr lang="en-GB" sz="1800">
                                      <a:effectLst/>
                                      <a:latin typeface="Cambria Math" panose="02040503050406030204" pitchFamily="18" charset="0"/>
                                      <a:ea typeface="Times New Roman" panose="02020603050405020304" pitchFamily="18" charset="0"/>
                                      <a:cs typeface="Calibri" panose="020F0502020204030204" pitchFamily="34" charset="0"/>
                                    </a:rPr>
                                    <m:t>y</m:t>
                                  </m:r>
                                </m:e>
                                <m:sub>
                                  <m:r>
                                    <m:rPr>
                                      <m:sty m:val="p"/>
                                    </m:rPr>
                                    <a:rPr lang="en-GB" sz="1800">
                                      <a:effectLst/>
                                      <a:latin typeface="Cambria Math" panose="02040503050406030204" pitchFamily="18" charset="0"/>
                                      <a:ea typeface="Times New Roman" panose="02020603050405020304" pitchFamily="18" charset="0"/>
                                      <a:cs typeface="Calibri" panose="020F0502020204030204" pitchFamily="34" charset="0"/>
                                    </a:rPr>
                                    <m:t>it</m:t>
                                  </m:r>
                                  <m:r>
                                    <a:rPr lang="en-GB" sz="1800" i="1">
                                      <a:effectLst/>
                                      <a:latin typeface="Cambria Math" panose="02040503050406030204" pitchFamily="18" charset="0"/>
                                      <a:ea typeface="Times New Roman" panose="02020603050405020304" pitchFamily="18" charset="0"/>
                                      <a:cs typeface="Calibri" panose="020F0502020204030204" pitchFamily="34" charset="0"/>
                                    </a:rPr>
                                    <m:t>−</m:t>
                                  </m:r>
                                  <m:r>
                                    <a:rPr lang="en-GB" sz="1800">
                                      <a:effectLst/>
                                      <a:latin typeface="Cambria Math" panose="02040503050406030204" pitchFamily="18" charset="0"/>
                                      <a:ea typeface="Times New Roman" panose="02020603050405020304" pitchFamily="18" charset="0"/>
                                      <a:cs typeface="Calibri" panose="020F0502020204030204" pitchFamily="34" charset="0"/>
                                    </a:rPr>
                                    <m:t>1</m:t>
                                  </m:r>
                                </m:sub>
                              </m:sSub>
                            </m:e>
                          </m:func>
                          <m:r>
                            <a:rPr lang="en-GB" sz="1800">
                              <a:effectLst/>
                              <a:latin typeface="Cambria Math" panose="02040503050406030204" pitchFamily="18" charset="0"/>
                              <a:ea typeface="Times New Roman" panose="02020603050405020304" pitchFamily="18" charset="0"/>
                              <a:cs typeface="Calibri" panose="020F0502020204030204" pitchFamily="34" charset="0"/>
                            </a:rPr>
                            <m:t>+</m:t>
                          </m:r>
                          <m:r>
                            <m:rPr>
                              <m:sty m:val="p"/>
                            </m:rPr>
                            <a:rPr lang="en-GB" sz="1800">
                              <a:effectLst/>
                              <a:latin typeface="Cambria Math" panose="02040503050406030204" pitchFamily="18" charset="0"/>
                              <a:ea typeface="Times New Roman" panose="02020603050405020304" pitchFamily="18" charset="0"/>
                              <a:cs typeface="Calibri" panose="020F0502020204030204" pitchFamily="34" charset="0"/>
                            </a:rPr>
                            <m:t>β</m:t>
                          </m:r>
                        </m:e>
                        <m:sub>
                          <m:r>
                            <a:rPr lang="en-GB" sz="1800">
                              <a:effectLst/>
                              <a:latin typeface="Cambria Math" panose="02040503050406030204" pitchFamily="18" charset="0"/>
                              <a:ea typeface="Times New Roman" panose="02020603050405020304" pitchFamily="18" charset="0"/>
                              <a:cs typeface="Calibri" panose="020F0502020204030204" pitchFamily="34" charset="0"/>
                            </a:rPr>
                            <m:t>2</m:t>
                          </m:r>
                        </m:sub>
                      </m:sSub>
                      <m:func>
                        <m:func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uncPr>
                        <m:fName>
                          <m:r>
                            <m:rPr>
                              <m:sty m:val="p"/>
                            </m:rPr>
                            <a:rPr lang="en-GB" sz="1800">
                              <a:effectLst/>
                              <a:latin typeface="Cambria Math" panose="02040503050406030204" pitchFamily="18" charset="0"/>
                              <a:ea typeface="Times New Roman" panose="02020603050405020304" pitchFamily="18" charset="0"/>
                              <a:cs typeface="Calibri" panose="020F0502020204030204" pitchFamily="34" charset="0"/>
                            </a:rPr>
                            <m:t>log</m:t>
                          </m:r>
                        </m:fName>
                        <m:e>
                          <m:sSub>
                            <m:sSub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en-GB" sz="1800" b="1" i="1">
                                  <a:effectLst/>
                                  <a:latin typeface="Cambria Math" panose="02040503050406030204" pitchFamily="18" charset="0"/>
                                  <a:ea typeface="Times New Roman" panose="02020603050405020304" pitchFamily="18" charset="0"/>
                                  <a:cs typeface="Calibri" panose="020F0502020204030204" pitchFamily="34" charset="0"/>
                                </a:rPr>
                                <m:t>𝒙</m:t>
                              </m:r>
                              <m:r>
                                <a:rPr lang="en-GB" sz="1800" b="1" i="1">
                                  <a:effectLst/>
                                  <a:latin typeface="Cambria Math" panose="02040503050406030204" pitchFamily="18" charset="0"/>
                                  <a:ea typeface="Times New Roman" panose="02020603050405020304" pitchFamily="18" charset="0"/>
                                  <a:cs typeface="Calibri" panose="020F0502020204030204" pitchFamily="34" charset="0"/>
                                </a:rPr>
                                <m:t>′</m:t>
                              </m:r>
                            </m:e>
                            <m:sub>
                              <m:r>
                                <a:rPr lang="en-GB" sz="1800" i="1">
                                  <a:effectLst/>
                                  <a:latin typeface="Cambria Math" panose="02040503050406030204" pitchFamily="18" charset="0"/>
                                  <a:ea typeface="Times New Roman" panose="02020603050405020304" pitchFamily="18" charset="0"/>
                                  <a:cs typeface="Calibri" panose="020F0502020204030204" pitchFamily="34" charset="0"/>
                                </a:rPr>
                                <m:t>𝑖</m:t>
                              </m:r>
                              <m:r>
                                <a:rPr lang="en-GB" sz="1800" i="1">
                                  <a:effectLst/>
                                  <a:latin typeface="Cambria Math" panose="02040503050406030204" pitchFamily="18" charset="0"/>
                                  <a:ea typeface="Times New Roman" panose="02020603050405020304" pitchFamily="18" charset="0"/>
                                  <a:cs typeface="Calibri" panose="020F0502020204030204" pitchFamily="34" charset="0"/>
                                </a:rPr>
                                <m:t>,</m:t>
                              </m:r>
                              <m:r>
                                <a:rPr lang="en-GB" sz="1800" i="1">
                                  <a:effectLst/>
                                  <a:latin typeface="Cambria Math" panose="02040503050406030204" pitchFamily="18" charset="0"/>
                                  <a:ea typeface="Times New Roman" panose="02020603050405020304" pitchFamily="18" charset="0"/>
                                  <a:cs typeface="Calibri" panose="020F0502020204030204" pitchFamily="34" charset="0"/>
                                </a:rPr>
                                <m:t>𝑡</m:t>
                              </m:r>
                              <m:r>
                                <a:rPr lang="en-GB" sz="1800" i="1">
                                  <a:effectLst/>
                                  <a:latin typeface="Cambria Math" panose="02040503050406030204" pitchFamily="18" charset="0"/>
                                  <a:ea typeface="Times New Roman" panose="02020603050405020304" pitchFamily="18" charset="0"/>
                                  <a:cs typeface="Calibri" panose="020F0502020204030204" pitchFamily="34" charset="0"/>
                                </a:rPr>
                                <m:t>−1</m:t>
                              </m:r>
                            </m:sub>
                          </m:sSub>
                        </m:e>
                      </m:func>
                      <m:r>
                        <a:rPr lang="en-GB" sz="1800">
                          <a:effectLst/>
                          <a:latin typeface="Cambria Math" panose="02040503050406030204" pitchFamily="18" charset="0"/>
                          <a:ea typeface="Times New Roman" panose="02020603050405020304" pitchFamily="18" charset="0"/>
                          <a:cs typeface="Calibri" panose="020F0502020204030204" pitchFamily="34" charset="0"/>
                        </a:rPr>
                        <m:t>+</m:t>
                      </m:r>
                      <m:sSub>
                        <m:sSub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Pr>
                        <m:e>
                          <m:r>
                            <m:rPr>
                              <m:sty m:val="p"/>
                            </m:rPr>
                            <a:rPr lang="en-GB" sz="1800">
                              <a:effectLst/>
                              <a:latin typeface="Cambria Math" panose="02040503050406030204" pitchFamily="18" charset="0"/>
                              <a:ea typeface="Times New Roman" panose="02020603050405020304" pitchFamily="18" charset="0"/>
                              <a:cs typeface="Calibri" panose="020F0502020204030204" pitchFamily="34" charset="0"/>
                            </a:rPr>
                            <m:t>ε</m:t>
                          </m:r>
                        </m:e>
                        <m:sub>
                          <m:r>
                            <m:rPr>
                              <m:sty m:val="p"/>
                            </m:rPr>
                            <a:rPr lang="en-GB" sz="1800">
                              <a:effectLst/>
                              <a:latin typeface="Cambria Math" panose="02040503050406030204" pitchFamily="18" charset="0"/>
                              <a:ea typeface="Times New Roman" panose="02020603050405020304" pitchFamily="18" charset="0"/>
                              <a:cs typeface="Calibri" panose="020F0502020204030204" pitchFamily="34" charset="0"/>
                            </a:rPr>
                            <m:t>it</m:t>
                          </m:r>
                        </m:sub>
                      </m:sSub>
                    </m:oMath>
                  </m:oMathPara>
                </a14:m>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ctr">
                  <a:buNone/>
                </a:pPr>
                <a14:m>
                  <m:oMath xmlns:m="http://schemas.openxmlformats.org/officeDocument/2006/math">
                    <m:r>
                      <a:rPr lang="en-GB" sz="1800" i="1">
                        <a:effectLst/>
                        <a:latin typeface="Cambria Math" panose="02040503050406030204" pitchFamily="18" charset="0"/>
                        <a:ea typeface="Times New Roman" panose="02020603050405020304" pitchFamily="18" charset="0"/>
                        <a:cs typeface="Calibri" panose="020F0502020204030204" pitchFamily="34" charset="0"/>
                      </a:rPr>
                      <m:t>𝑖</m:t>
                    </m:r>
                    <m:r>
                      <a:rPr lang="en-GB" sz="1800" i="1">
                        <a:effectLst/>
                        <a:latin typeface="Cambria Math" panose="02040503050406030204" pitchFamily="18" charset="0"/>
                        <a:ea typeface="Times New Roman" panose="02020603050405020304" pitchFamily="18" charset="0"/>
                        <a:cs typeface="Calibri" panose="020F0502020204030204" pitchFamily="34" charset="0"/>
                      </a:rPr>
                      <m:t>=1,2…</m:t>
                    </m:r>
                    <m:r>
                      <a:rPr lang="en-GB" sz="1800" i="1">
                        <a:effectLst/>
                        <a:latin typeface="Cambria Math" panose="02040503050406030204" pitchFamily="18" charset="0"/>
                        <a:ea typeface="Times New Roman" panose="02020603050405020304" pitchFamily="18" charset="0"/>
                        <a:cs typeface="Calibri" panose="020F0502020204030204" pitchFamily="34" charset="0"/>
                      </a:rPr>
                      <m:t>𝑁</m:t>
                    </m:r>
                    <m:r>
                      <a:rPr lang="en-GB" sz="1800" i="1">
                        <a:effectLst/>
                        <a:latin typeface="Cambria Math" panose="02040503050406030204" pitchFamily="18" charset="0"/>
                        <a:ea typeface="Times New Roman" panose="02020603050405020304" pitchFamily="18" charset="0"/>
                        <a:cs typeface="Calibri" panose="020F0502020204030204" pitchFamily="34" charset="0"/>
                      </a:rPr>
                      <m:t>       </m:t>
                    </m:r>
                    <m:r>
                      <a:rPr lang="en-GB" sz="1800" i="1">
                        <a:effectLst/>
                        <a:latin typeface="Cambria Math" panose="02040503050406030204" pitchFamily="18" charset="0"/>
                        <a:ea typeface="Times New Roman" panose="02020603050405020304" pitchFamily="18" charset="0"/>
                        <a:cs typeface="Calibri" panose="020F0502020204030204" pitchFamily="34" charset="0"/>
                      </a:rPr>
                      <m:t>𝑡</m:t>
                    </m:r>
                    <m:r>
                      <a:rPr lang="en-GB" sz="1800" i="1">
                        <a:effectLst/>
                        <a:latin typeface="Cambria Math" panose="02040503050406030204" pitchFamily="18" charset="0"/>
                        <a:ea typeface="Times New Roman" panose="02020603050405020304" pitchFamily="18" charset="0"/>
                        <a:cs typeface="Calibri" panose="020F0502020204030204" pitchFamily="34" charset="0"/>
                      </a:rPr>
                      <m:t>=1,2,.. </m:t>
                    </m:r>
                    <m:r>
                      <a:rPr lang="en-GB" sz="1800" i="1">
                        <a:effectLst/>
                        <a:latin typeface="Cambria Math" panose="02040503050406030204" pitchFamily="18" charset="0"/>
                        <a:ea typeface="Times New Roman" panose="02020603050405020304" pitchFamily="18" charset="0"/>
                        <a:cs typeface="Calibri" panose="020F0502020204030204" pitchFamily="34" charset="0"/>
                      </a:rPr>
                      <m:t>𝑇</m:t>
                    </m:r>
                  </m:oMath>
                </a14:m>
                <a:r>
                  <a:rPr lang="en-GB" sz="1800" dirty="0">
                    <a:effectLst/>
                    <a:latin typeface="Calibri" panose="020F0502020204030204" pitchFamily="34" charset="0"/>
                    <a:ea typeface="Times New Roman" panose="02020603050405020304" pitchFamily="18" charset="0"/>
                  </a:rPr>
                  <a:t> 	 </a:t>
                </a:r>
                <a:endParaRPr lang="hr-HR" sz="1600" dirty="0">
                  <a:effectLst/>
                  <a:latin typeface="Calibri" panose="020F0502020204030204" pitchFamily="34" charset="0"/>
                  <a:ea typeface="Times New Roman" panose="02020603050405020304" pitchFamily="18" charset="0"/>
                </a:endParaRPr>
              </a:p>
            </p:txBody>
          </p:sp>
        </mc:Choice>
        <mc:Fallback xmlns="">
          <p:sp>
            <p:nvSpPr>
              <p:cNvPr id="3" name="Rezervirano mjesto sadržaja 2">
                <a:extLst>
                  <a:ext uri="{FF2B5EF4-FFF2-40B4-BE49-F238E27FC236}">
                    <a16:creationId xmlns:a16="http://schemas.microsoft.com/office/drawing/2014/main" id="{16D1B501-A6A5-AB91-D515-6F51F7178954}"/>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hr-HR">
                    <a:noFill/>
                  </a:rPr>
                  <a:t> </a:t>
                </a:r>
              </a:p>
            </p:txBody>
          </p:sp>
        </mc:Fallback>
      </mc:AlternateContent>
    </p:spTree>
    <p:extLst>
      <p:ext uri="{BB962C8B-B14F-4D97-AF65-F5344CB8AC3E}">
        <p14:creationId xmlns:p14="http://schemas.microsoft.com/office/powerpoint/2010/main" val="1280502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6" name="Tablica 5">
                <a:extLst>
                  <a:ext uri="{FF2B5EF4-FFF2-40B4-BE49-F238E27FC236}">
                    <a16:creationId xmlns:a16="http://schemas.microsoft.com/office/drawing/2014/main" id="{93466BED-A1E2-2E37-FA6C-25CB4407B2AD}"/>
                  </a:ext>
                </a:extLst>
              </p:cNvPr>
              <p:cNvGraphicFramePr>
                <a:graphicFrameLocks noGrp="1"/>
              </p:cNvGraphicFramePr>
              <p:nvPr>
                <p:extLst>
                  <p:ext uri="{D42A27DB-BD31-4B8C-83A1-F6EECF244321}">
                    <p14:modId xmlns:p14="http://schemas.microsoft.com/office/powerpoint/2010/main" val="1069781326"/>
                  </p:ext>
                </p:extLst>
              </p:nvPr>
            </p:nvGraphicFramePr>
            <p:xfrm>
              <a:off x="1062682" y="29857"/>
              <a:ext cx="11129318" cy="6828143"/>
            </p:xfrm>
            <a:graphic>
              <a:graphicData uri="http://schemas.openxmlformats.org/drawingml/2006/table">
                <a:tbl>
                  <a:tblPr firstRow="1" firstCol="1" bandRow="1">
                    <a:tableStyleId>{F5AB1C69-6EDB-4FF4-983F-18BD219EF322}</a:tableStyleId>
                  </a:tblPr>
                  <a:tblGrid>
                    <a:gridCol w="3708682">
                      <a:extLst>
                        <a:ext uri="{9D8B030D-6E8A-4147-A177-3AD203B41FA5}">
                          <a16:colId xmlns:a16="http://schemas.microsoft.com/office/drawing/2014/main" val="1344684376"/>
                        </a:ext>
                      </a:extLst>
                    </a:gridCol>
                    <a:gridCol w="3710318">
                      <a:extLst>
                        <a:ext uri="{9D8B030D-6E8A-4147-A177-3AD203B41FA5}">
                          <a16:colId xmlns:a16="http://schemas.microsoft.com/office/drawing/2014/main" val="1967672708"/>
                        </a:ext>
                      </a:extLst>
                    </a:gridCol>
                    <a:gridCol w="3710318">
                      <a:extLst>
                        <a:ext uri="{9D8B030D-6E8A-4147-A177-3AD203B41FA5}">
                          <a16:colId xmlns:a16="http://schemas.microsoft.com/office/drawing/2014/main" val="1867402198"/>
                        </a:ext>
                      </a:extLst>
                    </a:gridCol>
                  </a:tblGrid>
                  <a:tr h="589225">
                    <a:tc rowSpan="2">
                      <a:txBody>
                        <a:bodyPr/>
                        <a:lstStyle/>
                        <a:p>
                          <a:pPr algn="ctr">
                            <a:lnSpc>
                              <a:spcPct val="107000"/>
                            </a:lnSpc>
                            <a:spcAft>
                              <a:spcPts val="800"/>
                            </a:spcAft>
                          </a:pPr>
                          <a:r>
                            <a:rPr lang="hr-HR" sz="1200" dirty="0" err="1">
                              <a:solidFill>
                                <a:schemeClr val="tx1"/>
                              </a:solidFill>
                              <a:effectLst/>
                            </a:rPr>
                            <a:t>Variable</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gridSpan="2">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acc>
                                  <m:accPr>
                                    <m:chr m:val="̂"/>
                                    <m:ctrlPr>
                                      <a:rPr lang="en-US" sz="1200" i="1" smtClean="0">
                                        <a:solidFill>
                                          <a:schemeClr val="tx1"/>
                                        </a:solidFill>
                                        <a:effectLst/>
                                        <a:latin typeface="Cambria Math" panose="02040503050406030204" pitchFamily="18" charset="0"/>
                                      </a:rPr>
                                    </m:ctrlPr>
                                  </m:accPr>
                                  <m:e>
                                    <m:r>
                                      <a:rPr lang="en-GB" sz="1200">
                                        <a:solidFill>
                                          <a:schemeClr val="tx1"/>
                                        </a:solidFill>
                                        <a:effectLst/>
                                        <a:latin typeface="Cambria Math" panose="02040503050406030204" pitchFamily="18" charset="0"/>
                                      </a:rPr>
                                      <m:t>𝛽</m:t>
                                    </m:r>
                                  </m:e>
                                </m:acc>
                              </m:oMath>
                            </m:oMathPara>
                          </a14:m>
                          <a:endParaRPr lang="en-US" sz="1200" dirty="0">
                            <a:solidFill>
                              <a:schemeClr val="tx1"/>
                            </a:solidFill>
                            <a:effectLst/>
                          </a:endParaRPr>
                        </a:p>
                        <a:p>
                          <a:pPr algn="ctr">
                            <a:lnSpc>
                              <a:spcPct val="107000"/>
                            </a:lnSpc>
                            <a:spcAft>
                              <a:spcPts val="800"/>
                            </a:spcAft>
                          </a:pPr>
                          <a:r>
                            <a:rPr lang="en-GB" sz="1200" dirty="0">
                              <a:solidFill>
                                <a:schemeClr val="tx1"/>
                              </a:solidFill>
                              <a:effectLst/>
                            </a:rPr>
                            <a:t>(S.E.)</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hMerge="1">
                      <a:txBody>
                        <a:bodyPr/>
                        <a:lstStyle/>
                        <a:p>
                          <a:endParaRPr lang="en-US"/>
                        </a:p>
                      </a:txBody>
                      <a:tcPr/>
                    </a:tc>
                    <a:extLst>
                      <a:ext uri="{0D108BD9-81ED-4DB2-BD59-A6C34878D82A}">
                        <a16:rowId xmlns:a16="http://schemas.microsoft.com/office/drawing/2014/main" val="2636665718"/>
                      </a:ext>
                    </a:extLst>
                  </a:tr>
                  <a:tr h="203121">
                    <a:tc vMerge="1">
                      <a:txBody>
                        <a:bodyPr/>
                        <a:lstStyle/>
                        <a:p>
                          <a:endParaRPr lang="en-US"/>
                        </a:p>
                      </a:txBody>
                      <a:tcPr/>
                    </a:tc>
                    <a:tc>
                      <a:txBody>
                        <a:bodyPr/>
                        <a:lstStyle/>
                        <a:p>
                          <a:pPr algn="ctr">
                            <a:lnSpc>
                              <a:spcPct val="107000"/>
                            </a:lnSpc>
                            <a:spcAft>
                              <a:spcPts val="800"/>
                            </a:spcAft>
                          </a:pPr>
                          <a:r>
                            <a:rPr lang="en-GB" sz="1200">
                              <a:solidFill>
                                <a:schemeClr val="tx1"/>
                              </a:solidFill>
                              <a:effectLst/>
                            </a:rPr>
                            <a:t>Model 1</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Model 2</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1718666090"/>
                      </a:ext>
                    </a:extLst>
                  </a:tr>
                  <a:tr h="562744">
                    <a:tc>
                      <a:txBody>
                        <a:bodyPr/>
                        <a:lstStyle/>
                        <a:p>
                          <a:pPr>
                            <a:lnSpc>
                              <a:spcPct val="107000"/>
                            </a:lnSpc>
                            <a:spcAft>
                              <a:spcPts val="800"/>
                            </a:spcAft>
                          </a:pPr>
                          <a:r>
                            <a:rPr lang="hr-HR" sz="1200" dirty="0" err="1">
                              <a:solidFill>
                                <a:schemeClr val="tx1"/>
                              </a:solidFill>
                              <a:effectLst/>
                            </a:rPr>
                            <a:t>Gross</a:t>
                          </a:r>
                          <a:r>
                            <a:rPr lang="en-GB" sz="1200" dirty="0">
                              <a:solidFill>
                                <a:schemeClr val="tx1"/>
                              </a:solidFill>
                              <a:effectLst/>
                            </a:rPr>
                            <a:t> </a:t>
                          </a:r>
                          <a:r>
                            <a:rPr lang="hr-HR" sz="1200" dirty="0" err="1">
                              <a:solidFill>
                                <a:schemeClr val="tx1"/>
                              </a:solidFill>
                              <a:effectLst/>
                            </a:rPr>
                            <a:t>margin</a:t>
                          </a:r>
                          <a:r>
                            <a:rPr lang="en-GB" sz="1200" baseline="-25000" dirty="0">
                              <a:solidFill>
                                <a:schemeClr val="tx1"/>
                              </a:solidFill>
                              <a:effectLst/>
                            </a:rPr>
                            <a:t>t-1</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0.028**</a:t>
                          </a:r>
                          <a:endParaRPr lang="en-US" sz="1200" dirty="0">
                            <a:solidFill>
                              <a:schemeClr val="tx1"/>
                            </a:solidFill>
                            <a:effectLst/>
                          </a:endParaRPr>
                        </a:p>
                        <a:p>
                          <a:pPr algn="ctr">
                            <a:lnSpc>
                              <a:spcPct val="107000"/>
                            </a:lnSpc>
                            <a:spcAft>
                              <a:spcPts val="800"/>
                            </a:spcAft>
                          </a:pPr>
                          <a:r>
                            <a:rPr lang="en-GB" sz="1200" dirty="0">
                              <a:solidFill>
                                <a:schemeClr val="tx1"/>
                              </a:solidFill>
                              <a:effectLst/>
                            </a:rPr>
                            <a:t>(0.009)</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0.000†</a:t>
                          </a:r>
                          <a:endParaRPr lang="en-US" sz="1200">
                            <a:solidFill>
                              <a:schemeClr val="tx1"/>
                            </a:solidFill>
                            <a:effectLst/>
                          </a:endParaRPr>
                        </a:p>
                        <a:p>
                          <a:pPr algn="ctr">
                            <a:lnSpc>
                              <a:spcPct val="107000"/>
                            </a:lnSpc>
                            <a:spcAft>
                              <a:spcPts val="800"/>
                            </a:spcAft>
                          </a:pPr>
                          <a:r>
                            <a:rPr lang="en-GB" sz="1200">
                              <a:solidFill>
                                <a:schemeClr val="tx1"/>
                              </a:solidFill>
                              <a:effectLst/>
                            </a:rPr>
                            <a:t>(0.000)</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982201537"/>
                      </a:ext>
                    </a:extLst>
                  </a:tr>
                  <a:tr h="562744">
                    <a:tc>
                      <a:txBody>
                        <a:bodyPr/>
                        <a:lstStyle/>
                        <a:p>
                          <a:pPr>
                            <a:lnSpc>
                              <a:spcPct val="107000"/>
                            </a:lnSpc>
                            <a:spcAft>
                              <a:spcPts val="800"/>
                            </a:spcAft>
                          </a:pPr>
                          <a:r>
                            <a:rPr lang="hr-HR" sz="1200" dirty="0">
                              <a:solidFill>
                                <a:schemeClr val="tx1"/>
                              </a:solidFill>
                              <a:effectLst/>
                            </a:rPr>
                            <a:t>Net </a:t>
                          </a:r>
                          <a:r>
                            <a:rPr lang="hr-HR" sz="1200" dirty="0" err="1">
                              <a:solidFill>
                                <a:schemeClr val="tx1"/>
                              </a:solidFill>
                              <a:effectLst/>
                            </a:rPr>
                            <a:t>salary</a:t>
                          </a:r>
                          <a:r>
                            <a:rPr lang="hr-HR" sz="1200" dirty="0">
                              <a:solidFill>
                                <a:schemeClr val="tx1"/>
                              </a:solidFill>
                              <a:effectLst/>
                            </a:rPr>
                            <a:t> </a:t>
                          </a:r>
                          <a:r>
                            <a:rPr lang="hr-HR" sz="1200" dirty="0" err="1">
                              <a:solidFill>
                                <a:schemeClr val="tx1"/>
                              </a:solidFill>
                              <a:effectLst/>
                            </a:rPr>
                            <a:t>costs</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dirty="0">
                              <a:solidFill>
                                <a:schemeClr val="tx1"/>
                              </a:solidFill>
                              <a:effectLst/>
                            </a:rPr>
                            <a:t>0.014**</a:t>
                          </a:r>
                          <a:endParaRPr lang="en-US" sz="1200" dirty="0">
                            <a:solidFill>
                              <a:schemeClr val="tx1"/>
                            </a:solidFill>
                            <a:effectLst/>
                          </a:endParaRPr>
                        </a:p>
                        <a:p>
                          <a:pPr algn="ctr">
                            <a:lnSpc>
                              <a:spcPct val="107000"/>
                            </a:lnSpc>
                            <a:spcAft>
                              <a:spcPts val="800"/>
                            </a:spcAft>
                          </a:pPr>
                          <a:r>
                            <a:rPr lang="en-GB" sz="1200" dirty="0">
                              <a:solidFill>
                                <a:schemeClr val="tx1"/>
                              </a:solidFill>
                              <a:effectLst/>
                            </a:rPr>
                            <a:t>(0.002)</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-0.037**</a:t>
                          </a:r>
                          <a:endParaRPr lang="en-US" sz="1200">
                            <a:solidFill>
                              <a:schemeClr val="tx1"/>
                            </a:solidFill>
                            <a:effectLst/>
                          </a:endParaRPr>
                        </a:p>
                        <a:p>
                          <a:pPr algn="ctr">
                            <a:lnSpc>
                              <a:spcPct val="107000"/>
                            </a:lnSpc>
                            <a:spcAft>
                              <a:spcPts val="800"/>
                            </a:spcAft>
                          </a:pPr>
                          <a:r>
                            <a:rPr lang="en-GB" sz="1200">
                              <a:solidFill>
                                <a:schemeClr val="tx1"/>
                              </a:solidFill>
                              <a:effectLst/>
                            </a:rPr>
                            <a:t>(0.009)</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614519928"/>
                      </a:ext>
                    </a:extLst>
                  </a:tr>
                  <a:tr h="562744">
                    <a:tc>
                      <a:txBody>
                        <a:bodyPr/>
                        <a:lstStyle/>
                        <a:p>
                          <a:pPr>
                            <a:lnSpc>
                              <a:spcPct val="107000"/>
                            </a:lnSpc>
                            <a:spcAft>
                              <a:spcPts val="800"/>
                            </a:spcAft>
                          </a:pPr>
                          <a:r>
                            <a:rPr lang="hr-HR" sz="1200" dirty="0" err="1">
                              <a:solidFill>
                                <a:schemeClr val="tx1"/>
                              </a:solidFill>
                              <a:effectLst/>
                            </a:rPr>
                            <a:t>Cost</a:t>
                          </a:r>
                          <a:r>
                            <a:rPr lang="hr-HR" sz="1200" dirty="0">
                              <a:solidFill>
                                <a:schemeClr val="tx1"/>
                              </a:solidFill>
                              <a:effectLst/>
                            </a:rPr>
                            <a:t> of </a:t>
                          </a:r>
                          <a:r>
                            <a:rPr lang="hr-HR" sz="1200" dirty="0" err="1">
                              <a:solidFill>
                                <a:schemeClr val="tx1"/>
                              </a:solidFill>
                              <a:effectLst/>
                            </a:rPr>
                            <a:t>materials</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0.011**</a:t>
                          </a:r>
                          <a:endParaRPr lang="en-US" sz="1200">
                            <a:solidFill>
                              <a:schemeClr val="tx1"/>
                            </a:solidFill>
                            <a:effectLst/>
                          </a:endParaRPr>
                        </a:p>
                        <a:p>
                          <a:pPr algn="ctr">
                            <a:lnSpc>
                              <a:spcPct val="107000"/>
                            </a:lnSpc>
                            <a:spcAft>
                              <a:spcPts val="800"/>
                            </a:spcAft>
                          </a:pPr>
                          <a:r>
                            <a:rPr lang="en-GB" sz="1200">
                              <a:solidFill>
                                <a:schemeClr val="tx1"/>
                              </a:solidFill>
                              <a:effectLst/>
                            </a:rPr>
                            <a:t>(0.001)</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0.028**</a:t>
                          </a:r>
                          <a:endParaRPr lang="en-US" sz="1200" dirty="0">
                            <a:solidFill>
                              <a:schemeClr val="tx1"/>
                            </a:solidFill>
                            <a:effectLst/>
                          </a:endParaRPr>
                        </a:p>
                        <a:p>
                          <a:pPr algn="ctr">
                            <a:lnSpc>
                              <a:spcPct val="107000"/>
                            </a:lnSpc>
                            <a:spcAft>
                              <a:spcPts val="800"/>
                            </a:spcAft>
                          </a:pPr>
                          <a:r>
                            <a:rPr lang="en-GB" sz="1200" dirty="0">
                              <a:solidFill>
                                <a:schemeClr val="tx1"/>
                              </a:solidFill>
                              <a:effectLst/>
                            </a:rPr>
                            <a:t>(0.006)</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543776016"/>
                      </a:ext>
                    </a:extLst>
                  </a:tr>
                  <a:tr h="562744">
                    <a:tc>
                      <a:txBody>
                        <a:bodyPr/>
                        <a:lstStyle/>
                        <a:p>
                          <a:pPr>
                            <a:lnSpc>
                              <a:spcPct val="107000"/>
                            </a:lnSpc>
                            <a:spcAft>
                              <a:spcPts val="800"/>
                            </a:spcAft>
                          </a:pPr>
                          <a:r>
                            <a:rPr lang="hr-HR" sz="1200" dirty="0" err="1">
                              <a:solidFill>
                                <a:schemeClr val="tx1"/>
                              </a:solidFill>
                              <a:effectLst/>
                            </a:rPr>
                            <a:t>Indebtness</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0.010**</a:t>
                          </a:r>
                          <a:endParaRPr lang="en-US" sz="1200">
                            <a:solidFill>
                              <a:schemeClr val="tx1"/>
                            </a:solidFill>
                            <a:effectLst/>
                          </a:endParaRPr>
                        </a:p>
                        <a:p>
                          <a:pPr algn="ctr">
                            <a:lnSpc>
                              <a:spcPct val="107000"/>
                            </a:lnSpc>
                            <a:spcAft>
                              <a:spcPts val="800"/>
                            </a:spcAft>
                          </a:pPr>
                          <a:r>
                            <a:rPr lang="en-GB" sz="1200">
                              <a:solidFill>
                                <a:schemeClr val="tx1"/>
                              </a:solidFill>
                              <a:effectLst/>
                            </a:rPr>
                            <a:t>(0.001)</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0.008**</a:t>
                          </a:r>
                          <a:endParaRPr lang="en-US" sz="1200" dirty="0">
                            <a:solidFill>
                              <a:schemeClr val="tx1"/>
                            </a:solidFill>
                            <a:effectLst/>
                          </a:endParaRPr>
                        </a:p>
                        <a:p>
                          <a:pPr algn="ctr">
                            <a:lnSpc>
                              <a:spcPct val="107000"/>
                            </a:lnSpc>
                            <a:spcAft>
                              <a:spcPts val="800"/>
                            </a:spcAft>
                          </a:pPr>
                          <a:r>
                            <a:rPr lang="en-GB" sz="1200" dirty="0">
                              <a:solidFill>
                                <a:schemeClr val="tx1"/>
                              </a:solidFill>
                              <a:effectLst/>
                            </a:rPr>
                            <a:t>(0.002)</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2994011765"/>
                      </a:ext>
                    </a:extLst>
                  </a:tr>
                  <a:tr h="562744">
                    <a:tc>
                      <a:txBody>
                        <a:bodyPr/>
                        <a:lstStyle/>
                        <a:p>
                          <a:pPr>
                            <a:lnSpc>
                              <a:spcPct val="107000"/>
                            </a:lnSpc>
                            <a:spcAft>
                              <a:spcPts val="800"/>
                            </a:spcAft>
                          </a:pPr>
                          <a:r>
                            <a:rPr lang="hr-HR" sz="1200" dirty="0" err="1">
                              <a:solidFill>
                                <a:schemeClr val="tx1"/>
                              </a:solidFill>
                              <a:effectLst/>
                            </a:rPr>
                            <a:t>Labour</a:t>
                          </a:r>
                          <a:r>
                            <a:rPr lang="hr-HR" sz="1200" dirty="0">
                              <a:solidFill>
                                <a:schemeClr val="tx1"/>
                              </a:solidFill>
                              <a:effectLst/>
                            </a:rPr>
                            <a:t> </a:t>
                          </a:r>
                          <a:r>
                            <a:rPr lang="hr-HR" sz="1200" dirty="0" err="1">
                              <a:solidFill>
                                <a:schemeClr val="tx1"/>
                              </a:solidFill>
                              <a:effectLst/>
                            </a:rPr>
                            <a:t>productivity</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-0.010**</a:t>
                          </a:r>
                          <a:endParaRPr lang="en-US" sz="1200">
                            <a:solidFill>
                              <a:schemeClr val="tx1"/>
                            </a:solidFill>
                            <a:effectLst/>
                          </a:endParaRPr>
                        </a:p>
                        <a:p>
                          <a:pPr algn="ctr">
                            <a:lnSpc>
                              <a:spcPct val="107000"/>
                            </a:lnSpc>
                            <a:spcAft>
                              <a:spcPts val="800"/>
                            </a:spcAft>
                          </a:pPr>
                          <a:r>
                            <a:rPr lang="en-GB" sz="1200">
                              <a:solidFill>
                                <a:schemeClr val="tx1"/>
                              </a:solidFill>
                              <a:effectLst/>
                            </a:rPr>
                            <a:t>(0.003)</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0.031**</a:t>
                          </a:r>
                          <a:endParaRPr lang="en-US" sz="1200" dirty="0">
                            <a:solidFill>
                              <a:schemeClr val="tx1"/>
                            </a:solidFill>
                            <a:effectLst/>
                          </a:endParaRPr>
                        </a:p>
                        <a:p>
                          <a:pPr algn="ctr">
                            <a:lnSpc>
                              <a:spcPct val="107000"/>
                            </a:lnSpc>
                            <a:spcAft>
                              <a:spcPts val="800"/>
                            </a:spcAft>
                          </a:pPr>
                          <a:r>
                            <a:rPr lang="en-GB" sz="1200" dirty="0">
                              <a:solidFill>
                                <a:schemeClr val="tx1"/>
                              </a:solidFill>
                              <a:effectLst/>
                            </a:rPr>
                            <a:t>(0.008)</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4187363610"/>
                      </a:ext>
                    </a:extLst>
                  </a:tr>
                  <a:tr h="562744">
                    <a:tc>
                      <a:txBody>
                        <a:bodyPr/>
                        <a:lstStyle/>
                        <a:p>
                          <a:pPr>
                            <a:lnSpc>
                              <a:spcPct val="107000"/>
                            </a:lnSpc>
                            <a:spcAft>
                              <a:spcPts val="800"/>
                            </a:spcAft>
                          </a:pPr>
                          <a:r>
                            <a:rPr lang="hr-HR" sz="1200" dirty="0">
                              <a:solidFill>
                                <a:schemeClr val="tx1"/>
                              </a:solidFill>
                              <a:effectLst/>
                            </a:rPr>
                            <a:t>Total </a:t>
                          </a:r>
                          <a:r>
                            <a:rPr lang="hr-HR" sz="1200" dirty="0" err="1">
                              <a:solidFill>
                                <a:schemeClr val="tx1"/>
                              </a:solidFill>
                              <a:effectLst/>
                            </a:rPr>
                            <a:t>assets</a:t>
                          </a:r>
                          <a:r>
                            <a:rPr lang="hr-HR" sz="1200" dirty="0">
                              <a:solidFill>
                                <a:schemeClr val="tx1"/>
                              </a:solidFill>
                              <a:effectLst/>
                            </a:rPr>
                            <a:t> </a:t>
                          </a:r>
                          <a:r>
                            <a:rPr lang="hr-HR" sz="1200" dirty="0" err="1">
                              <a:solidFill>
                                <a:schemeClr val="tx1"/>
                              </a:solidFill>
                              <a:effectLst/>
                            </a:rPr>
                            <a:t>turnover</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0.013*</a:t>
                          </a:r>
                          <a:endParaRPr lang="en-US" sz="1200">
                            <a:solidFill>
                              <a:schemeClr val="tx1"/>
                            </a:solidFill>
                            <a:effectLst/>
                          </a:endParaRPr>
                        </a:p>
                        <a:p>
                          <a:pPr algn="ctr">
                            <a:lnSpc>
                              <a:spcPct val="107000"/>
                            </a:lnSpc>
                            <a:spcAft>
                              <a:spcPts val="800"/>
                            </a:spcAft>
                          </a:pPr>
                          <a:r>
                            <a:rPr lang="en-GB" sz="1200">
                              <a:solidFill>
                                <a:schemeClr val="tx1"/>
                              </a:solidFill>
                              <a:effectLst/>
                            </a:rPr>
                            <a:t>(0.005)</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 </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13254333"/>
                      </a:ext>
                    </a:extLst>
                  </a:tr>
                  <a:tr h="203121">
                    <a:tc>
                      <a:txBody>
                        <a:bodyPr/>
                        <a:lstStyle/>
                        <a:p>
                          <a:pPr>
                            <a:lnSpc>
                              <a:spcPct val="107000"/>
                            </a:lnSpc>
                            <a:spcAft>
                              <a:spcPts val="800"/>
                            </a:spcAft>
                          </a:pPr>
                          <a:r>
                            <a:rPr lang="hr-HR" sz="1200" dirty="0" err="1">
                              <a:solidFill>
                                <a:schemeClr val="tx1"/>
                              </a:solidFill>
                              <a:effectLst/>
                            </a:rPr>
                            <a:t>Constant</a:t>
                          </a:r>
                          <a:r>
                            <a:rPr lang="en-GB" sz="1200" dirty="0">
                              <a:solidFill>
                                <a:schemeClr val="tx1"/>
                              </a:solidFill>
                              <a:effectLst/>
                            </a:rPr>
                            <a:t> </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DA</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DA</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849332957"/>
                      </a:ext>
                    </a:extLst>
                  </a:tr>
                  <a:tr h="415622">
                    <a:tc>
                      <a:txBody>
                        <a:bodyPr/>
                        <a:lstStyle/>
                        <a:p>
                          <a:pPr>
                            <a:lnSpc>
                              <a:spcPct val="107000"/>
                            </a:lnSpc>
                            <a:spcAft>
                              <a:spcPts val="800"/>
                            </a:spcAft>
                          </a:pPr>
                          <a:r>
                            <a:rPr lang="en-GB" sz="1200" dirty="0">
                              <a:solidFill>
                                <a:schemeClr val="tx1"/>
                              </a:solidFill>
                              <a:effectLst/>
                            </a:rPr>
                            <a:t>Dummy </a:t>
                          </a:r>
                          <a:r>
                            <a:rPr lang="hr-HR" sz="1200" dirty="0" err="1">
                              <a:solidFill>
                                <a:schemeClr val="tx1"/>
                              </a:solidFill>
                              <a:effectLst/>
                            </a:rPr>
                            <a:t>variable</a:t>
                          </a:r>
                          <a:r>
                            <a:rPr lang="hr-HR" sz="1200" dirty="0">
                              <a:solidFill>
                                <a:schemeClr val="tx1"/>
                              </a:solidFill>
                              <a:effectLst/>
                            </a:rPr>
                            <a:t> for </a:t>
                          </a:r>
                          <a:r>
                            <a:rPr lang="hr-HR" sz="1200" dirty="0" err="1">
                              <a:solidFill>
                                <a:schemeClr val="tx1"/>
                              </a:solidFill>
                              <a:effectLst/>
                            </a:rPr>
                            <a:t>years</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DA</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771143975"/>
                      </a:ext>
                    </a:extLst>
                  </a:tr>
                  <a:tr h="203121">
                    <a:tc>
                      <a:txBody>
                        <a:bodyPr/>
                        <a:lstStyle/>
                        <a:p>
                          <a:pPr>
                            <a:lnSpc>
                              <a:spcPct val="107000"/>
                            </a:lnSpc>
                            <a:spcAft>
                              <a:spcPts val="800"/>
                            </a:spcAft>
                          </a:pPr>
                          <a:r>
                            <a:rPr lang="hr-HR" sz="1200" dirty="0" err="1">
                              <a:solidFill>
                                <a:schemeClr val="tx1"/>
                              </a:solidFill>
                              <a:effectLst/>
                            </a:rPr>
                            <a:t>Number</a:t>
                          </a:r>
                          <a:r>
                            <a:rPr lang="hr-HR" sz="1200" dirty="0">
                              <a:solidFill>
                                <a:schemeClr val="tx1"/>
                              </a:solidFill>
                              <a:effectLst/>
                            </a:rPr>
                            <a:t> of </a:t>
                          </a:r>
                          <a:r>
                            <a:rPr lang="hr-HR" sz="1200" dirty="0" err="1">
                              <a:solidFill>
                                <a:schemeClr val="tx1"/>
                              </a:solidFill>
                              <a:effectLst/>
                            </a:rPr>
                            <a:t>observations</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16,150</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11,952</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721153769"/>
                      </a:ext>
                    </a:extLst>
                  </a:tr>
                  <a:tr h="203121">
                    <a:tc>
                      <a:txBody>
                        <a:bodyPr/>
                        <a:lstStyle/>
                        <a:p>
                          <a:pPr>
                            <a:lnSpc>
                              <a:spcPct val="107000"/>
                            </a:lnSpc>
                            <a:spcAft>
                              <a:spcPts val="800"/>
                            </a:spcAft>
                          </a:pPr>
                          <a:r>
                            <a:rPr lang="hr-HR" sz="1200" dirty="0" err="1">
                              <a:solidFill>
                                <a:schemeClr val="tx1"/>
                              </a:solidFill>
                              <a:effectLst/>
                            </a:rPr>
                            <a:t>Number</a:t>
                          </a:r>
                          <a:r>
                            <a:rPr lang="hr-HR" sz="1200" dirty="0">
                              <a:solidFill>
                                <a:schemeClr val="tx1"/>
                              </a:solidFill>
                              <a:effectLst/>
                            </a:rPr>
                            <a:t> of </a:t>
                          </a:r>
                          <a:r>
                            <a:rPr lang="hr-HR" sz="1200" dirty="0" err="1">
                              <a:solidFill>
                                <a:schemeClr val="tx1"/>
                              </a:solidFill>
                              <a:effectLst/>
                            </a:rPr>
                            <a:t>firms</a:t>
                          </a:r>
                          <a:r>
                            <a:rPr lang="hr-HR" sz="1200" dirty="0">
                              <a:solidFill>
                                <a:schemeClr val="tx1"/>
                              </a:solidFill>
                              <a:effectLst/>
                            </a:rPr>
                            <a:t> </a:t>
                          </a:r>
                          <a:r>
                            <a:rPr lang="en-GB" sz="1200" dirty="0">
                              <a:solidFill>
                                <a:schemeClr val="tx1"/>
                              </a:solidFill>
                              <a:effectLst/>
                            </a:rPr>
                            <a:t>(gr</a:t>
                          </a:r>
                          <a:r>
                            <a:rPr lang="hr-HR" sz="1200" dirty="0" err="1">
                              <a:solidFill>
                                <a:schemeClr val="tx1"/>
                              </a:solidFill>
                              <a:effectLst/>
                            </a:rPr>
                            <a:t>ou</a:t>
                          </a:r>
                          <a:r>
                            <a:rPr lang="en-GB" sz="1200" dirty="0">
                              <a:solidFill>
                                <a:schemeClr val="tx1"/>
                              </a:solidFill>
                              <a:effectLst/>
                            </a:rPr>
                            <a:t>p</a:t>
                          </a:r>
                          <a:r>
                            <a:rPr lang="hr-HR" sz="1200" dirty="0">
                              <a:solidFill>
                                <a:schemeClr val="tx1"/>
                              </a:solidFill>
                              <a:effectLst/>
                            </a:rPr>
                            <a:t>s</a:t>
                          </a:r>
                          <a:r>
                            <a:rPr lang="en-GB" sz="1200" dirty="0">
                              <a:solidFill>
                                <a:schemeClr val="tx1"/>
                              </a:solidFill>
                              <a:effectLst/>
                            </a:rPr>
                            <a:t>)</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2,671</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2,055</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4002716390"/>
                      </a:ext>
                    </a:extLst>
                  </a:tr>
                  <a:tr h="203121">
                    <a:tc>
                      <a:txBody>
                        <a:bodyPr/>
                        <a:lstStyle/>
                        <a:p>
                          <a:pPr>
                            <a:lnSpc>
                              <a:spcPct val="107000"/>
                            </a:lnSpc>
                            <a:spcAft>
                              <a:spcPts val="800"/>
                            </a:spcAft>
                          </a:pPr>
                          <a:r>
                            <a:rPr lang="hr-HR" sz="1200" dirty="0" err="1">
                              <a:solidFill>
                                <a:schemeClr val="tx1"/>
                              </a:solidFill>
                              <a:effectLst/>
                            </a:rPr>
                            <a:t>Probability</a:t>
                          </a:r>
                          <a:r>
                            <a:rPr lang="en-GB" sz="1200" dirty="0">
                              <a:solidFill>
                                <a:schemeClr val="tx1"/>
                              </a:solidFill>
                              <a:effectLst/>
                            </a:rPr>
                            <a:t> &gt; F</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0.000</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0.000</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826589778"/>
                      </a:ext>
                    </a:extLst>
                  </a:tr>
                  <a:tr h="203121">
                    <a:tc>
                      <a:txBody>
                        <a:bodyPr/>
                        <a:lstStyle/>
                        <a:p>
                          <a:pPr>
                            <a:lnSpc>
                              <a:spcPct val="107000"/>
                            </a:lnSpc>
                            <a:spcAft>
                              <a:spcPts val="800"/>
                            </a:spcAft>
                          </a:pPr>
                          <a:r>
                            <a:rPr lang="en-GB" sz="1200">
                              <a:solidFill>
                                <a:schemeClr val="tx1"/>
                              </a:solidFill>
                              <a:effectLst/>
                            </a:rPr>
                            <a:t>R2</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0.016</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890032049"/>
                      </a:ext>
                    </a:extLst>
                  </a:tr>
                  <a:tr h="203121">
                    <a:tc>
                      <a:txBody>
                        <a:bodyPr/>
                        <a:lstStyle/>
                        <a:p>
                          <a:pPr>
                            <a:lnSpc>
                              <a:spcPct val="107000"/>
                            </a:lnSpc>
                            <a:spcAft>
                              <a:spcPts val="800"/>
                            </a:spcAft>
                          </a:pPr>
                          <a:r>
                            <a:rPr lang="en-GB" sz="1200">
                              <a:solidFill>
                                <a:schemeClr val="tx1"/>
                              </a:solidFill>
                              <a:effectLst/>
                            </a:rPr>
                            <a:t>Rho</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0.721</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80612564"/>
                      </a:ext>
                    </a:extLst>
                  </a:tr>
                  <a:tr h="203121">
                    <a:tc>
                      <a:txBody>
                        <a:bodyPr/>
                        <a:lstStyle/>
                        <a:p>
                          <a:pPr>
                            <a:lnSpc>
                              <a:spcPct val="107000"/>
                            </a:lnSpc>
                            <a:spcAft>
                              <a:spcPts val="800"/>
                            </a:spcAft>
                          </a:pPr>
                          <a:r>
                            <a:rPr lang="hr-HR" sz="1200" dirty="0" err="1">
                              <a:solidFill>
                                <a:schemeClr val="tx1"/>
                              </a:solidFill>
                              <a:effectLst/>
                            </a:rPr>
                            <a:t>Number</a:t>
                          </a:r>
                          <a:r>
                            <a:rPr lang="hr-HR" sz="1200" dirty="0">
                              <a:solidFill>
                                <a:schemeClr val="tx1"/>
                              </a:solidFill>
                              <a:effectLst/>
                            </a:rPr>
                            <a:t> of </a:t>
                          </a:r>
                          <a:r>
                            <a:rPr lang="hr-HR" sz="1200" dirty="0" err="1">
                              <a:solidFill>
                                <a:schemeClr val="tx1"/>
                              </a:solidFill>
                              <a:effectLst/>
                            </a:rPr>
                            <a:t>instruments</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224</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35948298"/>
                      </a:ext>
                    </a:extLst>
                  </a:tr>
                  <a:tr h="415622">
                    <a:tc>
                      <a:txBody>
                        <a:bodyPr/>
                        <a:lstStyle/>
                        <a:p>
                          <a:pPr>
                            <a:lnSpc>
                              <a:spcPct val="107000"/>
                            </a:lnSpc>
                            <a:spcAft>
                              <a:spcPts val="800"/>
                            </a:spcAft>
                          </a:pPr>
                          <a:r>
                            <a:rPr lang="en-GB" sz="1200" dirty="0">
                              <a:solidFill>
                                <a:schemeClr val="tx1"/>
                              </a:solidFill>
                              <a:effectLst/>
                            </a:rPr>
                            <a:t>Hansen test (</a:t>
                          </a:r>
                          <a:r>
                            <a:rPr lang="hr-HR" sz="1200" dirty="0" err="1">
                              <a:solidFill>
                                <a:schemeClr val="tx1"/>
                              </a:solidFill>
                              <a:effectLst/>
                            </a:rPr>
                            <a:t>value</a:t>
                          </a:r>
                          <a:r>
                            <a:rPr lang="en-GB" sz="1200" dirty="0">
                              <a:solidFill>
                                <a:schemeClr val="tx1"/>
                              </a:solidFill>
                              <a:effectLst/>
                            </a:rPr>
                            <a:t>)</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0,189</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630999650"/>
                      </a:ext>
                    </a:extLst>
                  </a:tr>
                  <a:tr h="203121">
                    <a:tc>
                      <a:txBody>
                        <a:bodyPr/>
                        <a:lstStyle/>
                        <a:p>
                          <a:pPr>
                            <a:lnSpc>
                              <a:spcPct val="107000"/>
                            </a:lnSpc>
                            <a:spcAft>
                              <a:spcPts val="800"/>
                            </a:spcAft>
                          </a:pPr>
                          <a:r>
                            <a:rPr lang="en-GB" sz="1200" dirty="0">
                              <a:solidFill>
                                <a:schemeClr val="tx1"/>
                              </a:solidFill>
                              <a:effectLst/>
                            </a:rPr>
                            <a:t>AR (1)  </a:t>
                          </a:r>
                          <a:r>
                            <a:rPr lang="hr-HR" sz="1200" dirty="0">
                              <a:solidFill>
                                <a:schemeClr val="tx1"/>
                              </a:solidFill>
                              <a:effectLst/>
                            </a:rPr>
                            <a:t>p-</a:t>
                          </a:r>
                          <a:r>
                            <a:rPr lang="hr-HR" sz="1200" dirty="0" err="1">
                              <a:solidFill>
                                <a:schemeClr val="tx1"/>
                              </a:solidFill>
                              <a:effectLst/>
                            </a:rPr>
                            <a:t>value</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0.000</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351952682"/>
                      </a:ext>
                    </a:extLst>
                  </a:tr>
                  <a:tr h="203121">
                    <a:tc>
                      <a:txBody>
                        <a:bodyPr/>
                        <a:lstStyle/>
                        <a:p>
                          <a:pPr>
                            <a:lnSpc>
                              <a:spcPct val="107000"/>
                            </a:lnSpc>
                            <a:spcAft>
                              <a:spcPts val="800"/>
                            </a:spcAft>
                          </a:pPr>
                          <a:r>
                            <a:rPr lang="en-GB" sz="1200" dirty="0">
                              <a:solidFill>
                                <a:schemeClr val="tx1"/>
                              </a:solidFill>
                              <a:effectLst/>
                            </a:rPr>
                            <a:t>AR (2)  p-v</a:t>
                          </a:r>
                          <a:r>
                            <a:rPr lang="hr-HR" sz="1200" dirty="0" err="1">
                              <a:solidFill>
                                <a:schemeClr val="tx1"/>
                              </a:solidFill>
                              <a:effectLst/>
                            </a:rPr>
                            <a:t>alue</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0.187</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711010356"/>
                      </a:ext>
                    </a:extLst>
                  </a:tr>
                </a:tbl>
              </a:graphicData>
            </a:graphic>
          </p:graphicFrame>
        </mc:Choice>
        <mc:Fallback xmlns="">
          <p:graphicFrame>
            <p:nvGraphicFramePr>
              <p:cNvPr id="6" name="Tablica 5">
                <a:extLst>
                  <a:ext uri="{FF2B5EF4-FFF2-40B4-BE49-F238E27FC236}">
                    <a16:creationId xmlns:a16="http://schemas.microsoft.com/office/drawing/2014/main" id="{93466BED-A1E2-2E37-FA6C-25CB4407B2AD}"/>
                  </a:ext>
                </a:extLst>
              </p:cNvPr>
              <p:cNvGraphicFramePr>
                <a:graphicFrameLocks noGrp="1"/>
              </p:cNvGraphicFramePr>
              <p:nvPr>
                <p:extLst>
                  <p:ext uri="{D42A27DB-BD31-4B8C-83A1-F6EECF244321}">
                    <p14:modId xmlns:p14="http://schemas.microsoft.com/office/powerpoint/2010/main" val="1069781326"/>
                  </p:ext>
                </p:extLst>
              </p:nvPr>
            </p:nvGraphicFramePr>
            <p:xfrm>
              <a:off x="1062682" y="29857"/>
              <a:ext cx="11129318" cy="6828143"/>
            </p:xfrm>
            <a:graphic>
              <a:graphicData uri="http://schemas.openxmlformats.org/drawingml/2006/table">
                <a:tbl>
                  <a:tblPr firstRow="1" firstCol="1" bandRow="1">
                    <a:tableStyleId>{F5AB1C69-6EDB-4FF4-983F-18BD219EF322}</a:tableStyleId>
                  </a:tblPr>
                  <a:tblGrid>
                    <a:gridCol w="3708682">
                      <a:extLst>
                        <a:ext uri="{9D8B030D-6E8A-4147-A177-3AD203B41FA5}">
                          <a16:colId xmlns:a16="http://schemas.microsoft.com/office/drawing/2014/main" val="1344684376"/>
                        </a:ext>
                      </a:extLst>
                    </a:gridCol>
                    <a:gridCol w="3710318">
                      <a:extLst>
                        <a:ext uri="{9D8B030D-6E8A-4147-A177-3AD203B41FA5}">
                          <a16:colId xmlns:a16="http://schemas.microsoft.com/office/drawing/2014/main" val="1967672708"/>
                        </a:ext>
                      </a:extLst>
                    </a:gridCol>
                    <a:gridCol w="3710318">
                      <a:extLst>
                        <a:ext uri="{9D8B030D-6E8A-4147-A177-3AD203B41FA5}">
                          <a16:colId xmlns:a16="http://schemas.microsoft.com/office/drawing/2014/main" val="1867402198"/>
                        </a:ext>
                      </a:extLst>
                    </a:gridCol>
                  </a:tblGrid>
                  <a:tr h="589225">
                    <a:tc rowSpan="2">
                      <a:txBody>
                        <a:bodyPr/>
                        <a:lstStyle/>
                        <a:p>
                          <a:pPr algn="ctr">
                            <a:lnSpc>
                              <a:spcPct val="107000"/>
                            </a:lnSpc>
                            <a:spcAft>
                              <a:spcPts val="800"/>
                            </a:spcAft>
                          </a:pPr>
                          <a:r>
                            <a:rPr lang="hr-HR" sz="1200" dirty="0" err="1">
                              <a:solidFill>
                                <a:schemeClr val="tx1"/>
                              </a:solidFill>
                              <a:effectLst/>
                            </a:rPr>
                            <a:t>Variable</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gridSpan="2">
                      <a:txBody>
                        <a:bodyPr/>
                        <a:lstStyle/>
                        <a:p>
                          <a:endParaRPr lang="sr-Latn-RS"/>
                        </a:p>
                      </a:txBody>
                      <a:tcPr marL="64999" marR="64999" marT="0" marB="0">
                        <a:blipFill>
                          <a:blip r:embed="rId2"/>
                          <a:stretch>
                            <a:fillRect l="-50000" t="-8247" r="-411" b="-1069072"/>
                          </a:stretch>
                        </a:blipFill>
                      </a:tcPr>
                    </a:tc>
                    <a:tc hMerge="1">
                      <a:txBody>
                        <a:bodyPr/>
                        <a:lstStyle/>
                        <a:p>
                          <a:endParaRPr lang="en-US"/>
                        </a:p>
                      </a:txBody>
                      <a:tcPr/>
                    </a:tc>
                    <a:extLst>
                      <a:ext uri="{0D108BD9-81ED-4DB2-BD59-A6C34878D82A}">
                        <a16:rowId xmlns:a16="http://schemas.microsoft.com/office/drawing/2014/main" val="2636665718"/>
                      </a:ext>
                    </a:extLst>
                  </a:tr>
                  <a:tr h="203121">
                    <a:tc vMerge="1">
                      <a:txBody>
                        <a:bodyPr/>
                        <a:lstStyle/>
                        <a:p>
                          <a:endParaRPr lang="en-US"/>
                        </a:p>
                      </a:txBody>
                      <a:tcPr/>
                    </a:tc>
                    <a:tc>
                      <a:txBody>
                        <a:bodyPr/>
                        <a:lstStyle/>
                        <a:p>
                          <a:pPr algn="ctr">
                            <a:lnSpc>
                              <a:spcPct val="107000"/>
                            </a:lnSpc>
                            <a:spcAft>
                              <a:spcPts val="800"/>
                            </a:spcAft>
                          </a:pPr>
                          <a:r>
                            <a:rPr lang="en-GB" sz="1200">
                              <a:solidFill>
                                <a:schemeClr val="tx1"/>
                              </a:solidFill>
                              <a:effectLst/>
                            </a:rPr>
                            <a:t>Model 1</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Model 2</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1718666090"/>
                      </a:ext>
                    </a:extLst>
                  </a:tr>
                  <a:tr h="562744">
                    <a:tc>
                      <a:txBody>
                        <a:bodyPr/>
                        <a:lstStyle/>
                        <a:p>
                          <a:pPr>
                            <a:lnSpc>
                              <a:spcPct val="107000"/>
                            </a:lnSpc>
                            <a:spcAft>
                              <a:spcPts val="800"/>
                            </a:spcAft>
                          </a:pPr>
                          <a:r>
                            <a:rPr lang="hr-HR" sz="1200" dirty="0" err="1">
                              <a:solidFill>
                                <a:schemeClr val="tx1"/>
                              </a:solidFill>
                              <a:effectLst/>
                            </a:rPr>
                            <a:t>Gross</a:t>
                          </a:r>
                          <a:r>
                            <a:rPr lang="en-GB" sz="1200" dirty="0">
                              <a:solidFill>
                                <a:schemeClr val="tx1"/>
                              </a:solidFill>
                              <a:effectLst/>
                            </a:rPr>
                            <a:t> </a:t>
                          </a:r>
                          <a:r>
                            <a:rPr lang="hr-HR" sz="1200" dirty="0" err="1">
                              <a:solidFill>
                                <a:schemeClr val="tx1"/>
                              </a:solidFill>
                              <a:effectLst/>
                            </a:rPr>
                            <a:t>margin</a:t>
                          </a:r>
                          <a:r>
                            <a:rPr lang="en-GB" sz="1200" baseline="-25000" dirty="0">
                              <a:solidFill>
                                <a:schemeClr val="tx1"/>
                              </a:solidFill>
                              <a:effectLst/>
                            </a:rPr>
                            <a:t>t-1</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0.028**</a:t>
                          </a:r>
                          <a:endParaRPr lang="en-US" sz="1200" dirty="0">
                            <a:solidFill>
                              <a:schemeClr val="tx1"/>
                            </a:solidFill>
                            <a:effectLst/>
                          </a:endParaRPr>
                        </a:p>
                        <a:p>
                          <a:pPr algn="ctr">
                            <a:lnSpc>
                              <a:spcPct val="107000"/>
                            </a:lnSpc>
                            <a:spcAft>
                              <a:spcPts val="800"/>
                            </a:spcAft>
                          </a:pPr>
                          <a:r>
                            <a:rPr lang="en-GB" sz="1200" dirty="0">
                              <a:solidFill>
                                <a:schemeClr val="tx1"/>
                              </a:solidFill>
                              <a:effectLst/>
                            </a:rPr>
                            <a:t>(0.009)</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0.000†</a:t>
                          </a:r>
                          <a:endParaRPr lang="en-US" sz="1200">
                            <a:solidFill>
                              <a:schemeClr val="tx1"/>
                            </a:solidFill>
                            <a:effectLst/>
                          </a:endParaRPr>
                        </a:p>
                        <a:p>
                          <a:pPr algn="ctr">
                            <a:lnSpc>
                              <a:spcPct val="107000"/>
                            </a:lnSpc>
                            <a:spcAft>
                              <a:spcPts val="800"/>
                            </a:spcAft>
                          </a:pPr>
                          <a:r>
                            <a:rPr lang="en-GB" sz="1200">
                              <a:solidFill>
                                <a:schemeClr val="tx1"/>
                              </a:solidFill>
                              <a:effectLst/>
                            </a:rPr>
                            <a:t>(0.000)</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982201537"/>
                      </a:ext>
                    </a:extLst>
                  </a:tr>
                  <a:tr h="562744">
                    <a:tc>
                      <a:txBody>
                        <a:bodyPr/>
                        <a:lstStyle/>
                        <a:p>
                          <a:pPr>
                            <a:lnSpc>
                              <a:spcPct val="107000"/>
                            </a:lnSpc>
                            <a:spcAft>
                              <a:spcPts val="800"/>
                            </a:spcAft>
                          </a:pPr>
                          <a:r>
                            <a:rPr lang="hr-HR" sz="1200" dirty="0">
                              <a:solidFill>
                                <a:schemeClr val="tx1"/>
                              </a:solidFill>
                              <a:effectLst/>
                            </a:rPr>
                            <a:t>Net </a:t>
                          </a:r>
                          <a:r>
                            <a:rPr lang="hr-HR" sz="1200" dirty="0" err="1">
                              <a:solidFill>
                                <a:schemeClr val="tx1"/>
                              </a:solidFill>
                              <a:effectLst/>
                            </a:rPr>
                            <a:t>salary</a:t>
                          </a:r>
                          <a:r>
                            <a:rPr lang="hr-HR" sz="1200" dirty="0">
                              <a:solidFill>
                                <a:schemeClr val="tx1"/>
                              </a:solidFill>
                              <a:effectLst/>
                            </a:rPr>
                            <a:t> </a:t>
                          </a:r>
                          <a:r>
                            <a:rPr lang="hr-HR" sz="1200" dirty="0" err="1">
                              <a:solidFill>
                                <a:schemeClr val="tx1"/>
                              </a:solidFill>
                              <a:effectLst/>
                            </a:rPr>
                            <a:t>costs</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dirty="0">
                              <a:solidFill>
                                <a:schemeClr val="tx1"/>
                              </a:solidFill>
                              <a:effectLst/>
                            </a:rPr>
                            <a:t>0.014**</a:t>
                          </a:r>
                          <a:endParaRPr lang="en-US" sz="1200" dirty="0">
                            <a:solidFill>
                              <a:schemeClr val="tx1"/>
                            </a:solidFill>
                            <a:effectLst/>
                          </a:endParaRPr>
                        </a:p>
                        <a:p>
                          <a:pPr algn="ctr">
                            <a:lnSpc>
                              <a:spcPct val="107000"/>
                            </a:lnSpc>
                            <a:spcAft>
                              <a:spcPts val="800"/>
                            </a:spcAft>
                          </a:pPr>
                          <a:r>
                            <a:rPr lang="en-GB" sz="1200" dirty="0">
                              <a:solidFill>
                                <a:schemeClr val="tx1"/>
                              </a:solidFill>
                              <a:effectLst/>
                            </a:rPr>
                            <a:t>(0.002)</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-0.037**</a:t>
                          </a:r>
                          <a:endParaRPr lang="en-US" sz="1200">
                            <a:solidFill>
                              <a:schemeClr val="tx1"/>
                            </a:solidFill>
                            <a:effectLst/>
                          </a:endParaRPr>
                        </a:p>
                        <a:p>
                          <a:pPr algn="ctr">
                            <a:lnSpc>
                              <a:spcPct val="107000"/>
                            </a:lnSpc>
                            <a:spcAft>
                              <a:spcPts val="800"/>
                            </a:spcAft>
                          </a:pPr>
                          <a:r>
                            <a:rPr lang="en-GB" sz="1200">
                              <a:solidFill>
                                <a:schemeClr val="tx1"/>
                              </a:solidFill>
                              <a:effectLst/>
                            </a:rPr>
                            <a:t>(0.009)</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614519928"/>
                      </a:ext>
                    </a:extLst>
                  </a:tr>
                  <a:tr h="562744">
                    <a:tc>
                      <a:txBody>
                        <a:bodyPr/>
                        <a:lstStyle/>
                        <a:p>
                          <a:pPr>
                            <a:lnSpc>
                              <a:spcPct val="107000"/>
                            </a:lnSpc>
                            <a:spcAft>
                              <a:spcPts val="800"/>
                            </a:spcAft>
                          </a:pPr>
                          <a:r>
                            <a:rPr lang="hr-HR" sz="1200" dirty="0" err="1">
                              <a:solidFill>
                                <a:schemeClr val="tx1"/>
                              </a:solidFill>
                              <a:effectLst/>
                            </a:rPr>
                            <a:t>Cost</a:t>
                          </a:r>
                          <a:r>
                            <a:rPr lang="hr-HR" sz="1200" dirty="0">
                              <a:solidFill>
                                <a:schemeClr val="tx1"/>
                              </a:solidFill>
                              <a:effectLst/>
                            </a:rPr>
                            <a:t> of </a:t>
                          </a:r>
                          <a:r>
                            <a:rPr lang="hr-HR" sz="1200" dirty="0" err="1">
                              <a:solidFill>
                                <a:schemeClr val="tx1"/>
                              </a:solidFill>
                              <a:effectLst/>
                            </a:rPr>
                            <a:t>materials</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0.011**</a:t>
                          </a:r>
                          <a:endParaRPr lang="en-US" sz="1200">
                            <a:solidFill>
                              <a:schemeClr val="tx1"/>
                            </a:solidFill>
                            <a:effectLst/>
                          </a:endParaRPr>
                        </a:p>
                        <a:p>
                          <a:pPr algn="ctr">
                            <a:lnSpc>
                              <a:spcPct val="107000"/>
                            </a:lnSpc>
                            <a:spcAft>
                              <a:spcPts val="800"/>
                            </a:spcAft>
                          </a:pPr>
                          <a:r>
                            <a:rPr lang="en-GB" sz="1200">
                              <a:solidFill>
                                <a:schemeClr val="tx1"/>
                              </a:solidFill>
                              <a:effectLst/>
                            </a:rPr>
                            <a:t>(0.001)</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0.028**</a:t>
                          </a:r>
                          <a:endParaRPr lang="en-US" sz="1200" dirty="0">
                            <a:solidFill>
                              <a:schemeClr val="tx1"/>
                            </a:solidFill>
                            <a:effectLst/>
                          </a:endParaRPr>
                        </a:p>
                        <a:p>
                          <a:pPr algn="ctr">
                            <a:lnSpc>
                              <a:spcPct val="107000"/>
                            </a:lnSpc>
                            <a:spcAft>
                              <a:spcPts val="800"/>
                            </a:spcAft>
                          </a:pPr>
                          <a:r>
                            <a:rPr lang="en-GB" sz="1200" dirty="0">
                              <a:solidFill>
                                <a:schemeClr val="tx1"/>
                              </a:solidFill>
                              <a:effectLst/>
                            </a:rPr>
                            <a:t>(0.006)</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543776016"/>
                      </a:ext>
                    </a:extLst>
                  </a:tr>
                  <a:tr h="562744">
                    <a:tc>
                      <a:txBody>
                        <a:bodyPr/>
                        <a:lstStyle/>
                        <a:p>
                          <a:pPr>
                            <a:lnSpc>
                              <a:spcPct val="107000"/>
                            </a:lnSpc>
                            <a:spcAft>
                              <a:spcPts val="800"/>
                            </a:spcAft>
                          </a:pPr>
                          <a:r>
                            <a:rPr lang="hr-HR" sz="1200" dirty="0" err="1">
                              <a:solidFill>
                                <a:schemeClr val="tx1"/>
                              </a:solidFill>
                              <a:effectLst/>
                            </a:rPr>
                            <a:t>Indebtness</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0.010**</a:t>
                          </a:r>
                          <a:endParaRPr lang="en-US" sz="1200">
                            <a:solidFill>
                              <a:schemeClr val="tx1"/>
                            </a:solidFill>
                            <a:effectLst/>
                          </a:endParaRPr>
                        </a:p>
                        <a:p>
                          <a:pPr algn="ctr">
                            <a:lnSpc>
                              <a:spcPct val="107000"/>
                            </a:lnSpc>
                            <a:spcAft>
                              <a:spcPts val="800"/>
                            </a:spcAft>
                          </a:pPr>
                          <a:r>
                            <a:rPr lang="en-GB" sz="1200">
                              <a:solidFill>
                                <a:schemeClr val="tx1"/>
                              </a:solidFill>
                              <a:effectLst/>
                            </a:rPr>
                            <a:t>(0.001)</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0.008**</a:t>
                          </a:r>
                          <a:endParaRPr lang="en-US" sz="1200" dirty="0">
                            <a:solidFill>
                              <a:schemeClr val="tx1"/>
                            </a:solidFill>
                            <a:effectLst/>
                          </a:endParaRPr>
                        </a:p>
                        <a:p>
                          <a:pPr algn="ctr">
                            <a:lnSpc>
                              <a:spcPct val="107000"/>
                            </a:lnSpc>
                            <a:spcAft>
                              <a:spcPts val="800"/>
                            </a:spcAft>
                          </a:pPr>
                          <a:r>
                            <a:rPr lang="en-GB" sz="1200" dirty="0">
                              <a:solidFill>
                                <a:schemeClr val="tx1"/>
                              </a:solidFill>
                              <a:effectLst/>
                            </a:rPr>
                            <a:t>(0.002)</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2994011765"/>
                      </a:ext>
                    </a:extLst>
                  </a:tr>
                  <a:tr h="562744">
                    <a:tc>
                      <a:txBody>
                        <a:bodyPr/>
                        <a:lstStyle/>
                        <a:p>
                          <a:pPr>
                            <a:lnSpc>
                              <a:spcPct val="107000"/>
                            </a:lnSpc>
                            <a:spcAft>
                              <a:spcPts val="800"/>
                            </a:spcAft>
                          </a:pPr>
                          <a:r>
                            <a:rPr lang="hr-HR" sz="1200" dirty="0" err="1">
                              <a:solidFill>
                                <a:schemeClr val="tx1"/>
                              </a:solidFill>
                              <a:effectLst/>
                            </a:rPr>
                            <a:t>Labour</a:t>
                          </a:r>
                          <a:r>
                            <a:rPr lang="hr-HR" sz="1200" dirty="0">
                              <a:solidFill>
                                <a:schemeClr val="tx1"/>
                              </a:solidFill>
                              <a:effectLst/>
                            </a:rPr>
                            <a:t> </a:t>
                          </a:r>
                          <a:r>
                            <a:rPr lang="hr-HR" sz="1200" dirty="0" err="1">
                              <a:solidFill>
                                <a:schemeClr val="tx1"/>
                              </a:solidFill>
                              <a:effectLst/>
                            </a:rPr>
                            <a:t>productivity</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-0.010**</a:t>
                          </a:r>
                          <a:endParaRPr lang="en-US" sz="1200">
                            <a:solidFill>
                              <a:schemeClr val="tx1"/>
                            </a:solidFill>
                            <a:effectLst/>
                          </a:endParaRPr>
                        </a:p>
                        <a:p>
                          <a:pPr algn="ctr">
                            <a:lnSpc>
                              <a:spcPct val="107000"/>
                            </a:lnSpc>
                            <a:spcAft>
                              <a:spcPts val="800"/>
                            </a:spcAft>
                          </a:pPr>
                          <a:r>
                            <a:rPr lang="en-GB" sz="1200">
                              <a:solidFill>
                                <a:schemeClr val="tx1"/>
                              </a:solidFill>
                              <a:effectLst/>
                            </a:rPr>
                            <a:t>(0.003)</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0.031**</a:t>
                          </a:r>
                          <a:endParaRPr lang="en-US" sz="1200" dirty="0">
                            <a:solidFill>
                              <a:schemeClr val="tx1"/>
                            </a:solidFill>
                            <a:effectLst/>
                          </a:endParaRPr>
                        </a:p>
                        <a:p>
                          <a:pPr algn="ctr">
                            <a:lnSpc>
                              <a:spcPct val="107000"/>
                            </a:lnSpc>
                            <a:spcAft>
                              <a:spcPts val="800"/>
                            </a:spcAft>
                          </a:pPr>
                          <a:r>
                            <a:rPr lang="en-GB" sz="1200" dirty="0">
                              <a:solidFill>
                                <a:schemeClr val="tx1"/>
                              </a:solidFill>
                              <a:effectLst/>
                            </a:rPr>
                            <a:t>(0.008)</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4187363610"/>
                      </a:ext>
                    </a:extLst>
                  </a:tr>
                  <a:tr h="562744">
                    <a:tc>
                      <a:txBody>
                        <a:bodyPr/>
                        <a:lstStyle/>
                        <a:p>
                          <a:pPr>
                            <a:lnSpc>
                              <a:spcPct val="107000"/>
                            </a:lnSpc>
                            <a:spcAft>
                              <a:spcPts val="800"/>
                            </a:spcAft>
                          </a:pPr>
                          <a:r>
                            <a:rPr lang="hr-HR" sz="1200" dirty="0">
                              <a:solidFill>
                                <a:schemeClr val="tx1"/>
                              </a:solidFill>
                              <a:effectLst/>
                            </a:rPr>
                            <a:t>Total </a:t>
                          </a:r>
                          <a:r>
                            <a:rPr lang="hr-HR" sz="1200" dirty="0" err="1">
                              <a:solidFill>
                                <a:schemeClr val="tx1"/>
                              </a:solidFill>
                              <a:effectLst/>
                            </a:rPr>
                            <a:t>assets</a:t>
                          </a:r>
                          <a:r>
                            <a:rPr lang="hr-HR" sz="1200" dirty="0">
                              <a:solidFill>
                                <a:schemeClr val="tx1"/>
                              </a:solidFill>
                              <a:effectLst/>
                            </a:rPr>
                            <a:t> </a:t>
                          </a:r>
                          <a:r>
                            <a:rPr lang="hr-HR" sz="1200" dirty="0" err="1">
                              <a:solidFill>
                                <a:schemeClr val="tx1"/>
                              </a:solidFill>
                              <a:effectLst/>
                            </a:rPr>
                            <a:t>turnover</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0.013*</a:t>
                          </a:r>
                          <a:endParaRPr lang="en-US" sz="1200">
                            <a:solidFill>
                              <a:schemeClr val="tx1"/>
                            </a:solidFill>
                            <a:effectLst/>
                          </a:endParaRPr>
                        </a:p>
                        <a:p>
                          <a:pPr algn="ctr">
                            <a:lnSpc>
                              <a:spcPct val="107000"/>
                            </a:lnSpc>
                            <a:spcAft>
                              <a:spcPts val="800"/>
                            </a:spcAft>
                          </a:pPr>
                          <a:r>
                            <a:rPr lang="en-GB" sz="1200">
                              <a:solidFill>
                                <a:schemeClr val="tx1"/>
                              </a:solidFill>
                              <a:effectLst/>
                            </a:rPr>
                            <a:t>(0.005)</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 </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13254333"/>
                      </a:ext>
                    </a:extLst>
                  </a:tr>
                  <a:tr h="203121">
                    <a:tc>
                      <a:txBody>
                        <a:bodyPr/>
                        <a:lstStyle/>
                        <a:p>
                          <a:pPr>
                            <a:lnSpc>
                              <a:spcPct val="107000"/>
                            </a:lnSpc>
                            <a:spcAft>
                              <a:spcPts val="800"/>
                            </a:spcAft>
                          </a:pPr>
                          <a:r>
                            <a:rPr lang="hr-HR" sz="1200" dirty="0" err="1">
                              <a:solidFill>
                                <a:schemeClr val="tx1"/>
                              </a:solidFill>
                              <a:effectLst/>
                            </a:rPr>
                            <a:t>Constant</a:t>
                          </a:r>
                          <a:r>
                            <a:rPr lang="en-GB" sz="1200" dirty="0">
                              <a:solidFill>
                                <a:schemeClr val="tx1"/>
                              </a:solidFill>
                              <a:effectLst/>
                            </a:rPr>
                            <a:t> </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DA</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DA</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849332957"/>
                      </a:ext>
                    </a:extLst>
                  </a:tr>
                  <a:tr h="415622">
                    <a:tc>
                      <a:txBody>
                        <a:bodyPr/>
                        <a:lstStyle/>
                        <a:p>
                          <a:pPr>
                            <a:lnSpc>
                              <a:spcPct val="107000"/>
                            </a:lnSpc>
                            <a:spcAft>
                              <a:spcPts val="800"/>
                            </a:spcAft>
                          </a:pPr>
                          <a:r>
                            <a:rPr lang="en-GB" sz="1200" dirty="0">
                              <a:solidFill>
                                <a:schemeClr val="tx1"/>
                              </a:solidFill>
                              <a:effectLst/>
                            </a:rPr>
                            <a:t>Dummy </a:t>
                          </a:r>
                          <a:r>
                            <a:rPr lang="hr-HR" sz="1200" dirty="0" err="1">
                              <a:solidFill>
                                <a:schemeClr val="tx1"/>
                              </a:solidFill>
                              <a:effectLst/>
                            </a:rPr>
                            <a:t>variable</a:t>
                          </a:r>
                          <a:r>
                            <a:rPr lang="hr-HR" sz="1200" dirty="0">
                              <a:solidFill>
                                <a:schemeClr val="tx1"/>
                              </a:solidFill>
                              <a:effectLst/>
                            </a:rPr>
                            <a:t> for </a:t>
                          </a:r>
                          <a:r>
                            <a:rPr lang="hr-HR" sz="1200" dirty="0" err="1">
                              <a:solidFill>
                                <a:schemeClr val="tx1"/>
                              </a:solidFill>
                              <a:effectLst/>
                            </a:rPr>
                            <a:t>years</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DA</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771143975"/>
                      </a:ext>
                    </a:extLst>
                  </a:tr>
                  <a:tr h="203121">
                    <a:tc>
                      <a:txBody>
                        <a:bodyPr/>
                        <a:lstStyle/>
                        <a:p>
                          <a:pPr>
                            <a:lnSpc>
                              <a:spcPct val="107000"/>
                            </a:lnSpc>
                            <a:spcAft>
                              <a:spcPts val="800"/>
                            </a:spcAft>
                          </a:pPr>
                          <a:r>
                            <a:rPr lang="hr-HR" sz="1200" dirty="0" err="1">
                              <a:solidFill>
                                <a:schemeClr val="tx1"/>
                              </a:solidFill>
                              <a:effectLst/>
                            </a:rPr>
                            <a:t>Number</a:t>
                          </a:r>
                          <a:r>
                            <a:rPr lang="hr-HR" sz="1200" dirty="0">
                              <a:solidFill>
                                <a:schemeClr val="tx1"/>
                              </a:solidFill>
                              <a:effectLst/>
                            </a:rPr>
                            <a:t> of </a:t>
                          </a:r>
                          <a:r>
                            <a:rPr lang="hr-HR" sz="1200" dirty="0" err="1">
                              <a:solidFill>
                                <a:schemeClr val="tx1"/>
                              </a:solidFill>
                              <a:effectLst/>
                            </a:rPr>
                            <a:t>observations</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16,150</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11,952</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721153769"/>
                      </a:ext>
                    </a:extLst>
                  </a:tr>
                  <a:tr h="203121">
                    <a:tc>
                      <a:txBody>
                        <a:bodyPr/>
                        <a:lstStyle/>
                        <a:p>
                          <a:pPr>
                            <a:lnSpc>
                              <a:spcPct val="107000"/>
                            </a:lnSpc>
                            <a:spcAft>
                              <a:spcPts val="800"/>
                            </a:spcAft>
                          </a:pPr>
                          <a:r>
                            <a:rPr lang="hr-HR" sz="1200" dirty="0" err="1">
                              <a:solidFill>
                                <a:schemeClr val="tx1"/>
                              </a:solidFill>
                              <a:effectLst/>
                            </a:rPr>
                            <a:t>Number</a:t>
                          </a:r>
                          <a:r>
                            <a:rPr lang="hr-HR" sz="1200" dirty="0">
                              <a:solidFill>
                                <a:schemeClr val="tx1"/>
                              </a:solidFill>
                              <a:effectLst/>
                            </a:rPr>
                            <a:t> of </a:t>
                          </a:r>
                          <a:r>
                            <a:rPr lang="hr-HR" sz="1200" dirty="0" err="1">
                              <a:solidFill>
                                <a:schemeClr val="tx1"/>
                              </a:solidFill>
                              <a:effectLst/>
                            </a:rPr>
                            <a:t>firms</a:t>
                          </a:r>
                          <a:r>
                            <a:rPr lang="hr-HR" sz="1200" dirty="0">
                              <a:solidFill>
                                <a:schemeClr val="tx1"/>
                              </a:solidFill>
                              <a:effectLst/>
                            </a:rPr>
                            <a:t> </a:t>
                          </a:r>
                          <a:r>
                            <a:rPr lang="en-GB" sz="1200" dirty="0">
                              <a:solidFill>
                                <a:schemeClr val="tx1"/>
                              </a:solidFill>
                              <a:effectLst/>
                            </a:rPr>
                            <a:t>(gr</a:t>
                          </a:r>
                          <a:r>
                            <a:rPr lang="hr-HR" sz="1200" dirty="0" err="1">
                              <a:solidFill>
                                <a:schemeClr val="tx1"/>
                              </a:solidFill>
                              <a:effectLst/>
                            </a:rPr>
                            <a:t>ou</a:t>
                          </a:r>
                          <a:r>
                            <a:rPr lang="en-GB" sz="1200" dirty="0">
                              <a:solidFill>
                                <a:schemeClr val="tx1"/>
                              </a:solidFill>
                              <a:effectLst/>
                            </a:rPr>
                            <a:t>p</a:t>
                          </a:r>
                          <a:r>
                            <a:rPr lang="hr-HR" sz="1200" dirty="0">
                              <a:solidFill>
                                <a:schemeClr val="tx1"/>
                              </a:solidFill>
                              <a:effectLst/>
                            </a:rPr>
                            <a:t>s</a:t>
                          </a:r>
                          <a:r>
                            <a:rPr lang="en-GB" sz="1200" dirty="0">
                              <a:solidFill>
                                <a:schemeClr val="tx1"/>
                              </a:solidFill>
                              <a:effectLst/>
                            </a:rPr>
                            <a:t>)</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2,671</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2,055</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4002716390"/>
                      </a:ext>
                    </a:extLst>
                  </a:tr>
                  <a:tr h="203121">
                    <a:tc>
                      <a:txBody>
                        <a:bodyPr/>
                        <a:lstStyle/>
                        <a:p>
                          <a:pPr>
                            <a:lnSpc>
                              <a:spcPct val="107000"/>
                            </a:lnSpc>
                            <a:spcAft>
                              <a:spcPts val="800"/>
                            </a:spcAft>
                          </a:pPr>
                          <a:r>
                            <a:rPr lang="hr-HR" sz="1200" dirty="0" err="1">
                              <a:solidFill>
                                <a:schemeClr val="tx1"/>
                              </a:solidFill>
                              <a:effectLst/>
                            </a:rPr>
                            <a:t>Probability</a:t>
                          </a:r>
                          <a:r>
                            <a:rPr lang="en-GB" sz="1200" dirty="0">
                              <a:solidFill>
                                <a:schemeClr val="tx1"/>
                              </a:solidFill>
                              <a:effectLst/>
                            </a:rPr>
                            <a:t> &gt; F</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0.000</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0.000</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826589778"/>
                      </a:ext>
                    </a:extLst>
                  </a:tr>
                  <a:tr h="203121">
                    <a:tc>
                      <a:txBody>
                        <a:bodyPr/>
                        <a:lstStyle/>
                        <a:p>
                          <a:pPr>
                            <a:lnSpc>
                              <a:spcPct val="107000"/>
                            </a:lnSpc>
                            <a:spcAft>
                              <a:spcPts val="800"/>
                            </a:spcAft>
                          </a:pPr>
                          <a:r>
                            <a:rPr lang="en-GB" sz="1200">
                              <a:solidFill>
                                <a:schemeClr val="tx1"/>
                              </a:solidFill>
                              <a:effectLst/>
                            </a:rPr>
                            <a:t>R2</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0.016</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890032049"/>
                      </a:ext>
                    </a:extLst>
                  </a:tr>
                  <a:tr h="203121">
                    <a:tc>
                      <a:txBody>
                        <a:bodyPr/>
                        <a:lstStyle/>
                        <a:p>
                          <a:pPr>
                            <a:lnSpc>
                              <a:spcPct val="107000"/>
                            </a:lnSpc>
                            <a:spcAft>
                              <a:spcPts val="800"/>
                            </a:spcAft>
                          </a:pPr>
                          <a:r>
                            <a:rPr lang="en-GB" sz="1200">
                              <a:solidFill>
                                <a:schemeClr val="tx1"/>
                              </a:solidFill>
                              <a:effectLst/>
                            </a:rPr>
                            <a:t>Rho</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0.721</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80612564"/>
                      </a:ext>
                    </a:extLst>
                  </a:tr>
                  <a:tr h="203121">
                    <a:tc>
                      <a:txBody>
                        <a:bodyPr/>
                        <a:lstStyle/>
                        <a:p>
                          <a:pPr>
                            <a:lnSpc>
                              <a:spcPct val="107000"/>
                            </a:lnSpc>
                            <a:spcAft>
                              <a:spcPts val="800"/>
                            </a:spcAft>
                          </a:pPr>
                          <a:r>
                            <a:rPr lang="hr-HR" sz="1200" dirty="0" err="1">
                              <a:solidFill>
                                <a:schemeClr val="tx1"/>
                              </a:solidFill>
                              <a:effectLst/>
                            </a:rPr>
                            <a:t>Number</a:t>
                          </a:r>
                          <a:r>
                            <a:rPr lang="hr-HR" sz="1200" dirty="0">
                              <a:solidFill>
                                <a:schemeClr val="tx1"/>
                              </a:solidFill>
                              <a:effectLst/>
                            </a:rPr>
                            <a:t> of </a:t>
                          </a:r>
                          <a:r>
                            <a:rPr lang="hr-HR" sz="1200" dirty="0" err="1">
                              <a:solidFill>
                                <a:schemeClr val="tx1"/>
                              </a:solidFill>
                              <a:effectLst/>
                            </a:rPr>
                            <a:t>instruments</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224</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35948298"/>
                      </a:ext>
                    </a:extLst>
                  </a:tr>
                  <a:tr h="415622">
                    <a:tc>
                      <a:txBody>
                        <a:bodyPr/>
                        <a:lstStyle/>
                        <a:p>
                          <a:pPr>
                            <a:lnSpc>
                              <a:spcPct val="107000"/>
                            </a:lnSpc>
                            <a:spcAft>
                              <a:spcPts val="800"/>
                            </a:spcAft>
                          </a:pPr>
                          <a:r>
                            <a:rPr lang="en-GB" sz="1200" dirty="0">
                              <a:solidFill>
                                <a:schemeClr val="tx1"/>
                              </a:solidFill>
                              <a:effectLst/>
                            </a:rPr>
                            <a:t>Hansen test (</a:t>
                          </a:r>
                          <a:r>
                            <a:rPr lang="hr-HR" sz="1200" dirty="0" err="1">
                              <a:solidFill>
                                <a:schemeClr val="tx1"/>
                              </a:solidFill>
                              <a:effectLst/>
                            </a:rPr>
                            <a:t>value</a:t>
                          </a:r>
                          <a:r>
                            <a:rPr lang="en-GB" sz="1200" dirty="0">
                              <a:solidFill>
                                <a:schemeClr val="tx1"/>
                              </a:solidFill>
                              <a:effectLst/>
                            </a:rPr>
                            <a:t>)</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0,189</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630999650"/>
                      </a:ext>
                    </a:extLst>
                  </a:tr>
                  <a:tr h="203121">
                    <a:tc>
                      <a:txBody>
                        <a:bodyPr/>
                        <a:lstStyle/>
                        <a:p>
                          <a:pPr>
                            <a:lnSpc>
                              <a:spcPct val="107000"/>
                            </a:lnSpc>
                            <a:spcAft>
                              <a:spcPts val="800"/>
                            </a:spcAft>
                          </a:pPr>
                          <a:r>
                            <a:rPr lang="en-GB" sz="1200" dirty="0">
                              <a:solidFill>
                                <a:schemeClr val="tx1"/>
                              </a:solidFill>
                              <a:effectLst/>
                            </a:rPr>
                            <a:t>AR (1)  </a:t>
                          </a:r>
                          <a:r>
                            <a:rPr lang="hr-HR" sz="1200" dirty="0">
                              <a:solidFill>
                                <a:schemeClr val="tx1"/>
                              </a:solidFill>
                              <a:effectLst/>
                            </a:rPr>
                            <a:t>p-</a:t>
                          </a:r>
                          <a:r>
                            <a:rPr lang="hr-HR" sz="1200" dirty="0" err="1">
                              <a:solidFill>
                                <a:schemeClr val="tx1"/>
                              </a:solidFill>
                              <a:effectLst/>
                            </a:rPr>
                            <a:t>value</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0.000</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351952682"/>
                      </a:ext>
                    </a:extLst>
                  </a:tr>
                  <a:tr h="203121">
                    <a:tc>
                      <a:txBody>
                        <a:bodyPr/>
                        <a:lstStyle/>
                        <a:p>
                          <a:pPr>
                            <a:lnSpc>
                              <a:spcPct val="107000"/>
                            </a:lnSpc>
                            <a:spcAft>
                              <a:spcPts val="800"/>
                            </a:spcAft>
                          </a:pPr>
                          <a:r>
                            <a:rPr lang="en-GB" sz="1200" dirty="0">
                              <a:solidFill>
                                <a:schemeClr val="tx1"/>
                              </a:solidFill>
                              <a:effectLst/>
                            </a:rPr>
                            <a:t>AR (2)  p-v</a:t>
                          </a:r>
                          <a:r>
                            <a:rPr lang="hr-HR" sz="1200" dirty="0" err="1">
                              <a:solidFill>
                                <a:schemeClr val="tx1"/>
                              </a:solidFill>
                              <a:effectLst/>
                            </a:rPr>
                            <a:t>alue</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nchor="ctr"/>
                    </a:tc>
                    <a:tc>
                      <a:txBody>
                        <a:bodyPr/>
                        <a:lstStyle/>
                        <a:p>
                          <a:pPr algn="ctr">
                            <a:lnSpc>
                              <a:spcPct val="107000"/>
                            </a:lnSpc>
                            <a:spcAft>
                              <a:spcPts val="800"/>
                            </a:spcAft>
                          </a:pPr>
                          <a:r>
                            <a:rPr lang="en-GB" sz="1200">
                              <a:solidFill>
                                <a:schemeClr val="tx1"/>
                              </a:solidFill>
                              <a:effectLst/>
                            </a:rPr>
                            <a:t> </a:t>
                          </a:r>
                          <a:endParaRPr lang="en-US"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tc>
                      <a:txBody>
                        <a:bodyPr/>
                        <a:lstStyle/>
                        <a:p>
                          <a:pPr algn="ctr">
                            <a:lnSpc>
                              <a:spcPct val="107000"/>
                            </a:lnSpc>
                            <a:spcAft>
                              <a:spcPts val="800"/>
                            </a:spcAft>
                          </a:pPr>
                          <a:r>
                            <a:rPr lang="en-GB" sz="1200" dirty="0">
                              <a:solidFill>
                                <a:schemeClr val="tx1"/>
                              </a:solidFill>
                              <a:effectLst/>
                            </a:rPr>
                            <a:t>0.187</a:t>
                          </a:r>
                          <a:endParaRPr lang="en-US"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999" marR="64999" marT="0" marB="0"/>
                    </a:tc>
                    <a:extLst>
                      <a:ext uri="{0D108BD9-81ED-4DB2-BD59-A6C34878D82A}">
                        <a16:rowId xmlns:a16="http://schemas.microsoft.com/office/drawing/2014/main" val="3711010356"/>
                      </a:ext>
                    </a:extLst>
                  </a:tr>
                </a:tbl>
              </a:graphicData>
            </a:graphic>
          </p:graphicFrame>
        </mc:Fallback>
      </mc:AlternateContent>
    </p:spTree>
    <p:extLst>
      <p:ext uri="{BB962C8B-B14F-4D97-AF65-F5344CB8AC3E}">
        <p14:creationId xmlns:p14="http://schemas.microsoft.com/office/powerpoint/2010/main" val="828679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en-US" sz="4000" dirty="0"/>
              <a:t>The importance of tourism in the economic development of the country</a:t>
            </a:r>
            <a:endParaRPr lang="en-GB" sz="4000" dirty="0"/>
          </a:p>
        </p:txBody>
      </p:sp>
      <p:sp>
        <p:nvSpPr>
          <p:cNvPr id="3" name="Rezervirano mjesto sadržaja 2"/>
          <p:cNvSpPr>
            <a:spLocks noGrp="1"/>
          </p:cNvSpPr>
          <p:nvPr>
            <p:ph type="body" idx="1"/>
          </p:nvPr>
        </p:nvSpPr>
        <p:spPr>
          <a:xfrm>
            <a:off x="1248559" y="1442566"/>
            <a:ext cx="10540669" cy="4794250"/>
          </a:xfrm>
        </p:spPr>
        <p:txBody>
          <a:bodyPr>
            <a:noAutofit/>
          </a:bodyPr>
          <a:lstStyle/>
          <a:p>
            <a:pPr algn="just"/>
            <a:r>
              <a:rPr lang="en-US" sz="2000" dirty="0"/>
              <a:t>The share of tourism in the Republic of Croatia is high and almost amounts to 20%,</a:t>
            </a:r>
          </a:p>
          <a:p>
            <a:pPr algn="just"/>
            <a:r>
              <a:rPr lang="en-US" sz="2000" dirty="0"/>
              <a:t>If we look at the total gross added value of GDP in 2019, the share is smaller and amounted to 11%, which is much more than competitors Portugal (8%), Spain (7%), and Italy (6%) and Austria (5 %), while the average of all EU members is around 4.5%</a:t>
            </a:r>
          </a:p>
          <a:p>
            <a:pPr algn="just"/>
            <a:r>
              <a:rPr lang="en-US" sz="2000" dirty="0"/>
              <a:t>Tourism has a multiplier effect</a:t>
            </a:r>
          </a:p>
          <a:p>
            <a:pPr algn="just"/>
            <a:r>
              <a:rPr lang="en-US" sz="2000" dirty="0" err="1"/>
              <a:t>Dritsakis</a:t>
            </a:r>
            <a:r>
              <a:rPr lang="en-US" sz="2000" dirty="0"/>
              <a:t> (2004) investigated whether tourism contributes to long-term economic growth, and the results showed that there is a significant and positive impact of income from tourism on economic growth, but also that greater economic growth encourages the development of the tourism industry.</a:t>
            </a:r>
          </a:p>
          <a:p>
            <a:pPr algn="just"/>
            <a:r>
              <a:rPr lang="en-US" sz="2000" dirty="0"/>
              <a:t>Denny and Van </a:t>
            </a:r>
            <a:r>
              <a:rPr lang="en-US" sz="2000" dirty="0" err="1"/>
              <a:t>Reenan</a:t>
            </a:r>
            <a:r>
              <a:rPr lang="en-US" sz="2000" dirty="0"/>
              <a:t> (1993) found that market share and concentration have significant and positive effects on the profit margins of UK firms.</a:t>
            </a:r>
          </a:p>
          <a:p>
            <a:pPr algn="just"/>
            <a:r>
              <a:rPr lang="en-US" sz="2000" dirty="0"/>
              <a:t>Profitability is key to the long-term growth and development of any company because it speaks of the company's efficiency and success</a:t>
            </a:r>
            <a:endParaRPr lang="en-GB" sz="2000" dirty="0"/>
          </a:p>
        </p:txBody>
      </p:sp>
    </p:spTree>
    <p:extLst>
      <p:ext uri="{BB962C8B-B14F-4D97-AF65-F5344CB8AC3E}">
        <p14:creationId xmlns:p14="http://schemas.microsoft.com/office/powerpoint/2010/main" val="20772529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78DDFCF-6227-AA7B-BA4A-CBCB3A27EDCF}"/>
              </a:ext>
            </a:extLst>
          </p:cNvPr>
          <p:cNvSpPr>
            <a:spLocks noGrp="1"/>
          </p:cNvSpPr>
          <p:nvPr>
            <p:ph type="title"/>
          </p:nvPr>
        </p:nvSpPr>
        <p:spPr/>
        <p:txBody>
          <a:bodyPr/>
          <a:lstStyle/>
          <a:p>
            <a:r>
              <a:rPr lang="hr-HR" dirty="0" err="1"/>
              <a:t>Concluding</a:t>
            </a:r>
            <a:r>
              <a:rPr lang="hr-HR" dirty="0"/>
              <a:t> </a:t>
            </a:r>
            <a:r>
              <a:rPr lang="hr-HR" dirty="0" err="1"/>
              <a:t>remarks</a:t>
            </a:r>
            <a:endParaRPr lang="en-US" dirty="0"/>
          </a:p>
        </p:txBody>
      </p:sp>
      <p:sp>
        <p:nvSpPr>
          <p:cNvPr id="3" name="Rezervirano mjesto teksta 2">
            <a:extLst>
              <a:ext uri="{FF2B5EF4-FFF2-40B4-BE49-F238E27FC236}">
                <a16:creationId xmlns:a16="http://schemas.microsoft.com/office/drawing/2014/main" id="{96F87E04-6E4C-48C9-A6AF-F4C2F5562103}"/>
              </a:ext>
            </a:extLst>
          </p:cNvPr>
          <p:cNvSpPr>
            <a:spLocks noGrp="1"/>
          </p:cNvSpPr>
          <p:nvPr>
            <p:ph type="body" idx="1"/>
          </p:nvPr>
        </p:nvSpPr>
        <p:spPr>
          <a:xfrm>
            <a:off x="1248560" y="1193800"/>
            <a:ext cx="10540669" cy="5426075"/>
          </a:xfrm>
        </p:spPr>
        <p:txBody>
          <a:bodyPr>
            <a:normAutofit lnSpcReduction="10000"/>
          </a:bodyPr>
          <a:lstStyle/>
          <a:p>
            <a:r>
              <a:rPr lang="en-US" sz="3200" dirty="0"/>
              <a:t>Tourism, as an activity with a high multiplier effect on the economy of a country, contributes to employment growth, but also to an increase in export revenues, which is particularly important in countries whose export </a:t>
            </a:r>
            <a:r>
              <a:rPr lang="en-US" sz="3200" dirty="0" err="1"/>
              <a:t>propulsivity</a:t>
            </a:r>
            <a:r>
              <a:rPr lang="en-US" sz="3200" dirty="0"/>
              <a:t> of the goods sector is low, which is true for Croatia.</a:t>
            </a:r>
          </a:p>
          <a:p>
            <a:r>
              <a:rPr lang="en-US" sz="3200" dirty="0"/>
              <a:t>Tourism has structural characteristics that set it apart from other activities, making it a specific and very sensitive activity to changes in the environment.</a:t>
            </a:r>
          </a:p>
          <a:p>
            <a:r>
              <a:rPr lang="en-US" sz="3200" dirty="0"/>
              <a:t>The hotel and accommodation business has high fixed costs, which encourages borrowing, where the property is collateral for obtaining capital.</a:t>
            </a:r>
            <a:endParaRPr lang="hr-HR" sz="3200" dirty="0"/>
          </a:p>
        </p:txBody>
      </p:sp>
    </p:spTree>
    <p:extLst>
      <p:ext uri="{BB962C8B-B14F-4D97-AF65-F5344CB8AC3E}">
        <p14:creationId xmlns:p14="http://schemas.microsoft.com/office/powerpoint/2010/main" val="25170211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err="1"/>
              <a:t>Concluding</a:t>
            </a:r>
            <a:r>
              <a:rPr lang="hr-HR" dirty="0"/>
              <a:t> </a:t>
            </a:r>
            <a:r>
              <a:rPr lang="hr-HR" dirty="0" err="1"/>
              <a:t>remarks</a:t>
            </a:r>
            <a:endParaRPr lang="en-GB" dirty="0"/>
          </a:p>
        </p:txBody>
      </p:sp>
      <p:sp>
        <p:nvSpPr>
          <p:cNvPr id="3" name="Rezervirano mjesto teksta 2"/>
          <p:cNvSpPr>
            <a:spLocks noGrp="1"/>
          </p:cNvSpPr>
          <p:nvPr>
            <p:ph type="body" idx="1"/>
          </p:nvPr>
        </p:nvSpPr>
        <p:spPr/>
        <p:txBody>
          <a:bodyPr>
            <a:normAutofit/>
          </a:bodyPr>
          <a:lstStyle/>
          <a:p>
            <a:r>
              <a:rPr lang="en-US" dirty="0"/>
              <a:t>Additionally, high competition due to easy entry puts pressure towards lower prices and greater competitiveness,</a:t>
            </a:r>
          </a:p>
          <a:p>
            <a:r>
              <a:rPr lang="en-US" dirty="0"/>
              <a:t>Due to the trend of emigration in the labor market, there is a shortage of labor and the need to raise wages.</a:t>
            </a:r>
          </a:p>
          <a:p>
            <a:r>
              <a:rPr lang="en-US" dirty="0"/>
              <a:t>This paper sought to examine the impact of personnel costs, measured by net salary costs, on the profitability of hotel industry companies, measured by gross margin.</a:t>
            </a:r>
          </a:p>
          <a:p>
            <a:r>
              <a:rPr lang="en-US" dirty="0"/>
              <a:t>The share of labor costs in this activity was mostly around 0.2 in total costs, while material costs had a share of around 0.5, with the exception of the last two years when that share doubled.</a:t>
            </a:r>
            <a:endParaRPr lang="en-GB" dirty="0"/>
          </a:p>
        </p:txBody>
      </p:sp>
    </p:spTree>
    <p:extLst>
      <p:ext uri="{BB962C8B-B14F-4D97-AF65-F5344CB8AC3E}">
        <p14:creationId xmlns:p14="http://schemas.microsoft.com/office/powerpoint/2010/main" val="19100738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err="1"/>
              <a:t>Concluding</a:t>
            </a:r>
            <a:r>
              <a:rPr lang="hr-HR" dirty="0"/>
              <a:t> </a:t>
            </a:r>
            <a:r>
              <a:rPr lang="hr-HR" dirty="0" err="1"/>
              <a:t>remarks</a:t>
            </a:r>
            <a:endParaRPr lang="en-GB" dirty="0"/>
          </a:p>
        </p:txBody>
      </p:sp>
      <p:sp>
        <p:nvSpPr>
          <p:cNvPr id="3" name="Rezervirano mjesto teksta 2"/>
          <p:cNvSpPr>
            <a:spLocks noGrp="1"/>
          </p:cNvSpPr>
          <p:nvPr>
            <p:ph type="body" idx="1"/>
          </p:nvPr>
        </p:nvSpPr>
        <p:spPr/>
        <p:txBody>
          <a:bodyPr>
            <a:normAutofit fontScale="92500"/>
          </a:bodyPr>
          <a:lstStyle/>
          <a:p>
            <a:r>
              <a:rPr lang="en-US" dirty="0"/>
              <a:t>The data were analyzed using the </a:t>
            </a:r>
            <a:r>
              <a:rPr lang="hr-HR" dirty="0" err="1"/>
              <a:t>twostep</a:t>
            </a:r>
            <a:r>
              <a:rPr lang="en-US" dirty="0"/>
              <a:t> system robust GMM, which showed that the growth of net salary costs negatively affects the gross margin of the company.</a:t>
            </a:r>
            <a:endParaRPr lang="hr-HR" dirty="0"/>
          </a:p>
          <a:p>
            <a:r>
              <a:rPr lang="en-US" dirty="0"/>
              <a:t>On average, an increase in the cost of net </a:t>
            </a:r>
            <a:r>
              <a:rPr lang="hr-HR" dirty="0" err="1"/>
              <a:t>salaries</a:t>
            </a:r>
            <a:r>
              <a:rPr lang="en-US" dirty="0"/>
              <a:t> by 1 percent results in a decrease in the gross margin in the amount of 3.7 percent.</a:t>
            </a:r>
          </a:p>
          <a:p>
            <a:r>
              <a:rPr lang="en-US" dirty="0"/>
              <a:t>The pressure of wage growth in the last two years has been around 20%</a:t>
            </a:r>
          </a:p>
          <a:p>
            <a:r>
              <a:rPr lang="en-US" dirty="0"/>
              <a:t>The necessity of tax reform and unification of the tax treatment of all participants in the accommodation industry</a:t>
            </a:r>
          </a:p>
          <a:p>
            <a:r>
              <a:rPr lang="en-US" dirty="0"/>
              <a:t>Future research: the division of companies by size, as well as the division of the period before and after the entry into the EU, and the examination of the impact of material costs</a:t>
            </a:r>
            <a:endParaRPr lang="en-GB" dirty="0"/>
          </a:p>
        </p:txBody>
      </p:sp>
    </p:spTree>
    <p:extLst>
      <p:ext uri="{BB962C8B-B14F-4D97-AF65-F5344CB8AC3E}">
        <p14:creationId xmlns:p14="http://schemas.microsoft.com/office/powerpoint/2010/main" val="1254040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hr-HR" sz="4000" dirty="0"/>
              <a:t>Profit</a:t>
            </a:r>
            <a:endParaRPr lang="en-GB" sz="4000" dirty="0"/>
          </a:p>
        </p:txBody>
      </p:sp>
      <p:sp>
        <p:nvSpPr>
          <p:cNvPr id="3" name="Rezervirano mjesto sadržaja 2"/>
          <p:cNvSpPr>
            <a:spLocks noGrp="1"/>
          </p:cNvSpPr>
          <p:nvPr>
            <p:ph type="body" idx="1"/>
          </p:nvPr>
        </p:nvSpPr>
        <p:spPr>
          <a:xfrm>
            <a:off x="1248560" y="1455910"/>
            <a:ext cx="10540669" cy="4794250"/>
          </a:xfrm>
        </p:spPr>
        <p:txBody>
          <a:bodyPr>
            <a:normAutofit/>
          </a:bodyPr>
          <a:lstStyle/>
          <a:p>
            <a:pPr>
              <a:lnSpc>
                <a:spcPct val="100000"/>
              </a:lnSpc>
            </a:pPr>
            <a:r>
              <a:rPr lang="en-US" dirty="0"/>
              <a:t>Profit is the difference between total revenues and total costs</a:t>
            </a:r>
          </a:p>
          <a:p>
            <a:pPr>
              <a:lnSpc>
                <a:spcPct val="100000"/>
              </a:lnSpc>
            </a:pPr>
            <a:r>
              <a:rPr lang="en-US" dirty="0"/>
              <a:t>How to increase that difference?</a:t>
            </a:r>
          </a:p>
          <a:p>
            <a:pPr>
              <a:lnSpc>
                <a:spcPct val="100000"/>
              </a:lnSpc>
            </a:pPr>
            <a:r>
              <a:rPr lang="hr-HR" dirty="0" err="1" smtClean="0"/>
              <a:t>Increase</a:t>
            </a:r>
            <a:r>
              <a:rPr lang="hr-HR" dirty="0" smtClean="0"/>
              <a:t> the total </a:t>
            </a:r>
            <a:r>
              <a:rPr lang="hr-HR" dirty="0" err="1" smtClean="0"/>
              <a:t>revenue</a:t>
            </a:r>
            <a:endParaRPr lang="en-US" dirty="0"/>
          </a:p>
          <a:p>
            <a:pPr>
              <a:lnSpc>
                <a:spcPct val="100000"/>
              </a:lnSpc>
            </a:pPr>
            <a:r>
              <a:rPr lang="hr-HR" dirty="0" smtClean="0"/>
              <a:t>Decrease the </a:t>
            </a:r>
            <a:r>
              <a:rPr lang="hr-HR" dirty="0" err="1" smtClean="0"/>
              <a:t>costs</a:t>
            </a:r>
            <a:endParaRPr lang="en-US" dirty="0"/>
          </a:p>
          <a:p>
            <a:pPr>
              <a:lnSpc>
                <a:spcPct val="100000"/>
              </a:lnSpc>
            </a:pPr>
            <a:r>
              <a:rPr lang="en-US" dirty="0"/>
              <a:t>Revenue is the product of price and quantity</a:t>
            </a:r>
          </a:p>
          <a:p>
            <a:pPr lvl="1">
              <a:lnSpc>
                <a:spcPct val="100000"/>
              </a:lnSpc>
            </a:pPr>
            <a:r>
              <a:rPr lang="en-US" dirty="0"/>
              <a:t>How to increase the quantity and/or price of the </a:t>
            </a:r>
            <a:r>
              <a:rPr lang="en-US" dirty="0" smtClean="0"/>
              <a:t>product</a:t>
            </a:r>
            <a:endParaRPr lang="hr-HR" dirty="0" smtClean="0"/>
          </a:p>
          <a:p>
            <a:pPr lvl="1">
              <a:lnSpc>
                <a:spcPct val="100000"/>
              </a:lnSpc>
            </a:pPr>
            <a:r>
              <a:rPr lang="en-GB" dirty="0"/>
              <a:t>The price of the product depends on the </a:t>
            </a:r>
            <a:r>
              <a:rPr lang="en-GB" dirty="0" smtClean="0"/>
              <a:t>competition</a:t>
            </a:r>
            <a:endParaRPr lang="hr-HR" dirty="0" smtClean="0"/>
          </a:p>
          <a:p>
            <a:pPr>
              <a:lnSpc>
                <a:spcPct val="100000"/>
              </a:lnSpc>
            </a:pPr>
            <a:r>
              <a:rPr lang="en-GB" dirty="0"/>
              <a:t>Costs depend on input price and </a:t>
            </a:r>
            <a:r>
              <a:rPr lang="en-GB" dirty="0" smtClean="0"/>
              <a:t>quantity</a:t>
            </a:r>
            <a:endParaRPr lang="en-US" dirty="0" smtClean="0"/>
          </a:p>
          <a:p>
            <a:pPr lvl="1">
              <a:lnSpc>
                <a:spcPct val="100000"/>
              </a:lnSpc>
            </a:pPr>
            <a:r>
              <a:rPr lang="en-US" dirty="0" smtClean="0"/>
              <a:t>How to reduce the price</a:t>
            </a:r>
            <a:r>
              <a:rPr lang="hr-HR" dirty="0" smtClean="0"/>
              <a:t> of input</a:t>
            </a:r>
            <a:r>
              <a:rPr lang="en-US" dirty="0" smtClean="0"/>
              <a:t> and/or quantity of inputs</a:t>
            </a:r>
            <a:endParaRPr lang="en-GB" dirty="0"/>
          </a:p>
        </p:txBody>
      </p:sp>
    </p:spTree>
    <p:extLst>
      <p:ext uri="{BB962C8B-B14F-4D97-AF65-F5344CB8AC3E}">
        <p14:creationId xmlns:p14="http://schemas.microsoft.com/office/powerpoint/2010/main" val="3894879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err="1"/>
              <a:t>Aim</a:t>
            </a:r>
            <a:r>
              <a:rPr lang="hr-HR" dirty="0"/>
              <a:t> of the </a:t>
            </a:r>
            <a:r>
              <a:rPr lang="hr-HR" dirty="0" err="1"/>
              <a:t>research</a:t>
            </a:r>
            <a:endParaRPr lang="en-GB" dirty="0"/>
          </a:p>
        </p:txBody>
      </p:sp>
      <p:sp>
        <p:nvSpPr>
          <p:cNvPr id="3" name="Rezervirano mjesto sadržaja 2"/>
          <p:cNvSpPr>
            <a:spLocks noGrp="1"/>
          </p:cNvSpPr>
          <p:nvPr>
            <p:ph type="body" idx="1"/>
          </p:nvPr>
        </p:nvSpPr>
        <p:spPr/>
        <p:txBody>
          <a:bodyPr>
            <a:normAutofit/>
          </a:bodyPr>
          <a:lstStyle/>
          <a:p>
            <a:r>
              <a:rPr lang="en-US" sz="2400" dirty="0"/>
              <a:t>Evaluation of the determinants of profitability of activities I 55 10 – hotel industry</a:t>
            </a:r>
            <a:endParaRPr lang="hr-HR" sz="2400" dirty="0"/>
          </a:p>
          <a:p>
            <a:pPr marL="514350" indent="-514350">
              <a:buFont typeface="+mj-lt"/>
              <a:buAutoNum type="arabicParenR"/>
            </a:pPr>
            <a:r>
              <a:rPr lang="en-US" sz="2400" dirty="0"/>
              <a:t>investigate the impact of labor costs </a:t>
            </a:r>
            <a:r>
              <a:rPr lang="hr-HR" sz="2400" dirty="0" smtClean="0"/>
              <a:t>(</a:t>
            </a:r>
            <a:r>
              <a:rPr lang="hr-HR" sz="2400" dirty="0" err="1" smtClean="0"/>
              <a:t>personnel</a:t>
            </a:r>
            <a:r>
              <a:rPr lang="hr-HR" sz="2400" dirty="0" smtClean="0"/>
              <a:t> </a:t>
            </a:r>
            <a:r>
              <a:rPr lang="hr-HR" sz="2400" dirty="0" err="1" smtClean="0"/>
              <a:t>costs</a:t>
            </a:r>
            <a:r>
              <a:rPr lang="hr-HR" sz="2400" dirty="0" smtClean="0"/>
              <a:t>) </a:t>
            </a:r>
            <a:r>
              <a:rPr lang="en-US" sz="2400" dirty="0" smtClean="0"/>
              <a:t>on </a:t>
            </a:r>
            <a:r>
              <a:rPr lang="en-US" sz="2400" dirty="0"/>
              <a:t>company profitability</a:t>
            </a:r>
            <a:r>
              <a:rPr lang="en-US" sz="2400" dirty="0" smtClean="0"/>
              <a:t>,</a:t>
            </a:r>
            <a:endParaRPr lang="en-US" sz="2400" dirty="0"/>
          </a:p>
        </p:txBody>
      </p:sp>
    </p:spTree>
    <p:extLst>
      <p:ext uri="{BB962C8B-B14F-4D97-AF65-F5344CB8AC3E}">
        <p14:creationId xmlns:p14="http://schemas.microsoft.com/office/powerpoint/2010/main" val="1321406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dirty="0" err="1"/>
              <a:t>Profitability</a:t>
            </a:r>
            <a:r>
              <a:rPr lang="hr-HR" dirty="0"/>
              <a:t> </a:t>
            </a:r>
            <a:r>
              <a:rPr lang="hr-HR" dirty="0" err="1"/>
              <a:t>determinants</a:t>
            </a:r>
            <a:endParaRPr lang="en-GB" dirty="0"/>
          </a:p>
        </p:txBody>
      </p:sp>
      <p:sp>
        <p:nvSpPr>
          <p:cNvPr id="3" name="Rezervirano mjesto sadržaja 2"/>
          <p:cNvSpPr>
            <a:spLocks noGrp="1"/>
          </p:cNvSpPr>
          <p:nvPr>
            <p:ph type="body" idx="1"/>
          </p:nvPr>
        </p:nvSpPr>
        <p:spPr/>
        <p:txBody>
          <a:bodyPr>
            <a:normAutofit/>
          </a:bodyPr>
          <a:lstStyle/>
          <a:p>
            <a:r>
              <a:rPr lang="en-US" sz="2400" dirty="0"/>
              <a:t>macro</a:t>
            </a:r>
            <a:r>
              <a:rPr lang="hr-HR" sz="2400" dirty="0" err="1"/>
              <a:t>economic</a:t>
            </a:r>
            <a:r>
              <a:rPr lang="en-US" sz="2400" dirty="0"/>
              <a:t> determinants such as: the attractiveness of the country as a tourist destination, the level of prices in the country, the exchange rate, prices of substitutes and the level of the exchange rate in the country.</a:t>
            </a:r>
          </a:p>
          <a:p>
            <a:r>
              <a:rPr lang="en-US" sz="2400" dirty="0"/>
              <a:t>In the micro</a:t>
            </a:r>
            <a:r>
              <a:rPr lang="hr-HR" sz="2400" dirty="0" err="1"/>
              <a:t>economics</a:t>
            </a:r>
            <a:r>
              <a:rPr lang="en-US" sz="2400" dirty="0"/>
              <a:t> group, the quality of accommodation units, but also the costs of entities, are the determinant. The determinants that have the greatest influence on the cost side are the availability and quality of the workforce, the flexibility of the labor market, the cost of capital and tax policy, the level of prices in the country, but also abroad if the import dependence of inputs is high, etc.</a:t>
            </a:r>
          </a:p>
          <a:p>
            <a:r>
              <a:rPr lang="en-US" sz="2400" dirty="0"/>
              <a:t>In the industry group, there is primarily a degree of competition</a:t>
            </a:r>
            <a:r>
              <a:rPr lang="hr-HR" sz="2400" dirty="0"/>
              <a:t>.</a:t>
            </a:r>
            <a:endParaRPr lang="en-GB" sz="2400" dirty="0"/>
          </a:p>
        </p:txBody>
      </p:sp>
    </p:spTree>
    <p:extLst>
      <p:ext uri="{BB962C8B-B14F-4D97-AF65-F5344CB8AC3E}">
        <p14:creationId xmlns:p14="http://schemas.microsoft.com/office/powerpoint/2010/main" val="4066058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hr-HR" sz="4000" dirty="0" err="1"/>
              <a:t>Demand</a:t>
            </a:r>
            <a:r>
              <a:rPr lang="hr-HR" sz="4000" dirty="0"/>
              <a:t> for </a:t>
            </a:r>
            <a:r>
              <a:rPr lang="hr-HR" sz="4000" dirty="0" err="1"/>
              <a:t>tourist</a:t>
            </a:r>
            <a:r>
              <a:rPr lang="hr-HR" sz="4000" dirty="0"/>
              <a:t> </a:t>
            </a:r>
            <a:r>
              <a:rPr lang="hr-HR" sz="4000" dirty="0" err="1"/>
              <a:t>product</a:t>
            </a:r>
            <a:endParaRPr lang="en-GB" sz="4000" dirty="0"/>
          </a:p>
        </p:txBody>
      </p:sp>
      <p:sp>
        <p:nvSpPr>
          <p:cNvPr id="3" name="Rezervirano mjesto sadržaja 2"/>
          <p:cNvSpPr>
            <a:spLocks noGrp="1"/>
          </p:cNvSpPr>
          <p:nvPr>
            <p:ph type="body" idx="1"/>
          </p:nvPr>
        </p:nvSpPr>
        <p:spPr>
          <a:xfrm>
            <a:off x="1063209" y="1454922"/>
            <a:ext cx="10540669" cy="4794250"/>
          </a:xfrm>
        </p:spPr>
        <p:txBody>
          <a:bodyPr>
            <a:normAutofit/>
          </a:bodyPr>
          <a:lstStyle/>
          <a:p>
            <a:pPr marL="0" indent="0">
              <a:buNone/>
            </a:pPr>
            <a:r>
              <a:rPr lang="en-US" sz="3200" dirty="0"/>
              <a:t>It depends on </a:t>
            </a:r>
            <a:r>
              <a:rPr lang="hr-HR" sz="3200" dirty="0" err="1"/>
              <a:t>several</a:t>
            </a:r>
            <a:r>
              <a:rPr lang="hr-HR" sz="3200" dirty="0"/>
              <a:t> </a:t>
            </a:r>
            <a:r>
              <a:rPr lang="en-US" sz="3200" dirty="0"/>
              <a:t>elements</a:t>
            </a:r>
            <a:r>
              <a:rPr lang="hr-HR" sz="3200" dirty="0"/>
              <a:t>:</a:t>
            </a:r>
          </a:p>
          <a:p>
            <a:pPr marL="514350" indent="-514350">
              <a:buFont typeface="+mj-lt"/>
              <a:buAutoNum type="alphaLcParenR"/>
            </a:pPr>
            <a:r>
              <a:rPr lang="en-US" sz="3200" dirty="0"/>
              <a:t>the price of the tourist product in our country</a:t>
            </a:r>
          </a:p>
          <a:p>
            <a:pPr marL="514350" indent="-514350">
              <a:buFont typeface="+mj-lt"/>
              <a:buAutoNum type="alphaLcParenR"/>
            </a:pPr>
            <a:r>
              <a:rPr lang="en-US" sz="3200" dirty="0"/>
              <a:t>income in the country from which the tourists come</a:t>
            </a:r>
          </a:p>
          <a:p>
            <a:pPr marL="514350" indent="-514350">
              <a:buFont typeface="+mj-lt"/>
              <a:buAutoNum type="alphaLcParenR"/>
            </a:pPr>
            <a:r>
              <a:rPr lang="hr-HR" sz="3200" dirty="0"/>
              <a:t>t</a:t>
            </a:r>
            <a:r>
              <a:rPr lang="en-US" sz="3200" dirty="0" err="1"/>
              <a:t>urists</a:t>
            </a:r>
            <a:r>
              <a:rPr lang="hr-HR" sz="3200" dirty="0"/>
              <a:t>’ </a:t>
            </a:r>
            <a:r>
              <a:rPr lang="en-US" sz="3200" dirty="0"/>
              <a:t>tastes </a:t>
            </a:r>
            <a:r>
              <a:rPr lang="hr-HR" sz="3200" dirty="0" err="1"/>
              <a:t>and</a:t>
            </a:r>
            <a:r>
              <a:rPr lang="hr-HR" sz="3200" dirty="0"/>
              <a:t> </a:t>
            </a:r>
            <a:r>
              <a:rPr lang="hr-HR" sz="3200" dirty="0" err="1"/>
              <a:t>preferences</a:t>
            </a:r>
            <a:endParaRPr lang="en-US" sz="3200" dirty="0"/>
          </a:p>
          <a:p>
            <a:pPr marL="514350" indent="-514350">
              <a:buFont typeface="+mj-lt"/>
              <a:buAutoNum type="alphaLcParenR"/>
            </a:pPr>
            <a:r>
              <a:rPr lang="en-US" sz="3200" dirty="0"/>
              <a:t>price level in the country</a:t>
            </a:r>
          </a:p>
          <a:p>
            <a:pPr marL="514350" indent="-514350">
              <a:buFont typeface="+mj-lt"/>
              <a:buAutoNum type="alphaLcParenR"/>
            </a:pPr>
            <a:r>
              <a:rPr lang="en-US" sz="3200" dirty="0"/>
              <a:t>prices of tourist arrangements in competitive destinations</a:t>
            </a:r>
          </a:p>
          <a:p>
            <a:pPr marL="514350" indent="-514350">
              <a:buFont typeface="+mj-lt"/>
              <a:buAutoNum type="alphaLcParenR"/>
            </a:pPr>
            <a:r>
              <a:rPr lang="en-US" sz="3200" dirty="0"/>
              <a:t>climate, natural beauty, historical sights, etc.</a:t>
            </a:r>
          </a:p>
          <a:p>
            <a:pPr marL="514350" indent="-514350">
              <a:buFont typeface="+mj-lt"/>
              <a:buAutoNum type="alphaLcParenR"/>
            </a:pPr>
            <a:r>
              <a:rPr lang="en-US" sz="3200" dirty="0"/>
              <a:t>connection of the destination, etc.</a:t>
            </a:r>
            <a:endParaRPr lang="en-GB" sz="3200" dirty="0"/>
          </a:p>
        </p:txBody>
      </p:sp>
    </p:spTree>
    <p:extLst>
      <p:ext uri="{BB962C8B-B14F-4D97-AF65-F5344CB8AC3E}">
        <p14:creationId xmlns:p14="http://schemas.microsoft.com/office/powerpoint/2010/main" val="599398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fikon 3">
            <a:extLst>
              <a:ext uri="{FF2B5EF4-FFF2-40B4-BE49-F238E27FC236}">
                <a16:creationId xmlns:a16="http://schemas.microsoft.com/office/drawing/2014/main" id="{F7B610F1-B442-4AC4-BAF7-69C325389D30}"/>
              </a:ext>
            </a:extLst>
          </p:cNvPr>
          <p:cNvGraphicFramePr>
            <a:graphicFrameLocks/>
          </p:cNvGraphicFramePr>
          <p:nvPr>
            <p:extLst>
              <p:ext uri="{D42A27DB-BD31-4B8C-83A1-F6EECF244321}">
                <p14:modId xmlns:p14="http://schemas.microsoft.com/office/powerpoint/2010/main" val="2245932706"/>
              </p:ext>
            </p:extLst>
          </p:nvPr>
        </p:nvGraphicFramePr>
        <p:xfrm>
          <a:off x="1013255" y="285870"/>
          <a:ext cx="10799804" cy="6312638"/>
        </p:xfrm>
        <a:graphic>
          <a:graphicData uri="http://schemas.openxmlformats.org/drawingml/2006/chart">
            <c:chart xmlns:c="http://schemas.openxmlformats.org/drawingml/2006/chart" xmlns:r="http://schemas.openxmlformats.org/officeDocument/2006/relationships" r:id="rId2"/>
          </a:graphicData>
        </a:graphic>
      </p:graphicFrame>
      <p:sp>
        <p:nvSpPr>
          <p:cNvPr id="3" name="TekstniOkvir 2">
            <a:extLst>
              <a:ext uri="{FF2B5EF4-FFF2-40B4-BE49-F238E27FC236}">
                <a16:creationId xmlns:a16="http://schemas.microsoft.com/office/drawing/2014/main" id="{41FBB81D-673A-44E2-81DC-972E97B4B03A}"/>
              </a:ext>
            </a:extLst>
          </p:cNvPr>
          <p:cNvSpPr txBox="1"/>
          <p:nvPr/>
        </p:nvSpPr>
        <p:spPr>
          <a:xfrm>
            <a:off x="1549057" y="285870"/>
            <a:ext cx="9728200" cy="492443"/>
          </a:xfrm>
          <a:prstGeom prst="rect">
            <a:avLst/>
          </a:prstGeom>
          <a:solidFill>
            <a:schemeClr val="bg1"/>
          </a:solidFill>
        </p:spPr>
        <p:txBody>
          <a:bodyPr wrap="square" rtlCol="0">
            <a:spAutoFit/>
          </a:bodyPr>
          <a:lstStyle/>
          <a:p>
            <a:r>
              <a:rPr lang="hr-HR" sz="2600" dirty="0" err="1"/>
              <a:t>Number</a:t>
            </a:r>
            <a:r>
              <a:rPr lang="hr-HR" sz="2600" dirty="0"/>
              <a:t> of </a:t>
            </a:r>
            <a:r>
              <a:rPr lang="hr-HR" sz="2600" dirty="0" err="1"/>
              <a:t>tourist</a:t>
            </a:r>
            <a:r>
              <a:rPr lang="hr-HR" sz="2600" dirty="0"/>
              <a:t> </a:t>
            </a:r>
            <a:r>
              <a:rPr lang="hr-HR" sz="2600" dirty="0" err="1"/>
              <a:t>arrivals</a:t>
            </a:r>
            <a:r>
              <a:rPr lang="hr-HR" sz="2600" dirty="0"/>
              <a:t> </a:t>
            </a:r>
            <a:r>
              <a:rPr lang="hr-HR" sz="2600" dirty="0" err="1"/>
              <a:t>in</a:t>
            </a:r>
            <a:r>
              <a:rPr lang="hr-HR" sz="2600" dirty="0"/>
              <a:t> the Republic of Croatia, 1954-2023</a:t>
            </a:r>
          </a:p>
        </p:txBody>
      </p:sp>
    </p:spTree>
    <p:extLst>
      <p:ext uri="{BB962C8B-B14F-4D97-AF65-F5344CB8AC3E}">
        <p14:creationId xmlns:p14="http://schemas.microsoft.com/office/powerpoint/2010/main" val="1353190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zervirano mjesto sadržaja 3">
            <a:extLst>
              <a:ext uri="{FF2B5EF4-FFF2-40B4-BE49-F238E27FC236}">
                <a16:creationId xmlns:a16="http://schemas.microsoft.com/office/drawing/2014/main" id="{7B3EE8B4-BB93-431C-8B34-5AAE96CD4504}"/>
              </a:ext>
            </a:extLst>
          </p:cNvPr>
          <p:cNvPicPr>
            <a:picLocks noGrp="1" noChangeAspect="1"/>
          </p:cNvPicPr>
          <p:nvPr>
            <p:ph idx="4294967295"/>
          </p:nvPr>
        </p:nvPicPr>
        <p:blipFill>
          <a:blip r:embed="rId2"/>
          <a:stretch>
            <a:fillRect/>
          </a:stretch>
        </p:blipFill>
        <p:spPr>
          <a:xfrm>
            <a:off x="1011981" y="0"/>
            <a:ext cx="11148852" cy="6858001"/>
          </a:xfrm>
          <a:prstGeom prst="rect">
            <a:avLst/>
          </a:prstGeom>
        </p:spPr>
      </p:pic>
      <p:sp>
        <p:nvSpPr>
          <p:cNvPr id="3" name="TekstniOkvir 2">
            <a:extLst>
              <a:ext uri="{FF2B5EF4-FFF2-40B4-BE49-F238E27FC236}">
                <a16:creationId xmlns:a16="http://schemas.microsoft.com/office/drawing/2014/main" id="{1A6A9940-8097-4F8C-8751-7A6FE2F6DBD7}"/>
              </a:ext>
            </a:extLst>
          </p:cNvPr>
          <p:cNvSpPr txBox="1"/>
          <p:nvPr/>
        </p:nvSpPr>
        <p:spPr>
          <a:xfrm>
            <a:off x="2077033" y="393700"/>
            <a:ext cx="10083800" cy="492443"/>
          </a:xfrm>
          <a:prstGeom prst="rect">
            <a:avLst/>
          </a:prstGeom>
          <a:solidFill>
            <a:schemeClr val="bg1"/>
          </a:solidFill>
        </p:spPr>
        <p:txBody>
          <a:bodyPr wrap="square" rtlCol="0">
            <a:spAutoFit/>
          </a:bodyPr>
          <a:lstStyle/>
          <a:p>
            <a:r>
              <a:rPr lang="hr-HR" sz="2600" dirty="0" err="1"/>
              <a:t>Number</a:t>
            </a:r>
            <a:r>
              <a:rPr lang="hr-HR" sz="2600" dirty="0"/>
              <a:t> of </a:t>
            </a:r>
            <a:r>
              <a:rPr lang="hr-HR" sz="2600" dirty="0" err="1"/>
              <a:t>overnight</a:t>
            </a:r>
            <a:r>
              <a:rPr lang="hr-HR" sz="2600" dirty="0"/>
              <a:t> </a:t>
            </a:r>
            <a:r>
              <a:rPr lang="hr-HR" sz="2600" dirty="0" err="1"/>
              <a:t>stays</a:t>
            </a:r>
            <a:r>
              <a:rPr lang="hr-HR" sz="2600" dirty="0"/>
              <a:t> </a:t>
            </a:r>
            <a:r>
              <a:rPr lang="hr-HR" sz="2600" dirty="0" err="1"/>
              <a:t>in</a:t>
            </a:r>
            <a:r>
              <a:rPr lang="hr-HR" sz="2600" dirty="0"/>
              <a:t> the Republic of Croatia, 1954-2023</a:t>
            </a:r>
          </a:p>
        </p:txBody>
      </p:sp>
    </p:spTree>
    <p:extLst>
      <p:ext uri="{BB962C8B-B14F-4D97-AF65-F5344CB8AC3E}">
        <p14:creationId xmlns:p14="http://schemas.microsoft.com/office/powerpoint/2010/main" val="3784068344"/>
      </p:ext>
    </p:extLst>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2196</TotalTime>
  <Words>2088</Words>
  <Application>Microsoft Office PowerPoint</Application>
  <PresentationFormat>Široki zaslon</PresentationFormat>
  <Paragraphs>273</Paragraphs>
  <Slides>32</Slides>
  <Notes>0</Notes>
  <HiddenSlides>0</HiddenSlides>
  <MMClips>0</MMClips>
  <ScaleCrop>false</ScaleCrop>
  <HeadingPairs>
    <vt:vector size="6" baseType="variant">
      <vt:variant>
        <vt:lpstr>Korišteni fontovi</vt:lpstr>
      </vt:variant>
      <vt:variant>
        <vt:i4>7</vt:i4>
      </vt:variant>
      <vt:variant>
        <vt:lpstr>Tema</vt:lpstr>
      </vt:variant>
      <vt:variant>
        <vt:i4>1</vt:i4>
      </vt:variant>
      <vt:variant>
        <vt:lpstr>Naslovi slajdova</vt:lpstr>
      </vt:variant>
      <vt:variant>
        <vt:i4>32</vt:i4>
      </vt:variant>
    </vt:vector>
  </HeadingPairs>
  <TitlesOfParts>
    <vt:vector size="40" baseType="lpstr">
      <vt:lpstr>Arial</vt:lpstr>
      <vt:lpstr>Calibri</vt:lpstr>
      <vt:lpstr>Cambria Math</vt:lpstr>
      <vt:lpstr>Frutiger LT Std 55 Roman</vt:lpstr>
      <vt:lpstr>FrutigerBold</vt:lpstr>
      <vt:lpstr>FrutigerHR-Cn</vt:lpstr>
      <vt:lpstr>Times New Roman</vt:lpstr>
      <vt:lpstr>1_Office Theme</vt:lpstr>
      <vt:lpstr>Prof. dr. sc. Lorena Škuflić doc. dr. sc. Maja Bašić</vt:lpstr>
      <vt:lpstr>Content</vt:lpstr>
      <vt:lpstr>The importance of tourism in the economic development of the country</vt:lpstr>
      <vt:lpstr>Profit</vt:lpstr>
      <vt:lpstr>Aim of the research</vt:lpstr>
      <vt:lpstr>Profitability determinants</vt:lpstr>
      <vt:lpstr>Demand for tourist product</vt:lpstr>
      <vt:lpstr>PowerPoint prezentacija</vt:lpstr>
      <vt:lpstr>PowerPoint prezentacija</vt:lpstr>
      <vt:lpstr>Income (revenue) from tourism</vt:lpstr>
      <vt:lpstr>PowerPoint prezentacija</vt:lpstr>
      <vt:lpstr>PowerPoint prezentacija</vt:lpstr>
      <vt:lpstr>PowerPoint prezentacija</vt:lpstr>
      <vt:lpstr>Tourist overnight stays of by type of accommodation, 2021</vt:lpstr>
      <vt:lpstr>Tourist overnight stays of by type of accommodation, 2022</vt:lpstr>
      <vt:lpstr>Investment in tourism</vt:lpstr>
      <vt:lpstr>Number of hotels in the Republic of Croatia by category</vt:lpstr>
      <vt:lpstr>PowerPoint prezentacija</vt:lpstr>
      <vt:lpstr>PowerPoint prezentacija</vt:lpstr>
      <vt:lpstr>Cost trends in the hotel industry</vt:lpstr>
      <vt:lpstr>PowerPoint prezentacija</vt:lpstr>
      <vt:lpstr>Inflation rate in the Republic of Croatia</vt:lpstr>
      <vt:lpstr>The role of personnel costs in profitability trends</vt:lpstr>
      <vt:lpstr>The role of personnel costs in profitability trends</vt:lpstr>
      <vt:lpstr>Methodology</vt:lpstr>
      <vt:lpstr>PowerPoint prezentacija</vt:lpstr>
      <vt:lpstr>PowerPoint prezentacija</vt:lpstr>
      <vt:lpstr>Methodology</vt:lpstr>
      <vt:lpstr>PowerPoint prezentacija</vt:lpstr>
      <vt:lpstr>Concluding remarks</vt:lpstr>
      <vt:lpstr>Concluding remarks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Maja Bašić</dc:title>
  <dc:creator>Maja Bašić</dc:creator>
  <cp:lastModifiedBy>Lorena</cp:lastModifiedBy>
  <cp:revision>53</cp:revision>
  <cp:lastPrinted>2019-11-26T16:11:52Z</cp:lastPrinted>
  <dcterms:modified xsi:type="dcterms:W3CDTF">2024-05-29T19:16:49Z</dcterms:modified>
</cp:coreProperties>
</file>