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5"/>
  </p:notesMasterIdLst>
  <p:sldIdLst>
    <p:sldId id="256" r:id="rId2"/>
    <p:sldId id="260" r:id="rId3"/>
    <p:sldId id="261" r:id="rId4"/>
    <p:sldId id="265" r:id="rId5"/>
    <p:sldId id="292" r:id="rId6"/>
    <p:sldId id="293" r:id="rId7"/>
    <p:sldId id="294" r:id="rId8"/>
    <p:sldId id="295" r:id="rId9"/>
    <p:sldId id="304" r:id="rId10"/>
    <p:sldId id="305" r:id="rId11"/>
    <p:sldId id="299" r:id="rId12"/>
    <p:sldId id="301" r:id="rId13"/>
    <p:sldId id="290" r:id="rId1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9A39"/>
    <a:srgbClr val="6C1A00"/>
    <a:srgbClr val="FE9202"/>
    <a:srgbClr val="1D3A00"/>
    <a:srgbClr val="007033"/>
    <a:srgbClr val="E7FF01"/>
    <a:srgbClr val="5EEC3C"/>
    <a:srgbClr val="990099"/>
    <a:srgbClr val="CC0099"/>
    <a:srgbClr val="00A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ен стил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567" y="-288"/>
      </p:cViewPr>
      <p:guideLst>
        <p:guide orient="horz" pos="162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5/31/2024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Контейнер за изображение на слайда 1"/>
          <p:cNvSpPr>
            <a:spLocks noGrp="1" noRot="1" noChangeAspect="1"/>
          </p:cNvSpPr>
          <p:nvPr>
            <p:ph type="sldImg"/>
          </p:nvPr>
        </p:nvSpPr>
        <p:spPr/>
      </p:sp>
      <p:sp>
        <p:nvSpPr>
          <p:cNvPr id="3" name="Контейнер за бележки 2"/>
          <p:cNvSpPr>
            <a:spLocks noGrp="1"/>
          </p:cNvSpPr>
          <p:nvPr>
            <p:ph type="body" idx="1"/>
          </p:nvPr>
        </p:nvSpPr>
        <p:spPr/>
        <p:txBody>
          <a:bodyPr/>
          <a:lstStyle/>
          <a:p>
            <a:endParaRPr lang="bg-BG" dirty="0"/>
          </a:p>
        </p:txBody>
      </p:sp>
      <p:sp>
        <p:nvSpPr>
          <p:cNvPr id="4" name="Контейнер за номер на слайда 3"/>
          <p:cNvSpPr>
            <a:spLocks noGrp="1"/>
          </p:cNvSpPr>
          <p:nvPr>
            <p:ph type="sldNum" sz="quarter" idx="5"/>
          </p:nvPr>
        </p:nvSpPr>
        <p:spPr/>
        <p:txBody>
          <a:bodyPr/>
          <a:lstStyle/>
          <a:p>
            <a:fld id="{AF533E96-F078-4B3D-A8F4-F1AF21EBC357}" type="slidenum">
              <a:rPr lang="en-US" smtClean="0"/>
              <a:t>5</a:t>
            </a:fld>
            <a:endParaRPr lang="en-US"/>
          </a:p>
        </p:txBody>
      </p:sp>
    </p:spTree>
    <p:extLst>
      <p:ext uri="{BB962C8B-B14F-4D97-AF65-F5344CB8AC3E}">
        <p14:creationId xmlns:p14="http://schemas.microsoft.com/office/powerpoint/2010/main" val="1820274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266589" y="1808225"/>
            <a:ext cx="4733855" cy="1527050"/>
          </a:xfrm>
          <a:noFill/>
          <a:effectLst>
            <a:outerShdw blurRad="50800" dist="38100" dir="2700000" algn="tl" rotWithShape="0">
              <a:prstClr val="black">
                <a:alpha val="40000"/>
              </a:prstClr>
            </a:outerShdw>
          </a:effectLst>
        </p:spPr>
        <p:txBody>
          <a:bodyPr>
            <a:normAutofit/>
          </a:bodyPr>
          <a:lstStyle>
            <a:lvl1pPr algn="r">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3503066" y="3793390"/>
            <a:ext cx="5497378" cy="763525"/>
          </a:xfrm>
        </p:spPr>
        <p:txBody>
          <a:bodyPr>
            <a:normAutofit/>
          </a:bodyPr>
          <a:lstStyle>
            <a:lvl1pPr marL="0" indent="0" algn="r">
              <a:buNone/>
              <a:defRPr sz="2800" b="0" i="0">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54375" y="281175"/>
            <a:ext cx="8246070" cy="763525"/>
          </a:xfrm>
        </p:spPr>
        <p:txBody>
          <a:bodyPr>
            <a:normAutofit/>
          </a:bodyPr>
          <a:lstStyle>
            <a:lvl1pPr algn="r">
              <a:defRPr sz="3600" baseline="0">
                <a:solidFill>
                  <a:schemeClr val="accent5"/>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502815"/>
            <a:ext cx="8246070" cy="3359510"/>
          </a:xfrm>
        </p:spPr>
        <p:txBody>
          <a:bodyPr/>
          <a:lstStyle>
            <a:lvl1pPr algn="l">
              <a:defRPr sz="2800">
                <a:solidFill>
                  <a:schemeClr val="accent1">
                    <a:lumMod val="50000"/>
                  </a:schemeClr>
                </a:solidFill>
              </a:defRPr>
            </a:lvl1pPr>
            <a:lvl2pPr algn="l">
              <a:defRPr>
                <a:solidFill>
                  <a:schemeClr val="accent1">
                    <a:lumMod val="50000"/>
                  </a:schemeClr>
                </a:solidFill>
              </a:defRPr>
            </a:lvl2pPr>
            <a:lvl3pPr algn="l">
              <a:defRPr>
                <a:solidFill>
                  <a:schemeClr val="accent1">
                    <a:lumMod val="50000"/>
                  </a:schemeClr>
                </a:solidFill>
              </a:defRPr>
            </a:lvl3pPr>
            <a:lvl4pPr algn="l">
              <a:defRPr>
                <a:solidFill>
                  <a:schemeClr val="accent1">
                    <a:lumMod val="50000"/>
                  </a:schemeClr>
                </a:solidFill>
              </a:defRPr>
            </a:lvl4pPr>
            <a:lvl5pPr algn="l">
              <a:defRPr>
                <a:solidFill>
                  <a:schemeClr val="accent1">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6260" y="281175"/>
            <a:ext cx="6566315" cy="725349"/>
          </a:xfrm>
          <a:noFill/>
        </p:spPr>
        <p:txBody>
          <a:bodyPr>
            <a:normAutofit/>
          </a:bodyPr>
          <a:lstStyle>
            <a:lvl1pPr algn="l">
              <a:defRPr sz="3600">
                <a:solidFill>
                  <a:schemeClr val="accent5"/>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296260" y="1197405"/>
            <a:ext cx="6566315" cy="3511061"/>
          </a:xfrm>
        </p:spPr>
        <p:txBody>
          <a:bodyPr/>
          <a:lstStyle>
            <a:lvl1pPr algn="l">
              <a:defRPr sz="2800">
                <a:solidFill>
                  <a:schemeClr val="accent5">
                    <a:lumMod val="40000"/>
                    <a:lumOff val="60000"/>
                  </a:schemeClr>
                </a:solidFill>
              </a:defRPr>
            </a:lvl1pPr>
            <a:lvl2pPr algn="l">
              <a:defRPr>
                <a:solidFill>
                  <a:schemeClr val="accent5">
                    <a:lumMod val="40000"/>
                    <a:lumOff val="60000"/>
                  </a:schemeClr>
                </a:solidFill>
              </a:defRPr>
            </a:lvl2pPr>
            <a:lvl3pPr algn="l">
              <a:defRPr>
                <a:solidFill>
                  <a:schemeClr val="accent5">
                    <a:lumMod val="40000"/>
                    <a:lumOff val="60000"/>
                  </a:schemeClr>
                </a:solidFill>
              </a:defRPr>
            </a:lvl3pPr>
            <a:lvl4pPr algn="l">
              <a:defRPr>
                <a:solidFill>
                  <a:schemeClr val="accent5">
                    <a:lumMod val="40000"/>
                    <a:lumOff val="60000"/>
                  </a:schemeClr>
                </a:solidFill>
              </a:defRPr>
            </a:lvl4pPr>
            <a:lvl5pPr algn="l">
              <a:defRPr>
                <a:solidFill>
                  <a:schemeClr val="accent5">
                    <a:lumMod val="40000"/>
                    <a:lumOff val="6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54375" y="281175"/>
            <a:ext cx="8246070" cy="763525"/>
          </a:xfrm>
        </p:spPr>
        <p:txBody>
          <a:bodyPr>
            <a:normAutofit/>
          </a:bodyPr>
          <a:lstStyle>
            <a:lvl1pPr algn="r">
              <a:defRPr sz="3600" baseline="0">
                <a:solidFill>
                  <a:schemeClr val="accent5"/>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655520"/>
            <a:ext cx="4040188" cy="479822"/>
          </a:xfrm>
        </p:spPr>
        <p:txBody>
          <a:bodyPr anchor="b"/>
          <a:lstStyle>
            <a:lvl1pPr marL="0" indent="0" algn="ctr">
              <a:buNone/>
              <a:defRPr sz="2400" b="1">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127917"/>
            <a:ext cx="4040188" cy="2276294"/>
          </a:xfrm>
        </p:spPr>
        <p:txBody>
          <a:bodyPr/>
          <a:lstStyle>
            <a:lvl1pPr algn="ctr">
              <a:defRPr sz="2400">
                <a:solidFill>
                  <a:schemeClr val="tx2">
                    <a:lumMod val="75000"/>
                  </a:schemeClr>
                </a:solidFill>
              </a:defRPr>
            </a:lvl1pPr>
            <a:lvl2pPr algn="ctr">
              <a:defRPr sz="2000">
                <a:solidFill>
                  <a:schemeClr val="tx2">
                    <a:lumMod val="75000"/>
                  </a:schemeClr>
                </a:solidFill>
              </a:defRPr>
            </a:lvl2pPr>
            <a:lvl3pPr algn="ctr">
              <a:defRPr sz="1800">
                <a:solidFill>
                  <a:schemeClr val="tx2">
                    <a:lumMod val="75000"/>
                  </a:schemeClr>
                </a:solidFill>
              </a:defRPr>
            </a:lvl3pPr>
            <a:lvl4pPr algn="ctr">
              <a:defRPr sz="1600">
                <a:solidFill>
                  <a:schemeClr val="tx2">
                    <a:lumMod val="75000"/>
                  </a:schemeClr>
                </a:solidFill>
              </a:defRPr>
            </a:lvl4pPr>
            <a:lvl5pPr algn="ctr">
              <a:defRPr sz="1600">
                <a:solidFill>
                  <a:schemeClr val="tx2">
                    <a:lumMod val="75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655520"/>
            <a:ext cx="4041775" cy="479822"/>
          </a:xfrm>
        </p:spPr>
        <p:txBody>
          <a:bodyPr anchor="b"/>
          <a:lstStyle>
            <a:lvl1pPr marL="0" indent="0" algn="ctr">
              <a:buNone/>
              <a:defRPr sz="2400" b="1">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2127917"/>
            <a:ext cx="4041775" cy="2276294"/>
          </a:xfrm>
        </p:spPr>
        <p:txBody>
          <a:bodyPr/>
          <a:lstStyle>
            <a:lvl1pPr algn="ctr">
              <a:defRPr sz="2400">
                <a:solidFill>
                  <a:schemeClr val="tx2">
                    <a:lumMod val="75000"/>
                  </a:schemeClr>
                </a:solidFill>
              </a:defRPr>
            </a:lvl1pPr>
            <a:lvl2pPr algn="ctr">
              <a:defRPr sz="2000">
                <a:solidFill>
                  <a:schemeClr val="tx2">
                    <a:lumMod val="75000"/>
                  </a:schemeClr>
                </a:solidFill>
              </a:defRPr>
            </a:lvl2pPr>
            <a:lvl3pPr algn="ctr">
              <a:defRPr sz="1800">
                <a:solidFill>
                  <a:schemeClr val="tx2">
                    <a:lumMod val="75000"/>
                  </a:schemeClr>
                </a:solidFill>
              </a:defRPr>
            </a:lvl3pPr>
            <a:lvl4pPr algn="ctr">
              <a:defRPr sz="1600">
                <a:solidFill>
                  <a:schemeClr val="tx2">
                    <a:lumMod val="75000"/>
                  </a:schemeClr>
                </a:solidFill>
              </a:defRPr>
            </a:lvl4pPr>
            <a:lvl5pPr algn="ctr">
              <a:defRPr sz="1600">
                <a:solidFill>
                  <a:schemeClr val="tx2">
                    <a:lumMod val="75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5/31/2024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5/31/2024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5/31/2024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5/31/2024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50"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08475" y="1502815"/>
            <a:ext cx="5191970" cy="2137869"/>
          </a:xfrm>
        </p:spPr>
        <p:txBody>
          <a:bodyPr>
            <a:noAutofit/>
          </a:bodyPr>
          <a:lstStyle/>
          <a:p>
            <a:pPr algn="ctr"/>
            <a:r>
              <a:rPr lang="en-US" dirty="0"/>
              <a:t>POTENTIAL FOR USING ARTIFICAL INTELLIGENCE IN PUBLIC ADMINISTRATION</a:t>
            </a:r>
            <a:endParaRPr lang="en-US" sz="2400" dirty="0">
              <a:latin typeface="Clarendon Blk BT" panose="02040905050505020204" pitchFamily="18" charset="0"/>
            </a:endParaRPr>
          </a:p>
        </p:txBody>
      </p:sp>
      <p:sp>
        <p:nvSpPr>
          <p:cNvPr id="3" name="Subtitle 2"/>
          <p:cNvSpPr>
            <a:spLocks noGrp="1"/>
          </p:cNvSpPr>
          <p:nvPr>
            <p:ph type="subTitle" idx="1"/>
          </p:nvPr>
        </p:nvSpPr>
        <p:spPr>
          <a:xfrm>
            <a:off x="6099050" y="3946095"/>
            <a:ext cx="2748690" cy="763525"/>
          </a:xfrm>
        </p:spPr>
        <p:txBody>
          <a:bodyPr>
            <a:normAutofit/>
          </a:bodyPr>
          <a:lstStyle/>
          <a:p>
            <a:r>
              <a:rPr lang="en-US" sz="1600" dirty="0"/>
              <a:t>Prof. Dr. </a:t>
            </a:r>
            <a:r>
              <a:rPr lang="en-US" sz="1600" dirty="0" err="1"/>
              <a:t>Borislav</a:t>
            </a:r>
            <a:r>
              <a:rPr lang="en-US" sz="1600" dirty="0"/>
              <a:t> Borisov </a:t>
            </a:r>
            <a:r>
              <a:rPr lang="en-US" sz="1600" dirty="0" err="1"/>
              <a:t>D</a:t>
            </a:r>
            <a:r>
              <a:rPr lang="en-US" sz="1600" err="1"/>
              <a:t>.</a:t>
            </a:r>
            <a:r>
              <a:rPr lang="en-US" sz="1600"/>
              <a:t>Sc.; </a:t>
            </a:r>
            <a:r>
              <a:rPr lang="en-US" sz="1600" dirty="0"/>
              <a:t>Assoc. Prof. Dr. Yanko </a:t>
            </a:r>
            <a:r>
              <a:rPr lang="en-US" sz="1600" dirty="0" err="1"/>
              <a:t>Hristozov</a:t>
            </a:r>
            <a:endParaRPr lang="en-US" sz="1600" dirty="0"/>
          </a:p>
        </p:txBody>
      </p:sp>
      <p:pic>
        <p:nvPicPr>
          <p:cNvPr id="6" name="Picture 5">
            <a:extLst>
              <a:ext uri="{FF2B5EF4-FFF2-40B4-BE49-F238E27FC236}">
                <a16:creationId xmlns:a16="http://schemas.microsoft.com/office/drawing/2014/main" id="{5CA41505-317F-4972-8CBE-BE4E7125EAC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8667" b="91000" l="8667" r="91667">
                        <a14:foregroundMark x1="55833" y1="42000" x2="14333" y2="63833"/>
                        <a14:foregroundMark x1="14333" y1="63833" x2="58833" y2="76500"/>
                        <a14:foregroundMark x1="58833" y1="76500" x2="85333" y2="36333"/>
                        <a14:foregroundMark x1="85333" y1="36333" x2="39333" y2="19000"/>
                        <a14:foregroundMark x1="39333" y1="19000" x2="37500" y2="71500"/>
                        <a14:foregroundMark x1="37500" y1="71500" x2="65000" y2="31333"/>
                        <a14:foregroundMark x1="65000" y1="31333" x2="58333" y2="55167"/>
                        <a14:foregroundMark x1="71500" y1="41500" x2="26500" y2="53667"/>
                        <a14:foregroundMark x1="26500" y1="53667" x2="72833" y2="70167"/>
                        <a14:foregroundMark x1="72833" y1="70167" x2="70500" y2="23667"/>
                        <a14:foregroundMark x1="70500" y1="23667" x2="27667" y2="37833"/>
                        <a14:foregroundMark x1="27667" y1="37833" x2="44500" y2="72167"/>
                        <a14:foregroundMark x1="68333" y1="48333" x2="26333" y2="75000"/>
                        <a14:foregroundMark x1="26333" y1="75000" x2="74000" y2="76500"/>
                        <a14:foregroundMark x1="74000" y1="76500" x2="72000" y2="31333"/>
                        <a14:foregroundMark x1="72000" y1="31333" x2="24500" y2="24167"/>
                        <a14:foregroundMark x1="24500" y1="24167" x2="18167" y2="49000"/>
                        <a14:foregroundMark x1="45833" y1="29500" x2="15000" y2="45833"/>
                        <a14:foregroundMark x1="56500" y1="19500" x2="50167" y2="8833"/>
                        <a14:foregroundMark x1="8833" y1="52167" x2="8833" y2="52167"/>
                        <a14:foregroundMark x1="51500" y1="91000" x2="51500" y2="91000"/>
                        <a14:foregroundMark x1="48333" y1="79667" x2="38333" y2="76000"/>
                        <a14:foregroundMark x1="59667" y1="76500" x2="48333" y2="80333"/>
                        <a14:foregroundMark x1="82167" y1="58333" x2="78500" y2="60333"/>
                        <a14:foregroundMark x1="81500" y1="46500" x2="77167" y2="67833"/>
                        <a14:foregroundMark x1="55833" y1="41500" x2="43833" y2="42000"/>
                        <a14:foregroundMark x1="57167" y1="40167" x2="41333" y2="38333"/>
                        <a14:foregroundMark x1="65833" y1="64000" x2="61500" y2="56500"/>
                        <a14:foregroundMark x1="67167" y1="16333" x2="45167" y2="20167"/>
                        <a14:foregroundMark x1="22000" y1="44500" x2="21333" y2="60333"/>
                        <a14:foregroundMark x1="91667" y1="52167" x2="91667" y2="52167"/>
                        <a14:foregroundMark x1="57667" y1="74667" x2="50167" y2="79167"/>
                        <a14:foregroundMark x1="52000" y1="79667" x2="52667" y2="84667"/>
                        <a14:backgroundMark x1="9333" y1="88500" x2="9333" y2="88500"/>
                        <a14:backgroundMark x1="23833" y1="92333" x2="667" y2="89833"/>
                        <a14:backgroundMark x1="60167" y1="93500" x2="79667" y2="91000"/>
                        <a14:backgroundMark x1="86000" y1="20167" x2="50167" y2="0"/>
                        <a14:backgroundMark x1="27667" y1="2500" x2="12500" y2="11333"/>
                      </a14:backgroundRemoval>
                    </a14:imgEffect>
                  </a14:imgLayer>
                </a14:imgProps>
              </a:ext>
            </a:extLst>
          </a:blip>
          <a:stretch>
            <a:fillRect/>
          </a:stretch>
        </p:blipFill>
        <p:spPr>
          <a:xfrm>
            <a:off x="8115412" y="354194"/>
            <a:ext cx="843210" cy="843210"/>
          </a:xfrm>
          <a:prstGeom prst="rect">
            <a:avLst/>
          </a:prstGeom>
        </p:spPr>
      </p:pic>
      <p:pic>
        <p:nvPicPr>
          <p:cNvPr id="7" name="Picture 6">
            <a:extLst>
              <a:ext uri="{FF2B5EF4-FFF2-40B4-BE49-F238E27FC236}">
                <a16:creationId xmlns:a16="http://schemas.microsoft.com/office/drawing/2014/main" id="{C3F53DB9-57CB-43F7-B9E3-258AF58DA036}"/>
              </a:ext>
            </a:extLst>
          </p:cNvPr>
          <p:cNvPicPr>
            <a:picLocks noChangeAspect="1"/>
          </p:cNvPicPr>
          <p:nvPr/>
        </p:nvPicPr>
        <p:blipFill>
          <a:blip r:embed="rId4"/>
          <a:stretch>
            <a:fillRect/>
          </a:stretch>
        </p:blipFill>
        <p:spPr>
          <a:xfrm>
            <a:off x="7167985" y="393032"/>
            <a:ext cx="763525" cy="765534"/>
          </a:xfrm>
          <a:prstGeom prst="ellipse">
            <a:avLst/>
          </a:prstGeom>
          <a:ln w="3175"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63920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8248784A-DB05-4CF5-AD34-F0EF19DC4B56}"/>
              </a:ext>
            </a:extLst>
          </p:cNvPr>
          <p:cNvSpPr>
            <a:spLocks noGrp="1"/>
          </p:cNvSpPr>
          <p:nvPr>
            <p:ph type="title"/>
          </p:nvPr>
        </p:nvSpPr>
        <p:spPr/>
        <p:txBody>
          <a:bodyPr>
            <a:normAutofit fontScale="90000"/>
          </a:bodyPr>
          <a:lstStyle/>
          <a:p>
            <a:r>
              <a:rPr lang="en-US" b="1" dirty="0">
                <a:solidFill>
                  <a:schemeClr val="bg1"/>
                </a:solidFill>
              </a:rPr>
              <a:t>Figure 7.</a:t>
            </a:r>
            <a:r>
              <a:rPr lang="en-US" dirty="0">
                <a:solidFill>
                  <a:schemeClr val="bg1"/>
                </a:solidFill>
              </a:rPr>
              <a:t> Responses to the question "What do you think are the main risks of using AI?"</a:t>
            </a:r>
            <a:endParaRPr lang="bg-BG" dirty="0"/>
          </a:p>
        </p:txBody>
      </p:sp>
      <p:pic>
        <p:nvPicPr>
          <p:cNvPr id="4" name="Картина 3" descr="A graph with numbers and a bar&#10;&#10;Description automatically generated">
            <a:extLst>
              <a:ext uri="{FF2B5EF4-FFF2-40B4-BE49-F238E27FC236}">
                <a16:creationId xmlns:a16="http://schemas.microsoft.com/office/drawing/2014/main" id="{0D2B3A02-6370-4AA8-80F6-A78DEB471D4F}"/>
              </a:ext>
            </a:extLst>
          </p:cNvPr>
          <p:cNvPicPr/>
          <p:nvPr/>
        </p:nvPicPr>
        <p:blipFill>
          <a:blip r:embed="rId2"/>
          <a:stretch>
            <a:fillRect/>
          </a:stretch>
        </p:blipFill>
        <p:spPr>
          <a:xfrm>
            <a:off x="296260" y="1604334"/>
            <a:ext cx="4581150" cy="2799876"/>
          </a:xfrm>
          <a:prstGeom prst="rect">
            <a:avLst/>
          </a:prstGeom>
        </p:spPr>
      </p:pic>
      <p:sp>
        <p:nvSpPr>
          <p:cNvPr id="5" name="Текстово поле 4">
            <a:extLst>
              <a:ext uri="{FF2B5EF4-FFF2-40B4-BE49-F238E27FC236}">
                <a16:creationId xmlns:a16="http://schemas.microsoft.com/office/drawing/2014/main" id="{8202CDE2-B812-4A79-9CEF-3E1954D419DE}"/>
              </a:ext>
            </a:extLst>
          </p:cNvPr>
          <p:cNvSpPr txBox="1"/>
          <p:nvPr/>
        </p:nvSpPr>
        <p:spPr>
          <a:xfrm>
            <a:off x="4855650" y="1604334"/>
            <a:ext cx="4123035" cy="3139321"/>
          </a:xfrm>
          <a:prstGeom prst="rect">
            <a:avLst/>
          </a:prstGeom>
          <a:noFill/>
        </p:spPr>
        <p:txBody>
          <a:bodyPr wrap="square" rtlCol="0">
            <a:spAutoFit/>
          </a:bodyPr>
          <a:lstStyle/>
          <a:p>
            <a:pPr algn="just"/>
            <a:r>
              <a:rPr lang="en-GB" dirty="0"/>
              <a:t>a) Redundancy.</a:t>
            </a:r>
            <a:endParaRPr lang="bg-BG" dirty="0"/>
          </a:p>
          <a:p>
            <a:pPr algn="just"/>
            <a:r>
              <a:rPr lang="en-GB" dirty="0"/>
              <a:t>b) Overtrusting AI and receiving false information when using it.</a:t>
            </a:r>
            <a:endParaRPr lang="bg-BG" dirty="0"/>
          </a:p>
          <a:p>
            <a:pPr algn="just"/>
            <a:r>
              <a:rPr lang="en-GB" dirty="0"/>
              <a:t>c) Violation of the ethical principles of work.</a:t>
            </a:r>
            <a:endParaRPr lang="bg-BG" dirty="0"/>
          </a:p>
          <a:p>
            <a:pPr algn="just"/>
            <a:r>
              <a:rPr lang="en-GB" dirty="0"/>
              <a:t>d) Reducing creativity and creative thinking in employees and turning them into technical operators.</a:t>
            </a:r>
            <a:endParaRPr lang="bg-BG" dirty="0"/>
          </a:p>
          <a:p>
            <a:pPr algn="just"/>
            <a:r>
              <a:rPr lang="en-GB" dirty="0"/>
              <a:t>e) Waiver of personal liability of employees.</a:t>
            </a:r>
            <a:endParaRPr lang="bg-BG" dirty="0"/>
          </a:p>
          <a:p>
            <a:pPr algn="just"/>
            <a:r>
              <a:rPr lang="en-GB" dirty="0"/>
              <a:t>f) Malware infection.</a:t>
            </a:r>
            <a:endParaRPr lang="bg-BG" dirty="0"/>
          </a:p>
        </p:txBody>
      </p:sp>
    </p:spTree>
    <p:extLst>
      <p:ext uri="{BB962C8B-B14F-4D97-AF65-F5344CB8AC3E}">
        <p14:creationId xmlns:p14="http://schemas.microsoft.com/office/powerpoint/2010/main" val="3042146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69597127-5DFC-4340-A32F-904F258599A1}"/>
              </a:ext>
            </a:extLst>
          </p:cNvPr>
          <p:cNvSpPr>
            <a:spLocks noGrp="1"/>
          </p:cNvSpPr>
          <p:nvPr>
            <p:ph type="title"/>
          </p:nvPr>
        </p:nvSpPr>
        <p:spPr/>
        <p:txBody>
          <a:bodyPr>
            <a:normAutofit/>
          </a:bodyPr>
          <a:lstStyle/>
          <a:p>
            <a:r>
              <a:rPr lang="bg-BG" b="1" cap="all" dirty="0" err="1">
                <a:solidFill>
                  <a:schemeClr val="bg1"/>
                </a:solidFill>
                <a:effectLst/>
              </a:rPr>
              <a:t>Conclusion</a:t>
            </a:r>
            <a:r>
              <a:rPr lang="en-US" b="1" cap="all" dirty="0">
                <a:solidFill>
                  <a:schemeClr val="bg1"/>
                </a:solidFill>
                <a:effectLst/>
              </a:rPr>
              <a:t>S</a:t>
            </a:r>
            <a:endParaRPr lang="bg-BG" dirty="0">
              <a:solidFill>
                <a:schemeClr val="bg1"/>
              </a:solidFill>
            </a:endParaRPr>
          </a:p>
        </p:txBody>
      </p:sp>
      <p:sp>
        <p:nvSpPr>
          <p:cNvPr id="3" name="Контейнер за съдържание 2">
            <a:extLst>
              <a:ext uri="{FF2B5EF4-FFF2-40B4-BE49-F238E27FC236}">
                <a16:creationId xmlns:a16="http://schemas.microsoft.com/office/drawing/2014/main" id="{04786608-6F1A-4C9F-9AF8-DE614A855B15}"/>
              </a:ext>
            </a:extLst>
          </p:cNvPr>
          <p:cNvSpPr>
            <a:spLocks noGrp="1"/>
          </p:cNvSpPr>
          <p:nvPr>
            <p:ph idx="1"/>
          </p:nvPr>
        </p:nvSpPr>
        <p:spPr/>
        <p:txBody>
          <a:bodyPr>
            <a:normAutofit/>
          </a:bodyPr>
          <a:lstStyle/>
          <a:p>
            <a:pPr marL="0" indent="0" algn="just">
              <a:buNone/>
            </a:pPr>
            <a:r>
              <a:rPr lang="en-GB" dirty="0"/>
              <a:t>AI can be effectively used to assist the employees in the administrations, but not to replace them. Development of technologies using </a:t>
            </a:r>
            <a:r>
              <a:rPr lang="en-GB" dirty="0" err="1"/>
              <a:t>ChatBots</a:t>
            </a:r>
            <a:r>
              <a:rPr lang="en-GB" dirty="0"/>
              <a:t> is going to increase the quality and the speed of the services for the citizens, but the responsibility for the information provided must be personified with a specific official.</a:t>
            </a:r>
            <a:endParaRPr lang="bg-BG" dirty="0"/>
          </a:p>
          <a:p>
            <a:pPr marL="0" indent="0">
              <a:buNone/>
            </a:pPr>
            <a:endParaRPr lang="bg-BG" dirty="0"/>
          </a:p>
        </p:txBody>
      </p:sp>
    </p:spTree>
    <p:extLst>
      <p:ext uri="{BB962C8B-B14F-4D97-AF65-F5344CB8AC3E}">
        <p14:creationId xmlns:p14="http://schemas.microsoft.com/office/powerpoint/2010/main" val="1587868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69597127-5DFC-4340-A32F-904F258599A1}"/>
              </a:ext>
            </a:extLst>
          </p:cNvPr>
          <p:cNvSpPr>
            <a:spLocks noGrp="1"/>
          </p:cNvSpPr>
          <p:nvPr>
            <p:ph type="title"/>
          </p:nvPr>
        </p:nvSpPr>
        <p:spPr/>
        <p:txBody>
          <a:bodyPr>
            <a:normAutofit/>
          </a:bodyPr>
          <a:lstStyle/>
          <a:p>
            <a:r>
              <a:rPr lang="bg-BG" b="1" cap="all" dirty="0" err="1">
                <a:solidFill>
                  <a:schemeClr val="bg1"/>
                </a:solidFill>
                <a:effectLst/>
              </a:rPr>
              <a:t>Conclusion</a:t>
            </a:r>
            <a:r>
              <a:rPr lang="en-US" b="1" cap="all" dirty="0">
                <a:solidFill>
                  <a:schemeClr val="bg1"/>
                </a:solidFill>
                <a:effectLst/>
              </a:rPr>
              <a:t>S</a:t>
            </a:r>
            <a:endParaRPr lang="bg-BG" dirty="0">
              <a:solidFill>
                <a:schemeClr val="bg1"/>
              </a:solidFill>
            </a:endParaRPr>
          </a:p>
        </p:txBody>
      </p:sp>
      <p:sp>
        <p:nvSpPr>
          <p:cNvPr id="3" name="Контейнер за съдържание 2">
            <a:extLst>
              <a:ext uri="{FF2B5EF4-FFF2-40B4-BE49-F238E27FC236}">
                <a16:creationId xmlns:a16="http://schemas.microsoft.com/office/drawing/2014/main" id="{04786608-6F1A-4C9F-9AF8-DE614A855B15}"/>
              </a:ext>
            </a:extLst>
          </p:cNvPr>
          <p:cNvSpPr>
            <a:spLocks noGrp="1"/>
          </p:cNvSpPr>
          <p:nvPr>
            <p:ph idx="1"/>
          </p:nvPr>
        </p:nvSpPr>
        <p:spPr/>
        <p:txBody>
          <a:bodyPr>
            <a:normAutofit fontScale="92500"/>
          </a:bodyPr>
          <a:lstStyle/>
          <a:p>
            <a:pPr marL="0" indent="0" algn="just">
              <a:buNone/>
            </a:pPr>
            <a:r>
              <a:rPr lang="en-GB" dirty="0"/>
              <a:t>The main conclusion is that AI and chatbots have the potential to significantly improve the efficiency of public sector organizations. They can answer their questions, directly and to undertake necessary actions to solve their administrative problems and to improve their services. However, further research and improvements are needed in terms of technical implementation, privacy and security requirements, and user experience. </a:t>
            </a:r>
            <a:endParaRPr lang="bg-BG" dirty="0"/>
          </a:p>
        </p:txBody>
      </p:sp>
    </p:spTree>
    <p:extLst>
      <p:ext uri="{BB962C8B-B14F-4D97-AF65-F5344CB8AC3E}">
        <p14:creationId xmlns:p14="http://schemas.microsoft.com/office/powerpoint/2010/main" val="3553054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66590" y="1655520"/>
            <a:ext cx="4581150" cy="1679755"/>
          </a:xfrm>
        </p:spPr>
        <p:txBody>
          <a:bodyPr>
            <a:noAutofit/>
          </a:bodyPr>
          <a:lstStyle/>
          <a:p>
            <a:pPr algn="ctr"/>
            <a:r>
              <a:rPr lang="en-US" sz="4400" dirty="0">
                <a:latin typeface="Clarendon Blk BT" panose="02040905050505020204" pitchFamily="18" charset="0"/>
                <a:cs typeface="Times New Roman" panose="02020603050405020304" pitchFamily="18" charset="0"/>
              </a:rPr>
              <a:t>Thank you for your attention!</a:t>
            </a:r>
            <a:endParaRPr lang="bg-BG" sz="44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96E0E45B-8FD4-4370-B10D-8AC56ED4120A}"/>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8667" b="91000" l="8667" r="91667">
                        <a14:foregroundMark x1="55833" y1="42000" x2="14333" y2="63833"/>
                        <a14:foregroundMark x1="14333" y1="63833" x2="58833" y2="76500"/>
                        <a14:foregroundMark x1="58833" y1="76500" x2="85333" y2="36333"/>
                        <a14:foregroundMark x1="85333" y1="36333" x2="39333" y2="19000"/>
                        <a14:foregroundMark x1="39333" y1="19000" x2="37500" y2="71500"/>
                        <a14:foregroundMark x1="37500" y1="71500" x2="65000" y2="31333"/>
                        <a14:foregroundMark x1="65000" y1="31333" x2="58333" y2="55167"/>
                        <a14:foregroundMark x1="71500" y1="41500" x2="26500" y2="53667"/>
                        <a14:foregroundMark x1="26500" y1="53667" x2="72833" y2="70167"/>
                        <a14:foregroundMark x1="72833" y1="70167" x2="70500" y2="23667"/>
                        <a14:foregroundMark x1="70500" y1="23667" x2="27667" y2="37833"/>
                        <a14:foregroundMark x1="27667" y1="37833" x2="44500" y2="72167"/>
                        <a14:foregroundMark x1="68333" y1="48333" x2="26333" y2="75000"/>
                        <a14:foregroundMark x1="26333" y1="75000" x2="74000" y2="76500"/>
                        <a14:foregroundMark x1="74000" y1="76500" x2="72000" y2="31333"/>
                        <a14:foregroundMark x1="72000" y1="31333" x2="24500" y2="24167"/>
                        <a14:foregroundMark x1="24500" y1="24167" x2="18167" y2="49000"/>
                        <a14:foregroundMark x1="45833" y1="29500" x2="15000" y2="45833"/>
                        <a14:foregroundMark x1="56500" y1="19500" x2="50167" y2="8833"/>
                        <a14:foregroundMark x1="8833" y1="52167" x2="8833" y2="52167"/>
                        <a14:foregroundMark x1="51500" y1="91000" x2="51500" y2="91000"/>
                        <a14:foregroundMark x1="48333" y1="79667" x2="38333" y2="76000"/>
                        <a14:foregroundMark x1="59667" y1="76500" x2="48333" y2="80333"/>
                        <a14:foregroundMark x1="82167" y1="58333" x2="78500" y2="60333"/>
                        <a14:foregroundMark x1="81500" y1="46500" x2="77167" y2="67833"/>
                        <a14:foregroundMark x1="55833" y1="41500" x2="43833" y2="42000"/>
                        <a14:foregroundMark x1="57167" y1="40167" x2="41333" y2="38333"/>
                        <a14:foregroundMark x1="65833" y1="64000" x2="61500" y2="56500"/>
                        <a14:foregroundMark x1="67167" y1="16333" x2="45167" y2="20167"/>
                        <a14:foregroundMark x1="22000" y1="44500" x2="21333" y2="60333"/>
                        <a14:foregroundMark x1="91667" y1="52167" x2="91667" y2="52167"/>
                        <a14:foregroundMark x1="57667" y1="74667" x2="50167" y2="79167"/>
                        <a14:foregroundMark x1="52000" y1="79667" x2="52667" y2="84667"/>
                        <a14:backgroundMark x1="9333" y1="88500" x2="9333" y2="88500"/>
                        <a14:backgroundMark x1="23833" y1="92333" x2="667" y2="89833"/>
                        <a14:backgroundMark x1="60167" y1="93500" x2="79667" y2="91000"/>
                        <a14:backgroundMark x1="86000" y1="20167" x2="50167" y2="0"/>
                        <a14:backgroundMark x1="27667" y1="2500" x2="12500" y2="11333"/>
                      </a14:backgroundRemoval>
                    </a14:imgEffect>
                  </a14:imgLayer>
                </a14:imgProps>
              </a:ext>
            </a:extLst>
          </a:blip>
          <a:stretch>
            <a:fillRect/>
          </a:stretch>
        </p:blipFill>
        <p:spPr>
          <a:xfrm>
            <a:off x="8236920" y="4098800"/>
            <a:ext cx="843210" cy="843210"/>
          </a:xfrm>
          <a:prstGeom prst="rect">
            <a:avLst/>
          </a:prstGeom>
        </p:spPr>
      </p:pic>
      <p:pic>
        <p:nvPicPr>
          <p:cNvPr id="4" name="Picture 3">
            <a:extLst>
              <a:ext uri="{FF2B5EF4-FFF2-40B4-BE49-F238E27FC236}">
                <a16:creationId xmlns:a16="http://schemas.microsoft.com/office/drawing/2014/main" id="{0AF12705-CE99-4508-A933-F770BDD1D02A}"/>
              </a:ext>
            </a:extLst>
          </p:cNvPr>
          <p:cNvPicPr>
            <a:picLocks noChangeAspect="1"/>
          </p:cNvPicPr>
          <p:nvPr/>
        </p:nvPicPr>
        <p:blipFill>
          <a:blip r:embed="rId4"/>
          <a:stretch>
            <a:fillRect/>
          </a:stretch>
        </p:blipFill>
        <p:spPr>
          <a:xfrm>
            <a:off x="7289493" y="4137638"/>
            <a:ext cx="763525" cy="765534"/>
          </a:xfrm>
          <a:prstGeom prst="ellipse">
            <a:avLst/>
          </a:prstGeom>
          <a:ln w="3175"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5245526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375" y="281175"/>
            <a:ext cx="8246070" cy="763525"/>
          </a:xfrm>
        </p:spPr>
        <p:txBody>
          <a:bodyPr>
            <a:normAutofit fontScale="90000"/>
          </a:bodyPr>
          <a:lstStyle/>
          <a:p>
            <a:r>
              <a:rPr lang="en-US" b="1" dirty="0">
                <a:solidFill>
                  <a:schemeClr val="bg1"/>
                </a:solidFill>
              </a:rPr>
              <a:t>Why are public organizations more cautious about using AI than business organizations?</a:t>
            </a:r>
          </a:p>
        </p:txBody>
      </p:sp>
      <p:sp>
        <p:nvSpPr>
          <p:cNvPr id="3" name="Content Placeholder 2"/>
          <p:cNvSpPr>
            <a:spLocks noGrp="1"/>
          </p:cNvSpPr>
          <p:nvPr>
            <p:ph idx="1"/>
          </p:nvPr>
        </p:nvSpPr>
        <p:spPr>
          <a:xfrm>
            <a:off x="448964" y="1350109"/>
            <a:ext cx="8398775" cy="3512215"/>
          </a:xfrm>
        </p:spPr>
        <p:txBody>
          <a:bodyPr>
            <a:noAutofit/>
          </a:bodyPr>
          <a:lstStyle/>
          <a:p>
            <a:pPr algn="just"/>
            <a:r>
              <a:rPr lang="en-GB" sz="1800" dirty="0"/>
              <a:t>Public organizations are conservative, they do not experience competitive pressure from similar structures and therefore are not so open to innovation.</a:t>
            </a:r>
            <a:endParaRPr lang="bg-BG" sz="1800" dirty="0"/>
          </a:p>
          <a:p>
            <a:pPr algn="just"/>
            <a:r>
              <a:rPr lang="en-GB" sz="1800" dirty="0"/>
              <a:t>Public institutions have greater responsibilities to society that are not reduced to reducing market share or declaring bankruptcy when making inappropriate decisions.</a:t>
            </a:r>
            <a:endParaRPr lang="bg-BG" sz="1800" dirty="0"/>
          </a:p>
          <a:p>
            <a:pPr algn="just"/>
            <a:r>
              <a:rPr lang="en-GB" sz="1800" dirty="0"/>
              <a:t>The performance of public institution managers is usually valued more by politicians than by "customers" them, i.e. citizens and their organizations, and politicians are more inclined not to take risks at the expense of efficiency.</a:t>
            </a:r>
            <a:endParaRPr lang="bg-BG" sz="1800" dirty="0"/>
          </a:p>
          <a:p>
            <a:pPr algn="just"/>
            <a:r>
              <a:rPr lang="en-US" sz="1800" dirty="0"/>
              <a:t>Bu, i</a:t>
            </a:r>
            <a:r>
              <a:rPr lang="en-GB" sz="1800" dirty="0"/>
              <a:t>f public institutions are </a:t>
            </a:r>
            <a:r>
              <a:rPr lang="en-GB" sz="1800"/>
              <a:t>not actual and up to date, </a:t>
            </a:r>
            <a:r>
              <a:rPr lang="en-GB" sz="1800" dirty="0"/>
              <a:t>they risk not only falling behind in terms of innovations in administrative processes, but also harming the users of public services, their socio-economic partners, civil formations and business organizations.</a:t>
            </a:r>
            <a:endParaRPr lang="bg-BG" sz="1800" dirty="0"/>
          </a:p>
        </p:txBody>
      </p:sp>
    </p:spTree>
    <p:extLst>
      <p:ext uri="{BB962C8B-B14F-4D97-AF65-F5344CB8AC3E}">
        <p14:creationId xmlns:p14="http://schemas.microsoft.com/office/powerpoint/2010/main" val="1365285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5" y="281175"/>
            <a:ext cx="8246070" cy="763525"/>
          </a:xfrm>
        </p:spPr>
        <p:txBody>
          <a:bodyPr>
            <a:normAutofit/>
          </a:bodyPr>
          <a:lstStyle/>
          <a:p>
            <a:r>
              <a:rPr lang="en-US" b="1" dirty="0">
                <a:solidFill>
                  <a:schemeClr val="bg1"/>
                </a:solidFill>
              </a:rPr>
              <a:t>Survey</a:t>
            </a:r>
          </a:p>
        </p:txBody>
      </p:sp>
      <p:sp>
        <p:nvSpPr>
          <p:cNvPr id="3" name="Content Placeholder 2"/>
          <p:cNvSpPr>
            <a:spLocks noGrp="1"/>
          </p:cNvSpPr>
          <p:nvPr>
            <p:ph idx="1"/>
          </p:nvPr>
        </p:nvSpPr>
        <p:spPr>
          <a:xfrm>
            <a:off x="296260" y="1350110"/>
            <a:ext cx="8551480" cy="3359510"/>
          </a:xfrm>
        </p:spPr>
        <p:txBody>
          <a:bodyPr>
            <a:noAutofit/>
          </a:bodyPr>
          <a:lstStyle/>
          <a:p>
            <a:pPr marL="0" indent="0" algn="just">
              <a:buNone/>
            </a:pPr>
            <a:r>
              <a:rPr lang="en-GB" sz="2400" dirty="0"/>
              <a:t>Whether the employees in the Bulgarian structures of the state administration are ready to use artificial intelligence in their work shows the survey conducted in April 2024 among 77 employees in public sector organizations in Bulgaria, of which 4 ministries, 6 state agencies, 18 executive agencies, 10 specialized structures subordinate to the Council of Ministers and the National Assembly, 11 specialized territorial administrations, 16 regional and 12 municipal administrations.</a:t>
            </a:r>
            <a:endParaRPr lang="bg-BG" sz="2400" dirty="0"/>
          </a:p>
        </p:txBody>
      </p:sp>
    </p:spTree>
    <p:extLst>
      <p:ext uri="{BB962C8B-B14F-4D97-AF65-F5344CB8AC3E}">
        <p14:creationId xmlns:p14="http://schemas.microsoft.com/office/powerpoint/2010/main" val="12659302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FA9108A2-07B2-E876-0F36-55B0393840D6}"/>
              </a:ext>
            </a:extLst>
          </p:cNvPr>
          <p:cNvSpPr>
            <a:spLocks noChangeArrowheads="1"/>
          </p:cNvSpPr>
          <p:nvPr/>
        </p:nvSpPr>
        <p:spPr bwMode="auto">
          <a:xfrm>
            <a:off x="448965" y="-9729"/>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bg-BG"/>
          </a:p>
        </p:txBody>
      </p:sp>
      <p:sp>
        <p:nvSpPr>
          <p:cNvPr id="6" name="TextBox 5">
            <a:extLst>
              <a:ext uri="{FF2B5EF4-FFF2-40B4-BE49-F238E27FC236}">
                <a16:creationId xmlns:a16="http://schemas.microsoft.com/office/drawing/2014/main" id="{8C5BA339-8ECE-185D-717D-4CFFFDC0D8C6}"/>
              </a:ext>
            </a:extLst>
          </p:cNvPr>
          <p:cNvSpPr txBox="1"/>
          <p:nvPr/>
        </p:nvSpPr>
        <p:spPr>
          <a:xfrm>
            <a:off x="400500" y="247768"/>
            <a:ext cx="5424993" cy="583750"/>
          </a:xfrm>
          <a:prstGeom prst="rect">
            <a:avLst/>
          </a:prstGeom>
          <a:noFill/>
        </p:spPr>
        <p:txBody>
          <a:bodyPr wrap="square">
            <a:spAutoFit/>
          </a:bodyPr>
          <a:lstStyle/>
          <a:p>
            <a:pPr>
              <a:lnSpc>
                <a:spcPct val="107000"/>
              </a:lnSpc>
              <a:spcAft>
                <a:spcPts val="800"/>
              </a:spcAft>
            </a:pPr>
            <a:r>
              <a:rPr lang="en-US" sz="3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Results</a:t>
            </a:r>
            <a:endParaRPr lang="bg-BG" sz="3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 name="Картина 4" descr="A pie chart with numbers and a few percentages&#10;&#10;Description automatically generated">
            <a:extLst>
              <a:ext uri="{FF2B5EF4-FFF2-40B4-BE49-F238E27FC236}">
                <a16:creationId xmlns:a16="http://schemas.microsoft.com/office/drawing/2014/main" id="{F7647655-75AA-4321-B341-E54EB6A0414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96260" y="1089015"/>
            <a:ext cx="6075647" cy="362060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Текстово поле 1">
            <a:extLst>
              <a:ext uri="{FF2B5EF4-FFF2-40B4-BE49-F238E27FC236}">
                <a16:creationId xmlns:a16="http://schemas.microsoft.com/office/drawing/2014/main" id="{D3C93EEE-9AF2-4C22-8CFB-88431D31A33D}"/>
              </a:ext>
            </a:extLst>
          </p:cNvPr>
          <p:cNvSpPr txBox="1"/>
          <p:nvPr/>
        </p:nvSpPr>
        <p:spPr>
          <a:xfrm>
            <a:off x="4572000" y="3029865"/>
            <a:ext cx="1679755" cy="1200329"/>
          </a:xfrm>
          <a:prstGeom prst="rect">
            <a:avLst/>
          </a:prstGeom>
          <a:noFill/>
        </p:spPr>
        <p:txBody>
          <a:bodyPr wrap="square" rtlCol="0">
            <a:spAutoFit/>
          </a:bodyPr>
          <a:lstStyle/>
          <a:p>
            <a:pPr marL="342900" indent="-342900">
              <a:buAutoNum type="alphaUcParenR"/>
            </a:pPr>
            <a:r>
              <a:rPr lang="en-US" dirty="0"/>
              <a:t>poor, </a:t>
            </a:r>
          </a:p>
          <a:p>
            <a:pPr marL="342900" indent="-342900">
              <a:buAutoNum type="alphaUcParenR"/>
            </a:pPr>
            <a:r>
              <a:rPr lang="en-US" dirty="0"/>
              <a:t>satisfactory,</a:t>
            </a:r>
          </a:p>
          <a:p>
            <a:pPr marL="342900" indent="-342900">
              <a:buAutoNum type="alphaUcParenR"/>
            </a:pPr>
            <a:r>
              <a:rPr lang="en-US" dirty="0"/>
              <a:t>good, </a:t>
            </a:r>
          </a:p>
          <a:p>
            <a:pPr marL="342900" indent="-342900">
              <a:buAutoNum type="alphaUcParenR"/>
            </a:pPr>
            <a:r>
              <a:rPr lang="en-US" dirty="0"/>
              <a:t>very good</a:t>
            </a:r>
            <a:endParaRPr lang="bg-BG" dirty="0"/>
          </a:p>
        </p:txBody>
      </p:sp>
    </p:spTree>
    <p:extLst>
      <p:ext uri="{BB962C8B-B14F-4D97-AF65-F5344CB8AC3E}">
        <p14:creationId xmlns:p14="http://schemas.microsoft.com/office/powerpoint/2010/main" val="25973588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FA9108A2-07B2-E876-0F36-55B0393840D6}"/>
              </a:ext>
            </a:extLst>
          </p:cNvPr>
          <p:cNvSpPr>
            <a:spLocks noChangeArrowheads="1"/>
          </p:cNvSpPr>
          <p:nvPr/>
        </p:nvSpPr>
        <p:spPr bwMode="auto">
          <a:xfrm>
            <a:off x="448965" y="-9729"/>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bg-BG"/>
          </a:p>
        </p:txBody>
      </p:sp>
      <p:sp>
        <p:nvSpPr>
          <p:cNvPr id="6" name="TextBox 5">
            <a:extLst>
              <a:ext uri="{FF2B5EF4-FFF2-40B4-BE49-F238E27FC236}">
                <a16:creationId xmlns:a16="http://schemas.microsoft.com/office/drawing/2014/main" id="{8C5BA339-8ECE-185D-717D-4CFFFDC0D8C6}"/>
              </a:ext>
            </a:extLst>
          </p:cNvPr>
          <p:cNvSpPr txBox="1"/>
          <p:nvPr/>
        </p:nvSpPr>
        <p:spPr>
          <a:xfrm>
            <a:off x="400500" y="247768"/>
            <a:ext cx="5424993" cy="583750"/>
          </a:xfrm>
          <a:prstGeom prst="rect">
            <a:avLst/>
          </a:prstGeom>
          <a:noFill/>
        </p:spPr>
        <p:txBody>
          <a:bodyPr wrap="square">
            <a:spAutoFit/>
          </a:bodyPr>
          <a:lstStyle/>
          <a:p>
            <a:pPr>
              <a:lnSpc>
                <a:spcPct val="107000"/>
              </a:lnSpc>
              <a:spcAft>
                <a:spcPts val="800"/>
              </a:spcAft>
            </a:pPr>
            <a:r>
              <a:rPr lang="en-US" sz="3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Results</a:t>
            </a:r>
            <a:endParaRPr lang="bg-BG" sz="3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7" name="Картина 6" descr="A pie chart with numbers and percentages&#10;&#10;Description automatically generated">
            <a:extLst>
              <a:ext uri="{FF2B5EF4-FFF2-40B4-BE49-F238E27FC236}">
                <a16:creationId xmlns:a16="http://schemas.microsoft.com/office/drawing/2014/main" id="{070174F7-C327-4C85-9D89-E5C7BE70376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48965" y="1197405"/>
            <a:ext cx="5802790" cy="335951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Текстово поле 4">
            <a:extLst>
              <a:ext uri="{FF2B5EF4-FFF2-40B4-BE49-F238E27FC236}">
                <a16:creationId xmlns:a16="http://schemas.microsoft.com/office/drawing/2014/main" id="{CDA00983-C1F5-4D4F-87F2-11826119526C}"/>
              </a:ext>
            </a:extLst>
          </p:cNvPr>
          <p:cNvSpPr txBox="1"/>
          <p:nvPr/>
        </p:nvSpPr>
        <p:spPr>
          <a:xfrm>
            <a:off x="4572000" y="3029865"/>
            <a:ext cx="1679755" cy="1200329"/>
          </a:xfrm>
          <a:prstGeom prst="rect">
            <a:avLst/>
          </a:prstGeom>
          <a:noFill/>
        </p:spPr>
        <p:txBody>
          <a:bodyPr wrap="square" rtlCol="0">
            <a:spAutoFit/>
          </a:bodyPr>
          <a:lstStyle/>
          <a:p>
            <a:pPr marL="342900" indent="-342900">
              <a:buAutoNum type="alphaUcParenR"/>
            </a:pPr>
            <a:r>
              <a:rPr lang="en-US" dirty="0"/>
              <a:t>poor, </a:t>
            </a:r>
          </a:p>
          <a:p>
            <a:pPr marL="342900" indent="-342900">
              <a:buAutoNum type="alphaUcParenR"/>
            </a:pPr>
            <a:r>
              <a:rPr lang="en-US" dirty="0"/>
              <a:t>satisfactory,</a:t>
            </a:r>
          </a:p>
          <a:p>
            <a:pPr marL="342900" indent="-342900">
              <a:buAutoNum type="alphaUcParenR"/>
            </a:pPr>
            <a:r>
              <a:rPr lang="en-US" dirty="0"/>
              <a:t>good, </a:t>
            </a:r>
          </a:p>
          <a:p>
            <a:pPr marL="342900" indent="-342900">
              <a:buAutoNum type="alphaUcParenR"/>
            </a:pPr>
            <a:r>
              <a:rPr lang="en-US" dirty="0"/>
              <a:t>very good</a:t>
            </a:r>
            <a:endParaRPr lang="bg-BG" dirty="0"/>
          </a:p>
        </p:txBody>
      </p:sp>
    </p:spTree>
    <p:extLst>
      <p:ext uri="{BB962C8B-B14F-4D97-AF65-F5344CB8AC3E}">
        <p14:creationId xmlns:p14="http://schemas.microsoft.com/office/powerpoint/2010/main" val="32052916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FA9108A2-07B2-E876-0F36-55B0393840D6}"/>
              </a:ext>
            </a:extLst>
          </p:cNvPr>
          <p:cNvSpPr>
            <a:spLocks noChangeArrowheads="1"/>
          </p:cNvSpPr>
          <p:nvPr/>
        </p:nvSpPr>
        <p:spPr bwMode="auto">
          <a:xfrm>
            <a:off x="448965" y="-9729"/>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bg-BG"/>
          </a:p>
        </p:txBody>
      </p:sp>
      <p:sp>
        <p:nvSpPr>
          <p:cNvPr id="6" name="TextBox 5">
            <a:extLst>
              <a:ext uri="{FF2B5EF4-FFF2-40B4-BE49-F238E27FC236}">
                <a16:creationId xmlns:a16="http://schemas.microsoft.com/office/drawing/2014/main" id="{8C5BA339-8ECE-185D-717D-4CFFFDC0D8C6}"/>
              </a:ext>
            </a:extLst>
          </p:cNvPr>
          <p:cNvSpPr txBox="1"/>
          <p:nvPr/>
        </p:nvSpPr>
        <p:spPr>
          <a:xfrm>
            <a:off x="400500" y="247768"/>
            <a:ext cx="5424993" cy="583750"/>
          </a:xfrm>
          <a:prstGeom prst="rect">
            <a:avLst/>
          </a:prstGeom>
          <a:noFill/>
        </p:spPr>
        <p:txBody>
          <a:bodyPr wrap="square">
            <a:spAutoFit/>
          </a:bodyPr>
          <a:lstStyle/>
          <a:p>
            <a:pPr>
              <a:lnSpc>
                <a:spcPct val="107000"/>
              </a:lnSpc>
              <a:spcAft>
                <a:spcPts val="800"/>
              </a:spcAft>
            </a:pPr>
            <a:r>
              <a:rPr lang="en-US" sz="3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Results</a:t>
            </a:r>
            <a:endParaRPr lang="bg-BG" sz="3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7" name="Картина 6" descr="A pie chart with blue lines and white text&#10;&#10;Description automatically generated">
            <a:extLst>
              <a:ext uri="{FF2B5EF4-FFF2-40B4-BE49-F238E27FC236}">
                <a16:creationId xmlns:a16="http://schemas.microsoft.com/office/drawing/2014/main" id="{5E1DC0E8-0CBC-46F6-9DDA-9C085D0F740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48965" y="1197404"/>
            <a:ext cx="5802790" cy="351221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Текстово поле 4">
            <a:extLst>
              <a:ext uri="{FF2B5EF4-FFF2-40B4-BE49-F238E27FC236}">
                <a16:creationId xmlns:a16="http://schemas.microsoft.com/office/drawing/2014/main" id="{77457E73-BEE5-436A-9E7A-E6A330C79A89}"/>
              </a:ext>
            </a:extLst>
          </p:cNvPr>
          <p:cNvSpPr txBox="1"/>
          <p:nvPr/>
        </p:nvSpPr>
        <p:spPr>
          <a:xfrm>
            <a:off x="4572000" y="3029865"/>
            <a:ext cx="1679755" cy="1200329"/>
          </a:xfrm>
          <a:prstGeom prst="rect">
            <a:avLst/>
          </a:prstGeom>
          <a:noFill/>
        </p:spPr>
        <p:txBody>
          <a:bodyPr wrap="square" rtlCol="0">
            <a:spAutoFit/>
          </a:bodyPr>
          <a:lstStyle/>
          <a:p>
            <a:pPr marL="342900" indent="-342900">
              <a:buAutoNum type="alphaUcParenR"/>
            </a:pPr>
            <a:r>
              <a:rPr lang="en-US" dirty="0"/>
              <a:t>poor, </a:t>
            </a:r>
          </a:p>
          <a:p>
            <a:pPr marL="342900" indent="-342900">
              <a:buAutoNum type="alphaUcParenR"/>
            </a:pPr>
            <a:r>
              <a:rPr lang="en-US" dirty="0"/>
              <a:t>satisfactory,</a:t>
            </a:r>
          </a:p>
          <a:p>
            <a:pPr marL="342900" indent="-342900">
              <a:buAutoNum type="alphaUcParenR"/>
            </a:pPr>
            <a:r>
              <a:rPr lang="en-US" dirty="0"/>
              <a:t>good, </a:t>
            </a:r>
          </a:p>
          <a:p>
            <a:pPr marL="342900" indent="-342900">
              <a:buAutoNum type="alphaUcParenR"/>
            </a:pPr>
            <a:r>
              <a:rPr lang="en-US" dirty="0"/>
              <a:t>very good</a:t>
            </a:r>
            <a:endParaRPr lang="bg-BG" dirty="0"/>
          </a:p>
        </p:txBody>
      </p:sp>
    </p:spTree>
    <p:extLst>
      <p:ext uri="{BB962C8B-B14F-4D97-AF65-F5344CB8AC3E}">
        <p14:creationId xmlns:p14="http://schemas.microsoft.com/office/powerpoint/2010/main" val="3729249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FA9108A2-07B2-E876-0F36-55B0393840D6}"/>
              </a:ext>
            </a:extLst>
          </p:cNvPr>
          <p:cNvSpPr>
            <a:spLocks noChangeArrowheads="1"/>
          </p:cNvSpPr>
          <p:nvPr/>
        </p:nvSpPr>
        <p:spPr bwMode="auto">
          <a:xfrm>
            <a:off x="448965" y="-9729"/>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bg-BG"/>
          </a:p>
        </p:txBody>
      </p:sp>
      <p:sp>
        <p:nvSpPr>
          <p:cNvPr id="6" name="TextBox 5">
            <a:extLst>
              <a:ext uri="{FF2B5EF4-FFF2-40B4-BE49-F238E27FC236}">
                <a16:creationId xmlns:a16="http://schemas.microsoft.com/office/drawing/2014/main" id="{8C5BA339-8ECE-185D-717D-4CFFFDC0D8C6}"/>
              </a:ext>
            </a:extLst>
          </p:cNvPr>
          <p:cNvSpPr txBox="1"/>
          <p:nvPr/>
        </p:nvSpPr>
        <p:spPr>
          <a:xfrm>
            <a:off x="400500" y="247768"/>
            <a:ext cx="5424993" cy="583750"/>
          </a:xfrm>
          <a:prstGeom prst="rect">
            <a:avLst/>
          </a:prstGeom>
          <a:noFill/>
        </p:spPr>
        <p:txBody>
          <a:bodyPr wrap="square">
            <a:spAutoFit/>
          </a:bodyPr>
          <a:lstStyle/>
          <a:p>
            <a:pPr>
              <a:lnSpc>
                <a:spcPct val="107000"/>
              </a:lnSpc>
              <a:spcAft>
                <a:spcPts val="800"/>
              </a:spcAft>
            </a:pPr>
            <a:r>
              <a:rPr lang="en-US" sz="3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Results</a:t>
            </a:r>
            <a:endParaRPr lang="bg-BG" sz="3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7" name="Картина 6" descr="A pie chart with numbers and percentages&#10;&#10;Description automatically generated">
            <a:extLst>
              <a:ext uri="{FF2B5EF4-FFF2-40B4-BE49-F238E27FC236}">
                <a16:creationId xmlns:a16="http://schemas.microsoft.com/office/drawing/2014/main" id="{7A5F52DE-A09C-4753-AA92-C05D74FB5DD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96260" y="1114658"/>
            <a:ext cx="5955495" cy="374766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Текстово поле 4">
            <a:extLst>
              <a:ext uri="{FF2B5EF4-FFF2-40B4-BE49-F238E27FC236}">
                <a16:creationId xmlns:a16="http://schemas.microsoft.com/office/drawing/2014/main" id="{CFD40C3B-AD81-423B-9406-013601410F9C}"/>
              </a:ext>
            </a:extLst>
          </p:cNvPr>
          <p:cNvSpPr txBox="1"/>
          <p:nvPr/>
        </p:nvSpPr>
        <p:spPr>
          <a:xfrm>
            <a:off x="4572000" y="3029865"/>
            <a:ext cx="1679755" cy="1200329"/>
          </a:xfrm>
          <a:prstGeom prst="rect">
            <a:avLst/>
          </a:prstGeom>
          <a:noFill/>
        </p:spPr>
        <p:txBody>
          <a:bodyPr wrap="square" rtlCol="0">
            <a:spAutoFit/>
          </a:bodyPr>
          <a:lstStyle/>
          <a:p>
            <a:pPr marL="342900" indent="-342900">
              <a:buAutoNum type="alphaUcParenR"/>
            </a:pPr>
            <a:r>
              <a:rPr lang="en-US" dirty="0"/>
              <a:t>poor, </a:t>
            </a:r>
          </a:p>
          <a:p>
            <a:pPr marL="342900" indent="-342900">
              <a:buAutoNum type="alphaUcParenR"/>
            </a:pPr>
            <a:r>
              <a:rPr lang="en-US" dirty="0"/>
              <a:t>satisfactory,</a:t>
            </a:r>
          </a:p>
          <a:p>
            <a:pPr marL="342900" indent="-342900">
              <a:buAutoNum type="alphaUcParenR"/>
            </a:pPr>
            <a:r>
              <a:rPr lang="en-US" dirty="0"/>
              <a:t>good, </a:t>
            </a:r>
          </a:p>
          <a:p>
            <a:pPr marL="342900" indent="-342900">
              <a:buAutoNum type="alphaUcParenR"/>
            </a:pPr>
            <a:r>
              <a:rPr lang="en-US" dirty="0"/>
              <a:t>very good</a:t>
            </a:r>
            <a:endParaRPr lang="bg-BG" dirty="0"/>
          </a:p>
        </p:txBody>
      </p:sp>
    </p:spTree>
    <p:extLst>
      <p:ext uri="{BB962C8B-B14F-4D97-AF65-F5344CB8AC3E}">
        <p14:creationId xmlns:p14="http://schemas.microsoft.com/office/powerpoint/2010/main" val="1712718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a16="http://schemas.microsoft.com/office/drawing/2014/main" id="{FA9108A2-07B2-E876-0F36-55B0393840D6}"/>
              </a:ext>
            </a:extLst>
          </p:cNvPr>
          <p:cNvSpPr>
            <a:spLocks noChangeArrowheads="1"/>
          </p:cNvSpPr>
          <p:nvPr/>
        </p:nvSpPr>
        <p:spPr bwMode="auto">
          <a:xfrm>
            <a:off x="448965" y="-9729"/>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bg-BG"/>
          </a:p>
        </p:txBody>
      </p:sp>
      <p:sp>
        <p:nvSpPr>
          <p:cNvPr id="6" name="TextBox 5">
            <a:extLst>
              <a:ext uri="{FF2B5EF4-FFF2-40B4-BE49-F238E27FC236}">
                <a16:creationId xmlns:a16="http://schemas.microsoft.com/office/drawing/2014/main" id="{8C5BA339-8ECE-185D-717D-4CFFFDC0D8C6}"/>
              </a:ext>
            </a:extLst>
          </p:cNvPr>
          <p:cNvSpPr txBox="1"/>
          <p:nvPr/>
        </p:nvSpPr>
        <p:spPr>
          <a:xfrm>
            <a:off x="400500" y="247768"/>
            <a:ext cx="5424993" cy="583750"/>
          </a:xfrm>
          <a:prstGeom prst="rect">
            <a:avLst/>
          </a:prstGeom>
          <a:noFill/>
        </p:spPr>
        <p:txBody>
          <a:bodyPr wrap="square">
            <a:spAutoFit/>
          </a:bodyPr>
          <a:lstStyle/>
          <a:p>
            <a:pPr>
              <a:lnSpc>
                <a:spcPct val="107000"/>
              </a:lnSpc>
              <a:spcAft>
                <a:spcPts val="800"/>
              </a:spcAft>
            </a:pPr>
            <a:r>
              <a:rPr lang="en-US" sz="3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Results</a:t>
            </a:r>
            <a:endParaRPr lang="bg-BG" sz="3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7" name="Картина 6" descr="A pie chart with a number of percentages&#10;&#10;Description automatically generated">
            <a:extLst>
              <a:ext uri="{FF2B5EF4-FFF2-40B4-BE49-F238E27FC236}">
                <a16:creationId xmlns:a16="http://schemas.microsoft.com/office/drawing/2014/main" id="{FA565AF4-2818-4A5F-954A-70FFA42C7F8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82929" y="1044700"/>
            <a:ext cx="5802790" cy="36649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Текстово поле 4">
            <a:extLst>
              <a:ext uri="{FF2B5EF4-FFF2-40B4-BE49-F238E27FC236}">
                <a16:creationId xmlns:a16="http://schemas.microsoft.com/office/drawing/2014/main" id="{E1B9A6A9-E200-4FB5-8572-915B3AD7C016}"/>
              </a:ext>
            </a:extLst>
          </p:cNvPr>
          <p:cNvSpPr txBox="1"/>
          <p:nvPr/>
        </p:nvSpPr>
        <p:spPr>
          <a:xfrm>
            <a:off x="4572000" y="3029865"/>
            <a:ext cx="1679755" cy="1200329"/>
          </a:xfrm>
          <a:prstGeom prst="rect">
            <a:avLst/>
          </a:prstGeom>
          <a:noFill/>
        </p:spPr>
        <p:txBody>
          <a:bodyPr wrap="square" rtlCol="0">
            <a:spAutoFit/>
          </a:bodyPr>
          <a:lstStyle/>
          <a:p>
            <a:pPr marL="342900" indent="-342900">
              <a:buAutoNum type="alphaUcParenR"/>
            </a:pPr>
            <a:r>
              <a:rPr lang="en-US" dirty="0"/>
              <a:t>poor, </a:t>
            </a:r>
          </a:p>
          <a:p>
            <a:pPr marL="342900" indent="-342900">
              <a:buAutoNum type="alphaUcParenR"/>
            </a:pPr>
            <a:r>
              <a:rPr lang="en-US" dirty="0"/>
              <a:t>satisfactory,</a:t>
            </a:r>
          </a:p>
          <a:p>
            <a:pPr marL="342900" indent="-342900">
              <a:buAutoNum type="alphaUcParenR"/>
            </a:pPr>
            <a:r>
              <a:rPr lang="en-US" dirty="0"/>
              <a:t>good, </a:t>
            </a:r>
          </a:p>
          <a:p>
            <a:pPr marL="342900" indent="-342900">
              <a:buAutoNum type="alphaUcParenR"/>
            </a:pPr>
            <a:r>
              <a:rPr lang="en-US" dirty="0"/>
              <a:t>very good</a:t>
            </a:r>
            <a:endParaRPr lang="bg-BG" dirty="0"/>
          </a:p>
        </p:txBody>
      </p:sp>
    </p:spTree>
    <p:extLst>
      <p:ext uri="{BB962C8B-B14F-4D97-AF65-F5344CB8AC3E}">
        <p14:creationId xmlns:p14="http://schemas.microsoft.com/office/powerpoint/2010/main" val="1400956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8709F23E-365D-41A2-9FF8-44CFBF73BFC3}"/>
              </a:ext>
            </a:extLst>
          </p:cNvPr>
          <p:cNvSpPr>
            <a:spLocks noGrp="1"/>
          </p:cNvSpPr>
          <p:nvPr>
            <p:ph type="title"/>
          </p:nvPr>
        </p:nvSpPr>
        <p:spPr/>
        <p:txBody>
          <a:bodyPr>
            <a:normAutofit fontScale="90000"/>
          </a:bodyPr>
          <a:lstStyle/>
          <a:p>
            <a:r>
              <a:rPr lang="en-GB" b="1" dirty="0">
                <a:solidFill>
                  <a:schemeClr val="bg1"/>
                </a:solidFill>
              </a:rPr>
              <a:t>Figure 6.</a:t>
            </a:r>
            <a:r>
              <a:rPr lang="en-GB" dirty="0">
                <a:solidFill>
                  <a:schemeClr val="bg1"/>
                </a:solidFill>
              </a:rPr>
              <a:t> Answers to the question in which areas of administration can AI be used</a:t>
            </a:r>
            <a:endParaRPr lang="bg-BG" dirty="0"/>
          </a:p>
        </p:txBody>
      </p:sp>
      <p:pic>
        <p:nvPicPr>
          <p:cNvPr id="4" name="Картина 3" descr="A graph with numbers and a bar&#10;&#10;Description automatically generated">
            <a:extLst>
              <a:ext uri="{FF2B5EF4-FFF2-40B4-BE49-F238E27FC236}">
                <a16:creationId xmlns:a16="http://schemas.microsoft.com/office/drawing/2014/main" id="{20B09B6E-D203-41CF-A8EB-78A0AE4DF4A4}"/>
              </a:ext>
            </a:extLst>
          </p:cNvPr>
          <p:cNvPicPr/>
          <p:nvPr/>
        </p:nvPicPr>
        <p:blipFill>
          <a:blip r:embed="rId2"/>
          <a:stretch>
            <a:fillRect/>
          </a:stretch>
        </p:blipFill>
        <p:spPr>
          <a:xfrm>
            <a:off x="-9150" y="1502815"/>
            <a:ext cx="5039265" cy="2901395"/>
          </a:xfrm>
          <a:prstGeom prst="rect">
            <a:avLst/>
          </a:prstGeom>
        </p:spPr>
      </p:pic>
      <p:sp>
        <p:nvSpPr>
          <p:cNvPr id="5" name="Текстово поле 4">
            <a:extLst>
              <a:ext uri="{FF2B5EF4-FFF2-40B4-BE49-F238E27FC236}">
                <a16:creationId xmlns:a16="http://schemas.microsoft.com/office/drawing/2014/main" id="{D63D7A92-BC11-44A7-A29A-638D6E7D5CDE}"/>
              </a:ext>
            </a:extLst>
          </p:cNvPr>
          <p:cNvSpPr txBox="1"/>
          <p:nvPr/>
        </p:nvSpPr>
        <p:spPr>
          <a:xfrm>
            <a:off x="4971683" y="1197405"/>
            <a:ext cx="4096629" cy="3785652"/>
          </a:xfrm>
          <a:prstGeom prst="rect">
            <a:avLst/>
          </a:prstGeom>
          <a:noFill/>
        </p:spPr>
        <p:txBody>
          <a:bodyPr wrap="square" rtlCol="0">
            <a:spAutoFit/>
          </a:bodyPr>
          <a:lstStyle/>
          <a:p>
            <a:pPr algn="just"/>
            <a:r>
              <a:rPr lang="en-GB" sz="1600" dirty="0"/>
              <a:t>a) Analysis and processing of large volumes of data.</a:t>
            </a:r>
            <a:endParaRPr lang="bg-BG" sz="1600" dirty="0"/>
          </a:p>
          <a:p>
            <a:pPr algn="just"/>
            <a:r>
              <a:rPr lang="en-GB" sz="1600" dirty="0"/>
              <a:t>b) Automation of routine and administrative tasks.</a:t>
            </a:r>
            <a:endParaRPr lang="bg-BG" sz="1600" dirty="0"/>
          </a:p>
          <a:p>
            <a:pPr algn="just"/>
            <a:r>
              <a:rPr lang="en-GB" sz="1600" dirty="0"/>
              <a:t>c) Decision support and work process optimization.</a:t>
            </a:r>
            <a:endParaRPr lang="bg-BG" sz="1600" dirty="0"/>
          </a:p>
          <a:p>
            <a:pPr algn="just"/>
            <a:r>
              <a:rPr lang="en-GB" sz="1600" dirty="0"/>
              <a:t>d) Developing "smart cities" and improving urban mobility, energy efficiency and waste management.</a:t>
            </a:r>
            <a:endParaRPr lang="bg-BG" sz="1600" dirty="0"/>
          </a:p>
          <a:p>
            <a:pPr algn="just"/>
            <a:r>
              <a:rPr lang="en-GB" sz="1600" dirty="0"/>
              <a:t>e) Increasing the transparency and accountability of public bodies.</a:t>
            </a:r>
            <a:endParaRPr lang="bg-BG" sz="1600" dirty="0"/>
          </a:p>
          <a:p>
            <a:pPr algn="just"/>
            <a:r>
              <a:rPr lang="en-GB" sz="1600" dirty="0"/>
              <a:t>f) The management of human resources.</a:t>
            </a:r>
            <a:endParaRPr lang="bg-BG" sz="1600" dirty="0"/>
          </a:p>
          <a:p>
            <a:pPr algn="just"/>
            <a:r>
              <a:rPr lang="en-GB" sz="1600" dirty="0"/>
              <a:t>g) Risk management.</a:t>
            </a:r>
            <a:endParaRPr lang="bg-BG" sz="1600" dirty="0"/>
          </a:p>
          <a:p>
            <a:pPr algn="just"/>
            <a:r>
              <a:rPr lang="en-GB" sz="1600" dirty="0"/>
              <a:t>h) Spatial planning.</a:t>
            </a:r>
            <a:endParaRPr lang="bg-BG" sz="1600" dirty="0"/>
          </a:p>
          <a:p>
            <a:pPr algn="just"/>
            <a:r>
              <a:rPr lang="en-GB" sz="1600" dirty="0" err="1"/>
              <a:t>i</a:t>
            </a:r>
            <a:r>
              <a:rPr lang="en-GB" sz="1600" dirty="0"/>
              <a:t>) Public relations.</a:t>
            </a:r>
            <a:endParaRPr lang="bg-BG" sz="1600" dirty="0"/>
          </a:p>
        </p:txBody>
      </p:sp>
    </p:spTree>
    <p:extLst>
      <p:ext uri="{BB962C8B-B14F-4D97-AF65-F5344CB8AC3E}">
        <p14:creationId xmlns:p14="http://schemas.microsoft.com/office/powerpoint/2010/main" val="7565290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603</Words>
  <Application>Microsoft Office PowerPoint</Application>
  <PresentationFormat>On-screen Show (16:9)</PresentationFormat>
  <Paragraphs>57</Paragraphs>
  <Slides>13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Clarendon Blk BT</vt:lpstr>
      <vt:lpstr>Times New Roman</vt:lpstr>
      <vt:lpstr>Office Theme</vt:lpstr>
      <vt:lpstr>POTENTIAL FOR USING ARTIFICAL INTELLIGENCE IN PUBLIC ADMINISTRATION</vt:lpstr>
      <vt:lpstr>Why are public organizations more cautious about using AI than business organizations?</vt:lpstr>
      <vt:lpstr>Survey</vt:lpstr>
      <vt:lpstr>PowerPoint Presentation</vt:lpstr>
      <vt:lpstr>PowerPoint Presentation</vt:lpstr>
      <vt:lpstr>PowerPoint Presentation</vt:lpstr>
      <vt:lpstr>PowerPoint Presentation</vt:lpstr>
      <vt:lpstr>PowerPoint Presentation</vt:lpstr>
      <vt:lpstr>Figure 6. Answers to the question in which areas of administration can AI be used</vt:lpstr>
      <vt:lpstr>Figure 7. Responses to the question "What do you think are the main risks of using AI?"</vt:lpstr>
      <vt:lpstr>ConclusionS</vt:lpstr>
      <vt:lpstr>ConclusionS</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2017-08-01T15:40:51Z</dcterms:created>
  <dcterms:modified xsi:type="dcterms:W3CDTF">2024-05-31T08:17:17Z</dcterms:modified>
</cp:coreProperties>
</file>