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7" r:id="rId2"/>
    <p:sldId id="4400" r:id="rId3"/>
    <p:sldId id="4401" r:id="rId4"/>
    <p:sldId id="4436" r:id="rId5"/>
    <p:sldId id="4437" r:id="rId6"/>
    <p:sldId id="4435" r:id="rId7"/>
    <p:sldId id="260" r:id="rId8"/>
    <p:sldId id="562" r:id="rId9"/>
    <p:sldId id="960" r:id="rId10"/>
    <p:sldId id="4431" r:id="rId11"/>
    <p:sldId id="4429" r:id="rId12"/>
    <p:sldId id="4427" r:id="rId13"/>
    <p:sldId id="4447" r:id="rId14"/>
    <p:sldId id="4442" r:id="rId15"/>
    <p:sldId id="4444" r:id="rId16"/>
    <p:sldId id="4468" r:id="rId17"/>
    <p:sldId id="4469" r:id="rId18"/>
    <p:sldId id="4467" r:id="rId19"/>
    <p:sldId id="4465" r:id="rId20"/>
    <p:sldId id="4466" r:id="rId21"/>
    <p:sldId id="4443" r:id="rId22"/>
    <p:sldId id="4398" r:id="rId23"/>
    <p:sldId id="4421" r:id="rId24"/>
    <p:sldId id="4422" r:id="rId25"/>
    <p:sldId id="4432" r:id="rId26"/>
    <p:sldId id="299" r:id="rId27"/>
    <p:sldId id="4399" r:id="rId28"/>
    <p:sldId id="4445" r:id="rId29"/>
    <p:sldId id="4455" r:id="rId30"/>
    <p:sldId id="4456" r:id="rId31"/>
    <p:sldId id="258" r:id="rId32"/>
    <p:sldId id="263" r:id="rId33"/>
    <p:sldId id="264"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snapToGrid="0">
      <p:cViewPr varScale="1">
        <p:scale>
          <a:sx n="62" d="100"/>
          <a:sy n="62" d="100"/>
        </p:scale>
        <p:origin x="684" y="76"/>
      </p:cViewPr>
      <p:guideLst/>
    </p:cSldViewPr>
  </p:slideViewPr>
  <p:notesTextViewPr>
    <p:cViewPr>
      <p:scale>
        <a:sx n="1" d="1"/>
        <a:sy n="1" d="1"/>
      </p:scale>
      <p:origin x="0" y="0"/>
    </p:cViewPr>
  </p:notesTextViewPr>
  <p:sorterViewPr>
    <p:cViewPr>
      <p:scale>
        <a:sx n="200" d="100"/>
        <a:sy n="200" d="100"/>
      </p:scale>
      <p:origin x="0" y="-3430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646890-6CDB-4C1B-9BEC-DEA9D5DD05AD}" type="datetimeFigureOut">
              <a:rPr lang="en-US" smtClean="0"/>
              <a:t>5/31/2024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06BA3-09E2-45E3-9BE2-3D27DFEB55EA}" type="slidenum">
              <a:rPr lang="en-US" smtClean="0"/>
              <a:t>‹#›</a:t>
            </a:fld>
            <a:endParaRPr lang="en-US"/>
          </a:p>
        </p:txBody>
      </p:sp>
    </p:spTree>
    <p:extLst>
      <p:ext uri="{BB962C8B-B14F-4D97-AF65-F5344CB8AC3E}">
        <p14:creationId xmlns:p14="http://schemas.microsoft.com/office/powerpoint/2010/main" val="3904759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6C6BAD8-7B45-487B-A973-99752A680E00}" type="slidenum">
              <a:rPr lang="en-US" smtClean="0"/>
              <a:pPr/>
              <a:t>8</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50396" y="4616032"/>
            <a:ext cx="5227176" cy="4373172"/>
          </a:xfrm>
          <a:noFill/>
          <a:ln/>
        </p:spPr>
        <p:txBody>
          <a:bodyPr/>
          <a:lstStyle/>
          <a:p>
            <a:pPr eaLnBrk="1" hangingPunct="1"/>
            <a:endParaRPr lang="en-US"/>
          </a:p>
        </p:txBody>
      </p:sp>
    </p:spTree>
    <p:extLst>
      <p:ext uri="{BB962C8B-B14F-4D97-AF65-F5344CB8AC3E}">
        <p14:creationId xmlns:p14="http://schemas.microsoft.com/office/powerpoint/2010/main" val="4246683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6C6BAD8-7B45-487B-A973-99752A680E00}" type="slidenum">
              <a:rPr lang="en-US" smtClean="0"/>
              <a:pPr/>
              <a:t>9</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50396" y="4616032"/>
            <a:ext cx="5227176" cy="4373172"/>
          </a:xfrm>
          <a:noFill/>
          <a:ln/>
        </p:spPr>
        <p:txBody>
          <a:bodyPr/>
          <a:lstStyle/>
          <a:p>
            <a:pPr eaLnBrk="1" hangingPunct="1"/>
            <a:endParaRPr lang="en-US"/>
          </a:p>
        </p:txBody>
      </p:sp>
    </p:spTree>
    <p:extLst>
      <p:ext uri="{BB962C8B-B14F-4D97-AF65-F5344CB8AC3E}">
        <p14:creationId xmlns:p14="http://schemas.microsoft.com/office/powerpoint/2010/main" val="1979628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5F3736-EAD6-46D4-B7FC-AD89BAF867E7}" type="slidenum">
              <a:rPr lang="en-US" smtClean="0"/>
              <a:t>13</a:t>
            </a:fld>
            <a:endParaRPr lang="en-US"/>
          </a:p>
        </p:txBody>
      </p:sp>
    </p:spTree>
    <p:extLst>
      <p:ext uri="{BB962C8B-B14F-4D97-AF65-F5344CB8AC3E}">
        <p14:creationId xmlns:p14="http://schemas.microsoft.com/office/powerpoint/2010/main" val="33084495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10148D-1980-483B-A1A0-9350EC6C4CA1}"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935586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10148D-1980-483B-A1A0-9350EC6C4CA1}"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1767273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10148D-1980-483B-A1A0-9350EC6C4CA1}"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4059489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10148D-1980-483B-A1A0-9350EC6C4CA1}"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58792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10148D-1980-483B-A1A0-9350EC6C4CA1}"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2951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10148D-1980-483B-A1A0-9350EC6C4CA1}"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4012868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10148D-1980-483B-A1A0-9350EC6C4CA1}" type="datetimeFigureOut">
              <a:rPr lang="en-US" smtClean="0"/>
              <a:t>5/31/2024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1910909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10148D-1980-483B-A1A0-9350EC6C4CA1}" type="datetimeFigureOut">
              <a:rPr lang="en-US" smtClean="0"/>
              <a:t>5/31/2024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299888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10148D-1980-483B-A1A0-9350EC6C4CA1}" type="datetimeFigureOut">
              <a:rPr lang="en-US" smtClean="0"/>
              <a:t>5/31/2024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486215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10148D-1980-483B-A1A0-9350EC6C4CA1}"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8779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10148D-1980-483B-A1A0-9350EC6C4CA1}"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2A9ED2-A30B-4C6B-9E83-71EE48F2E9BC}" type="slidenum">
              <a:rPr lang="en-US" smtClean="0"/>
              <a:t>‹#›</a:t>
            </a:fld>
            <a:endParaRPr lang="en-US"/>
          </a:p>
        </p:txBody>
      </p:sp>
    </p:spTree>
    <p:extLst>
      <p:ext uri="{BB962C8B-B14F-4D97-AF65-F5344CB8AC3E}">
        <p14:creationId xmlns:p14="http://schemas.microsoft.com/office/powerpoint/2010/main" val="38083868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110148D-1980-483B-A1A0-9350EC6C4CA1}" type="datetimeFigureOut">
              <a:rPr lang="en-US" smtClean="0"/>
              <a:t>5/31/2024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92A9ED2-A30B-4C6B-9E83-71EE48F2E9BC}" type="slidenum">
              <a:rPr lang="en-US" smtClean="0"/>
              <a:t>‹#›</a:t>
            </a:fld>
            <a:endParaRPr lang="en-US"/>
          </a:p>
        </p:txBody>
      </p:sp>
    </p:spTree>
    <p:extLst>
      <p:ext uri="{BB962C8B-B14F-4D97-AF65-F5344CB8AC3E}">
        <p14:creationId xmlns:p14="http://schemas.microsoft.com/office/powerpoint/2010/main" val="27809625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hyperlink" Target="mailto:tomg@pdx.edu" TargetMode="External"/><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4.png"/><Relationship Id="rId2" Type="http://schemas.openxmlformats.org/officeDocument/2006/relationships/image" Target="../media/image1.png"/><Relationship Id="rId16" Type="http://schemas.openxmlformats.org/officeDocument/2006/relationships/image" Target="../media/image13.jp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2.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hyperlink" Target="https://www.linkedin.com/in/tom-gillpatrick-a59b60/"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lead-innovation.com/en/insights/english-blog/innovation-proces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nsightplatforms.com/link/black-swan-dat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blackswan.com/resources/case-studies/bubbling-up-a-sparkling-new-drinks-brand-for-pepsico" TargetMode="External"/><Relationship Id="rId4" Type="http://schemas.openxmlformats.org/officeDocument/2006/relationships/hyperlink" Target="https://www.bubly.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hyperlink" Target="https://www.youtube.com/watch?v=xDpEfN_cn6s&amp;feature=youtu.be" TargetMode="External"/><Relationship Id="rId3" Type="http://schemas.openxmlformats.org/officeDocument/2006/relationships/image" Target="../media/image33.jpg"/><Relationship Id="rId7" Type="http://schemas.openxmlformats.org/officeDocument/2006/relationships/image" Target="../media/image37.png"/><Relationship Id="rId2" Type="http://schemas.openxmlformats.org/officeDocument/2006/relationships/image" Target="../media/image32.jp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www.weforum.org/agenda/2024/04/prepare-future-policy-ideas-ai-in-education/" TargetMode="External"/><Relationship Id="rId4" Type="http://schemas.openxmlformats.org/officeDocument/2006/relationships/hyperlink" Target="https://www.imf.org/en/Blogs/Articles/2024/01/14/ai-will-transform-the-global-economy-lets-make-sure-it-benefits-humanity"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en.wikipedia.org/wiki/Disruptive_innovation" TargetMode="External"/><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standardmedia.co.ke/testbed/business/business/article/2001467026/googles-ai-eases-search-and-work-execution-with-new-development"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weforum.org/agenda/2024/04/prepare-future-policy-ideas-ai-in-education/" TargetMode="External"/><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www.weforum.org/agenda/2024/04/prepare-future-policy-ideas-ai-in-education/" TargetMode="External"/><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link.springer.com/chapter/10.1007/978-3-031-08215-3_5#ref-CR55" TargetMode="External"/><Relationship Id="rId7" Type="http://schemas.openxmlformats.org/officeDocument/2006/relationships/image" Target="../media/image45.gif"/><Relationship Id="rId2" Type="http://schemas.openxmlformats.org/officeDocument/2006/relationships/hyperlink" Target="https://link.springer.com/chapter/10.1007/978-3-031-08215-3_5#ref-CR12" TargetMode="External"/><Relationship Id="rId1" Type="http://schemas.openxmlformats.org/officeDocument/2006/relationships/slideLayout" Target="../slideLayouts/slideLayout2.xml"/><Relationship Id="rId6" Type="http://schemas.openxmlformats.org/officeDocument/2006/relationships/hyperlink" Target="https://link.springer.com/chapter/10.1007/978-3-031-08215-3_5#ref-CR46" TargetMode="External"/><Relationship Id="rId5" Type="http://schemas.openxmlformats.org/officeDocument/2006/relationships/hyperlink" Target="https://link.springer.com/chapter/10.1007/978-3-031-08215-3_5#ref-CR44" TargetMode="External"/><Relationship Id="rId4" Type="http://schemas.openxmlformats.org/officeDocument/2006/relationships/hyperlink" Target="https://link.springer.com/chapter/10.1007/978-3-031-08215-3_5#ref-CR58"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standardmedia.co.ke/education/article/2001473258/how-universities-can-best-prepare-for-the-generative-ai-tech-revolution"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researchportal.northumbria.ac.uk/ws/portalfiles/portal/31309999/AI_in_Africa_Opportunities_and_Challenges_Paper_68_Manuscript.pdf" TargetMode="External"/><Relationship Id="rId2" Type="http://schemas.openxmlformats.org/officeDocument/2006/relationships/hyperlink" Target="https://link.springer.com/chapter/10.1007/978-3-031-08215-3_5" TargetMode="External"/><Relationship Id="rId1" Type="http://schemas.openxmlformats.org/officeDocument/2006/relationships/slideLayout" Target="../slideLayouts/slideLayout1.xml"/><Relationship Id="rId5" Type="http://schemas.openxmlformats.org/officeDocument/2006/relationships/hyperlink" Target="https://arxiv.org/html/2404.11476v1" TargetMode="External"/><Relationship Id="rId4" Type="http://schemas.openxmlformats.org/officeDocument/2006/relationships/hyperlink" Target="https://doi.org/10.1016/j.techfore.2020.12026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hyperlink" Target="https://www.youtube.com/watch?v=5XzAvzZB2kI" TargetMode="External"/><Relationship Id="rId4" Type="http://schemas.openxmlformats.org/officeDocument/2006/relationships/hyperlink" Target="https://www.weforum.org/agenda/2024/03/11-technology-milestones-ai-quantum-computing-vr/"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storage.googleapis.com/gweb-uniblog-publish-prod/documents/Generally_Faster_-_The_Economic_Impact_of_Generative_AI.pdf" TargetMode="External"/><Relationship Id="rId2" Type="http://schemas.openxmlformats.org/officeDocument/2006/relationships/hyperlink" Target="https://legatum.mit.edu/can-ai-help-transform-africa/" TargetMode="External"/><Relationship Id="rId1" Type="http://schemas.openxmlformats.org/officeDocument/2006/relationships/slideLayout" Target="../slideLayouts/slideLayout2.xml"/><Relationship Id="rId4" Type="http://schemas.openxmlformats.org/officeDocument/2006/relationships/hyperlink" Target="https://www.forbesafrica.com/technology/2023/09/14/the-ai-in-african-innovation-explained/"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gartner.com/en/articles/what-s-new-in-artificial-intelligence-from-the-2023-gartner-hype-cycle"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thenationalnews.com/business/technology/2023/08/14/global-ai-investments-could-hit-200bn-by-2025-and-have-bigger-impact-on-economy/"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2.census.gov/library/working-papers/2024/adrm/ces/CES-WP-24-09.pdf"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up of a logo&#10;&#10;Description automatically generated">
            <a:extLst>
              <a:ext uri="{FF2B5EF4-FFF2-40B4-BE49-F238E27FC236}">
                <a16:creationId xmlns:a16="http://schemas.microsoft.com/office/drawing/2014/main" id="{E7B85A97-7530-FC20-09BF-6A6CCADCB5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45" y="168842"/>
            <a:ext cx="1515087" cy="636742"/>
          </a:xfrm>
          <a:prstGeom prst="rect">
            <a:avLst/>
          </a:prstGeom>
        </p:spPr>
      </p:pic>
      <p:pic>
        <p:nvPicPr>
          <p:cNvPr id="10" name="Picture 9" descr="A logo with a red arrow&#10;&#10;Description automatically generated">
            <a:extLst>
              <a:ext uri="{FF2B5EF4-FFF2-40B4-BE49-F238E27FC236}">
                <a16:creationId xmlns:a16="http://schemas.microsoft.com/office/drawing/2014/main" id="{AC30E776-2D33-2E6C-6E05-B99C3D7E8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350" y="213591"/>
            <a:ext cx="848068" cy="476443"/>
          </a:xfrm>
          <a:prstGeom prst="rect">
            <a:avLst/>
          </a:prstGeom>
        </p:spPr>
      </p:pic>
      <p:pic>
        <p:nvPicPr>
          <p:cNvPr id="12" name="Picture 11" descr="A logo of a graduation cap and book&#10;&#10;Description automatically generated">
            <a:extLst>
              <a:ext uri="{FF2B5EF4-FFF2-40B4-BE49-F238E27FC236}">
                <a16:creationId xmlns:a16="http://schemas.microsoft.com/office/drawing/2014/main" id="{65D97ADC-452F-6DAD-9D0E-B5939DC41A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1605" y="213844"/>
            <a:ext cx="476190" cy="476190"/>
          </a:xfrm>
          <a:prstGeom prst="rect">
            <a:avLst/>
          </a:prstGeom>
        </p:spPr>
      </p:pic>
      <p:pic>
        <p:nvPicPr>
          <p:cNvPr id="14" name="Picture 13" descr="A logo with a bird on it&#10;&#10;Description automatically generated">
            <a:extLst>
              <a:ext uri="{FF2B5EF4-FFF2-40B4-BE49-F238E27FC236}">
                <a16:creationId xmlns:a16="http://schemas.microsoft.com/office/drawing/2014/main" id="{7DEB5F3B-BF50-1A4C-63E7-8F25B22F9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6982" y="218974"/>
            <a:ext cx="476443" cy="476443"/>
          </a:xfrm>
          <a:prstGeom prst="rect">
            <a:avLst/>
          </a:prstGeom>
        </p:spPr>
      </p:pic>
      <p:pic>
        <p:nvPicPr>
          <p:cNvPr id="16" name="Picture 15">
            <a:extLst>
              <a:ext uri="{FF2B5EF4-FFF2-40B4-BE49-F238E27FC236}">
                <a16:creationId xmlns:a16="http://schemas.microsoft.com/office/drawing/2014/main" id="{00FA778F-B6CA-A47A-FDBF-1F298835C9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35637" y="227759"/>
            <a:ext cx="476443" cy="457385"/>
          </a:xfrm>
          <a:prstGeom prst="rect">
            <a:avLst/>
          </a:prstGeom>
        </p:spPr>
      </p:pic>
      <p:pic>
        <p:nvPicPr>
          <p:cNvPr id="18" name="Picture 17">
            <a:extLst>
              <a:ext uri="{FF2B5EF4-FFF2-40B4-BE49-F238E27FC236}">
                <a16:creationId xmlns:a16="http://schemas.microsoft.com/office/drawing/2014/main" id="{B7C18CF0-2DB0-350B-1B0D-BEDAB5E487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61647" y="223119"/>
            <a:ext cx="476443" cy="457385"/>
          </a:xfrm>
          <a:prstGeom prst="rect">
            <a:avLst/>
          </a:prstGeom>
        </p:spPr>
      </p:pic>
      <p:pic>
        <p:nvPicPr>
          <p:cNvPr id="20" name="Picture 19">
            <a:extLst>
              <a:ext uri="{FF2B5EF4-FFF2-40B4-BE49-F238E27FC236}">
                <a16:creationId xmlns:a16="http://schemas.microsoft.com/office/drawing/2014/main" id="{D1E866EC-C372-D973-729E-A8CFF8D179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8997" y="213591"/>
            <a:ext cx="362096" cy="476443"/>
          </a:xfrm>
          <a:prstGeom prst="rect">
            <a:avLst/>
          </a:prstGeom>
        </p:spPr>
      </p:pic>
      <p:pic>
        <p:nvPicPr>
          <p:cNvPr id="22" name="Picture 21">
            <a:extLst>
              <a:ext uri="{FF2B5EF4-FFF2-40B4-BE49-F238E27FC236}">
                <a16:creationId xmlns:a16="http://schemas.microsoft.com/office/drawing/2014/main" id="{96D8B76D-EDB5-F189-CEEE-DD72D124B12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99609" y="204083"/>
            <a:ext cx="466914" cy="476443"/>
          </a:xfrm>
          <a:prstGeom prst="rect">
            <a:avLst/>
          </a:prstGeom>
        </p:spPr>
      </p:pic>
      <p:pic>
        <p:nvPicPr>
          <p:cNvPr id="24" name="Picture 23" descr="A yellow circle with black text&#10;&#10;Description automatically generated">
            <a:extLst>
              <a:ext uri="{FF2B5EF4-FFF2-40B4-BE49-F238E27FC236}">
                <a16:creationId xmlns:a16="http://schemas.microsoft.com/office/drawing/2014/main" id="{876F5FA7-1033-CD23-6446-BD836255902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82521" y="223119"/>
            <a:ext cx="533474" cy="476316"/>
          </a:xfrm>
          <a:prstGeom prst="rect">
            <a:avLst/>
          </a:prstGeom>
        </p:spPr>
      </p:pic>
      <p:pic>
        <p:nvPicPr>
          <p:cNvPr id="26" name="Picture 25" descr="A blue circle with white text&#10;&#10;Description automatically generated">
            <a:extLst>
              <a:ext uri="{FF2B5EF4-FFF2-40B4-BE49-F238E27FC236}">
                <a16:creationId xmlns:a16="http://schemas.microsoft.com/office/drawing/2014/main" id="{96A24AFA-8EEC-AFEC-5CF5-F229B226D79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5344" y="204314"/>
            <a:ext cx="476190" cy="476190"/>
          </a:xfrm>
          <a:prstGeom prst="rect">
            <a:avLst/>
          </a:prstGeom>
        </p:spPr>
      </p:pic>
      <p:pic>
        <p:nvPicPr>
          <p:cNvPr id="28" name="Picture 27" descr="A close-up of a logo&#10;&#10;Description automatically generated">
            <a:extLst>
              <a:ext uri="{FF2B5EF4-FFF2-40B4-BE49-F238E27FC236}">
                <a16:creationId xmlns:a16="http://schemas.microsoft.com/office/drawing/2014/main" id="{76226478-256E-E3DF-643C-1A96012C887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31372" y="197004"/>
            <a:ext cx="1162520" cy="476443"/>
          </a:xfrm>
          <a:prstGeom prst="rect">
            <a:avLst/>
          </a:prstGeom>
        </p:spPr>
      </p:pic>
      <p:sp>
        <p:nvSpPr>
          <p:cNvPr id="32" name="TextBox 31">
            <a:extLst>
              <a:ext uri="{FF2B5EF4-FFF2-40B4-BE49-F238E27FC236}">
                <a16:creationId xmlns:a16="http://schemas.microsoft.com/office/drawing/2014/main" id="{0EB15BC3-44E6-A93C-E486-35FA08057BCF}"/>
              </a:ext>
            </a:extLst>
          </p:cNvPr>
          <p:cNvSpPr txBox="1"/>
          <p:nvPr/>
        </p:nvSpPr>
        <p:spPr>
          <a:xfrm>
            <a:off x="1573588" y="1830791"/>
            <a:ext cx="6157784" cy="1569660"/>
          </a:xfrm>
          <a:prstGeom prst="rect">
            <a:avLst/>
          </a:prstGeom>
          <a:noFill/>
        </p:spPr>
        <p:txBody>
          <a:bodyPr wrap="square">
            <a:spAutoFit/>
          </a:bodyPr>
          <a:lstStyle/>
          <a:p>
            <a:pPr algn="ctr"/>
            <a:r>
              <a:rPr lang="en-US" sz="3200" b="1" dirty="0">
                <a:solidFill>
                  <a:srgbClr val="FF0000"/>
                </a:solidFill>
              </a:rPr>
              <a:t>Impact of AI on Management of Innovation On Education and Economic Development</a:t>
            </a:r>
          </a:p>
        </p:txBody>
      </p:sp>
      <p:sp>
        <p:nvSpPr>
          <p:cNvPr id="34" name="TextBox 33">
            <a:extLst>
              <a:ext uri="{FF2B5EF4-FFF2-40B4-BE49-F238E27FC236}">
                <a16:creationId xmlns:a16="http://schemas.microsoft.com/office/drawing/2014/main" id="{B518FA20-8EDB-1AAB-082B-45FE334F5A2D}"/>
              </a:ext>
            </a:extLst>
          </p:cNvPr>
          <p:cNvSpPr txBox="1"/>
          <p:nvPr/>
        </p:nvSpPr>
        <p:spPr>
          <a:xfrm>
            <a:off x="2366480" y="3779444"/>
            <a:ext cx="4572000" cy="2400657"/>
          </a:xfrm>
          <a:prstGeom prst="rect">
            <a:avLst/>
          </a:prstGeom>
          <a:noFill/>
        </p:spPr>
        <p:txBody>
          <a:bodyPr wrap="square">
            <a:spAutoFit/>
          </a:bodyPr>
          <a:lstStyle/>
          <a:p>
            <a:pPr algn="ctr"/>
            <a:r>
              <a:rPr lang="en-US" b="1" dirty="0"/>
              <a:t>Tom Gillpatrick Ph.D.</a:t>
            </a:r>
          </a:p>
          <a:p>
            <a:pPr algn="ctr"/>
            <a:r>
              <a:rPr lang="en-US" b="1" dirty="0"/>
              <a:t>Juan Young Professor of Marketing</a:t>
            </a:r>
          </a:p>
          <a:p>
            <a:pPr algn="ctr"/>
            <a:r>
              <a:rPr lang="en-US" b="1" dirty="0"/>
              <a:t>Portland State University</a:t>
            </a:r>
          </a:p>
          <a:p>
            <a:pPr algn="ctr"/>
            <a:r>
              <a:rPr lang="en-US" b="1" dirty="0"/>
              <a:t>Portland Oregon USA</a:t>
            </a:r>
          </a:p>
          <a:p>
            <a:pPr algn="ctr"/>
            <a:r>
              <a:rPr lang="en-US" b="1" dirty="0">
                <a:hlinkClick r:id="rId13"/>
              </a:rPr>
              <a:t>tomg@pdx.edu</a:t>
            </a:r>
            <a:endParaRPr lang="en-US" b="1" dirty="0"/>
          </a:p>
          <a:p>
            <a:pPr algn="ctr"/>
            <a:r>
              <a:rPr lang="en-US" sz="1200" b="1" dirty="0">
                <a:hlinkClick r:id="rId14"/>
              </a:rPr>
              <a:t>https://www.linkedin.com/in/tom-gillpatrick-a59b60/</a:t>
            </a:r>
            <a:endParaRPr lang="en-US" sz="1200" b="1" dirty="0"/>
          </a:p>
          <a:p>
            <a:pPr algn="ctr"/>
            <a:endParaRPr lang="en-US" sz="1200" b="1" dirty="0"/>
          </a:p>
          <a:p>
            <a:pPr algn="ctr"/>
            <a:endParaRPr lang="en-US" b="1" dirty="0"/>
          </a:p>
          <a:p>
            <a:pPr algn="ctr"/>
            <a:r>
              <a:rPr lang="en-US" b="1" dirty="0"/>
              <a:t>31 May 2024</a:t>
            </a:r>
          </a:p>
        </p:txBody>
      </p:sp>
      <p:pic>
        <p:nvPicPr>
          <p:cNvPr id="35" name="Picture 34" descr="A close-up of a logo&#10;&#10;Description automatically generated">
            <a:extLst>
              <a:ext uri="{FF2B5EF4-FFF2-40B4-BE49-F238E27FC236}">
                <a16:creationId xmlns:a16="http://schemas.microsoft.com/office/drawing/2014/main" id="{D1C11B64-3A5A-F903-EF77-A4B582861AB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286500" y="6120398"/>
            <a:ext cx="2857500" cy="793922"/>
          </a:xfrm>
          <a:prstGeom prst="rect">
            <a:avLst/>
          </a:prstGeom>
        </p:spPr>
      </p:pic>
      <p:pic>
        <p:nvPicPr>
          <p:cNvPr id="36" name="Picture 35" descr="A logo of a university&#10;&#10;Description automatically generated">
            <a:extLst>
              <a:ext uri="{FF2B5EF4-FFF2-40B4-BE49-F238E27FC236}">
                <a16:creationId xmlns:a16="http://schemas.microsoft.com/office/drawing/2014/main" id="{2CFA96C9-7707-7D59-E38A-299CCF61062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715250" y="5237114"/>
            <a:ext cx="1071562" cy="1071562"/>
          </a:xfrm>
          <a:prstGeom prst="rect">
            <a:avLst/>
          </a:prstGeom>
        </p:spPr>
      </p:pic>
      <p:sp>
        <p:nvSpPr>
          <p:cNvPr id="39" name="TextBox 38">
            <a:extLst>
              <a:ext uri="{FF2B5EF4-FFF2-40B4-BE49-F238E27FC236}">
                <a16:creationId xmlns:a16="http://schemas.microsoft.com/office/drawing/2014/main" id="{B44EC945-5485-DE7A-E0D8-AAA7FAA554C9}"/>
              </a:ext>
            </a:extLst>
          </p:cNvPr>
          <p:cNvSpPr txBox="1"/>
          <p:nvPr/>
        </p:nvSpPr>
        <p:spPr>
          <a:xfrm>
            <a:off x="454728" y="897446"/>
            <a:ext cx="8395503" cy="400110"/>
          </a:xfrm>
          <a:prstGeom prst="rect">
            <a:avLst/>
          </a:prstGeom>
          <a:noFill/>
        </p:spPr>
        <p:txBody>
          <a:bodyPr wrap="none" rtlCol="0">
            <a:spAutoFit/>
          </a:bodyPr>
          <a:lstStyle/>
          <a:p>
            <a:r>
              <a:rPr lang="en-US" sz="2000" dirty="0">
                <a:solidFill>
                  <a:schemeClr val="tx2">
                    <a:lumMod val="75000"/>
                    <a:lumOff val="25000"/>
                  </a:schemeClr>
                </a:solidFill>
              </a:rPr>
              <a:t>New Paradigms in the Economy Connectivity, Innovation and Sustainability</a:t>
            </a:r>
          </a:p>
        </p:txBody>
      </p:sp>
      <p:pic>
        <p:nvPicPr>
          <p:cNvPr id="40" name="Picture 39">
            <a:extLst>
              <a:ext uri="{FF2B5EF4-FFF2-40B4-BE49-F238E27FC236}">
                <a16:creationId xmlns:a16="http://schemas.microsoft.com/office/drawing/2014/main" id="{88E6D50C-DCD6-FA1D-E7A9-48D51DBC1521}"/>
              </a:ext>
            </a:extLst>
          </p:cNvPr>
          <p:cNvPicPr>
            <a:picLocks noChangeAspect="1"/>
          </p:cNvPicPr>
          <p:nvPr/>
        </p:nvPicPr>
        <p:blipFill>
          <a:blip r:embed="rId17"/>
          <a:stretch>
            <a:fillRect/>
          </a:stretch>
        </p:blipFill>
        <p:spPr>
          <a:xfrm>
            <a:off x="0" y="5019670"/>
            <a:ext cx="2571525" cy="1824284"/>
          </a:xfrm>
          <a:prstGeom prst="rect">
            <a:avLst/>
          </a:prstGeom>
        </p:spPr>
      </p:pic>
    </p:spTree>
    <p:extLst>
      <p:ext uri="{BB962C8B-B14F-4D97-AF65-F5344CB8AC3E}">
        <p14:creationId xmlns:p14="http://schemas.microsoft.com/office/powerpoint/2010/main" val="968397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B12D77-8F51-E8CA-DD1F-9C67A7A7AB05}"/>
              </a:ext>
            </a:extLst>
          </p:cNvPr>
          <p:cNvSpPr txBox="1"/>
          <p:nvPr/>
        </p:nvSpPr>
        <p:spPr>
          <a:xfrm>
            <a:off x="222422" y="699035"/>
            <a:ext cx="8748583" cy="5816977"/>
          </a:xfrm>
          <a:prstGeom prst="rect">
            <a:avLst/>
          </a:prstGeom>
          <a:noFill/>
        </p:spPr>
        <p:txBody>
          <a:bodyPr wrap="square">
            <a:spAutoFit/>
          </a:bodyPr>
          <a:lstStyle/>
          <a:p>
            <a:pPr>
              <a:buFont typeface="+mj-lt"/>
              <a:buAutoNum type="arabicPeriod"/>
            </a:pPr>
            <a:r>
              <a:rPr lang="en-US" sz="2400" b="1" dirty="0"/>
              <a:t>Healthcare</a:t>
            </a:r>
            <a:r>
              <a:rPr lang="en-US" sz="2400" dirty="0"/>
              <a:t>: </a:t>
            </a:r>
            <a:r>
              <a:rPr lang="en-US" dirty="0"/>
              <a:t>AI is revolutionizing healthcare by enabling early disease detection, personalized treatment plans, and medical research advancements. </a:t>
            </a:r>
          </a:p>
          <a:p>
            <a:pPr>
              <a:buFont typeface="+mj-lt"/>
              <a:buAutoNum type="arabicPeriod"/>
            </a:pPr>
            <a:r>
              <a:rPr lang="en-US" sz="2400" b="1" dirty="0"/>
              <a:t>Finance</a:t>
            </a:r>
            <a:r>
              <a:rPr lang="en-US" sz="2400" dirty="0"/>
              <a:t>: </a:t>
            </a:r>
            <a:r>
              <a:rPr lang="en-US" dirty="0"/>
              <a:t>In the financial industry, AI is being used to enhance fraud detection, risk management, and customer service. </a:t>
            </a:r>
          </a:p>
          <a:p>
            <a:pPr>
              <a:buFont typeface="+mj-lt"/>
              <a:buAutoNum type="arabicPeriod"/>
            </a:pPr>
            <a:r>
              <a:rPr lang="en-US" sz="2400" b="1" dirty="0"/>
              <a:t>Manufacturing</a:t>
            </a:r>
            <a:r>
              <a:rPr lang="en-US" sz="2400" dirty="0"/>
              <a:t>: </a:t>
            </a:r>
            <a:r>
              <a:rPr lang="en-US" dirty="0"/>
              <a:t>AI-driven technologies such as predictive maintenance and autonomous robots are transforming manufacturing operations. </a:t>
            </a:r>
          </a:p>
          <a:p>
            <a:pPr>
              <a:buFont typeface="+mj-lt"/>
              <a:buAutoNum type="arabicPeriod"/>
            </a:pPr>
            <a:r>
              <a:rPr lang="en-US" sz="2400" b="1" dirty="0"/>
              <a:t>Retail</a:t>
            </a:r>
            <a:r>
              <a:rPr lang="en-US" sz="2400" dirty="0"/>
              <a:t>: </a:t>
            </a:r>
            <a:r>
              <a:rPr lang="en-US" dirty="0"/>
              <a:t>AI is reshaping the retail landscape through personalized recommendations, inventory management, and customer service automation. </a:t>
            </a:r>
          </a:p>
          <a:p>
            <a:pPr>
              <a:buFont typeface="+mj-lt"/>
              <a:buAutoNum type="arabicPeriod"/>
            </a:pPr>
            <a:r>
              <a:rPr lang="en-US" sz="2400" b="1" dirty="0"/>
              <a:t>Transportation</a:t>
            </a:r>
            <a:r>
              <a:rPr lang="en-US" sz="2400" dirty="0"/>
              <a:t>: </a:t>
            </a:r>
            <a:r>
              <a:rPr lang="en-US" dirty="0"/>
              <a:t>In the transportation sector, AI is driving innovation in autonomous vehicles, traffic management, and logistics optimization. </a:t>
            </a:r>
          </a:p>
          <a:p>
            <a:pPr>
              <a:buFont typeface="+mj-lt"/>
              <a:buAutoNum type="arabicPeriod"/>
            </a:pPr>
            <a:r>
              <a:rPr lang="en-US" sz="2400" b="1" dirty="0"/>
              <a:t>Energy</a:t>
            </a:r>
            <a:r>
              <a:rPr lang="en-US" sz="2400" dirty="0"/>
              <a:t>: </a:t>
            </a:r>
            <a:r>
              <a:rPr lang="en-US" dirty="0"/>
              <a:t>AI is being deployed in the energy sector to optimize energy generation, distribution, and consumption. </a:t>
            </a:r>
          </a:p>
          <a:p>
            <a:pPr>
              <a:buFont typeface="+mj-lt"/>
              <a:buAutoNum type="arabicPeriod"/>
            </a:pPr>
            <a:r>
              <a:rPr lang="en-US" sz="2400" b="1" dirty="0"/>
              <a:t>Agriculture</a:t>
            </a:r>
            <a:r>
              <a:rPr lang="en-US" sz="2400" dirty="0"/>
              <a:t>: </a:t>
            </a:r>
            <a:r>
              <a:rPr lang="en-US" dirty="0"/>
              <a:t>AI is helping farmers improve crop yields, reduce resource usage, and optimize farming practices. Startups like </a:t>
            </a:r>
            <a:r>
              <a:rPr lang="en-US" dirty="0" err="1"/>
              <a:t>Farmwave</a:t>
            </a:r>
            <a:r>
              <a:rPr lang="en-US" dirty="0"/>
              <a:t> use AI-powered image recognition technology to analyze crop health and detect pests and diseases early. 8.</a:t>
            </a:r>
            <a:r>
              <a:rPr lang="en-US" sz="2400" b="1" dirty="0"/>
              <a:t>Education</a:t>
            </a:r>
            <a:r>
              <a:rPr lang="en-US" sz="2400" dirty="0"/>
              <a:t>: </a:t>
            </a:r>
            <a:r>
              <a:rPr lang="en-US" dirty="0"/>
              <a:t>AI is transforming education through personalized learning experiences, adaptive tutoring, and student assessment. Platforms like Khan Academy and Duolingo use AI algorithms to adapt content and learning paths. </a:t>
            </a:r>
          </a:p>
        </p:txBody>
      </p:sp>
      <p:sp>
        <p:nvSpPr>
          <p:cNvPr id="4" name="TextBox 3">
            <a:extLst>
              <a:ext uri="{FF2B5EF4-FFF2-40B4-BE49-F238E27FC236}">
                <a16:creationId xmlns:a16="http://schemas.microsoft.com/office/drawing/2014/main" id="{88FE0C87-CAD6-499F-8532-BF503607636F}"/>
              </a:ext>
            </a:extLst>
          </p:cNvPr>
          <p:cNvSpPr txBox="1"/>
          <p:nvPr/>
        </p:nvSpPr>
        <p:spPr>
          <a:xfrm>
            <a:off x="191153" y="178525"/>
            <a:ext cx="8761694" cy="461665"/>
          </a:xfrm>
          <a:prstGeom prst="rect">
            <a:avLst/>
          </a:prstGeom>
          <a:noFill/>
        </p:spPr>
        <p:txBody>
          <a:bodyPr wrap="none" rtlCol="0">
            <a:spAutoFit/>
          </a:bodyPr>
          <a:lstStyle/>
          <a:p>
            <a:r>
              <a:rPr lang="en-US" sz="2400" b="1" dirty="0">
                <a:solidFill>
                  <a:srgbClr val="FF0000"/>
                </a:solidFill>
              </a:rPr>
              <a:t>Examples of How AI is Impacting Innovation Across Industries</a:t>
            </a:r>
          </a:p>
        </p:txBody>
      </p:sp>
      <p:sp>
        <p:nvSpPr>
          <p:cNvPr id="2" name="TextBox 1">
            <a:extLst>
              <a:ext uri="{FF2B5EF4-FFF2-40B4-BE49-F238E27FC236}">
                <a16:creationId xmlns:a16="http://schemas.microsoft.com/office/drawing/2014/main" id="{801145CB-8A16-E7F8-C5F5-3D649117E21A}"/>
              </a:ext>
            </a:extLst>
          </p:cNvPr>
          <p:cNvSpPr txBox="1"/>
          <p:nvPr/>
        </p:nvSpPr>
        <p:spPr>
          <a:xfrm>
            <a:off x="7559528" y="6390191"/>
            <a:ext cx="1411477" cy="369332"/>
          </a:xfrm>
          <a:prstGeom prst="rect">
            <a:avLst/>
          </a:prstGeom>
          <a:noFill/>
        </p:spPr>
        <p:txBody>
          <a:bodyPr wrap="none" rtlCol="0">
            <a:spAutoFit/>
          </a:bodyPr>
          <a:lstStyle/>
          <a:p>
            <a:r>
              <a:rPr lang="en-US" dirty="0"/>
              <a:t>Chat GPT4 +</a:t>
            </a:r>
          </a:p>
        </p:txBody>
      </p:sp>
    </p:spTree>
    <p:extLst>
      <p:ext uri="{BB962C8B-B14F-4D97-AF65-F5344CB8AC3E}">
        <p14:creationId xmlns:p14="http://schemas.microsoft.com/office/powerpoint/2010/main" val="758343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E88365-867B-6A87-A15A-71A4E6B44773}"/>
              </a:ext>
            </a:extLst>
          </p:cNvPr>
          <p:cNvSpPr txBox="1"/>
          <p:nvPr/>
        </p:nvSpPr>
        <p:spPr>
          <a:xfrm>
            <a:off x="399533" y="4663697"/>
            <a:ext cx="4073612" cy="2031325"/>
          </a:xfrm>
          <a:prstGeom prst="rect">
            <a:avLst/>
          </a:prstGeom>
          <a:noFill/>
        </p:spPr>
        <p:txBody>
          <a:bodyPr wrap="square">
            <a:spAutoFit/>
          </a:bodyPr>
          <a:lstStyle/>
          <a:p>
            <a:pPr>
              <a:buFont typeface="+mj-lt"/>
              <a:buAutoNum type="arabicPeriod"/>
            </a:pPr>
            <a:r>
              <a:rPr lang="en-US" b="1" dirty="0"/>
              <a:t>Definition of strategic search areas</a:t>
            </a:r>
          </a:p>
          <a:p>
            <a:pPr>
              <a:buFont typeface="+mj-lt"/>
              <a:buAutoNum type="arabicPeriod"/>
            </a:pPr>
            <a:r>
              <a:rPr lang="en-US" b="1" dirty="0"/>
              <a:t>Idea generation</a:t>
            </a:r>
          </a:p>
          <a:p>
            <a:pPr>
              <a:buFont typeface="+mj-lt"/>
              <a:buAutoNum type="arabicPeriod"/>
            </a:pPr>
            <a:r>
              <a:rPr lang="en-US" b="1" dirty="0"/>
              <a:t>Concept phase</a:t>
            </a:r>
          </a:p>
          <a:p>
            <a:pPr>
              <a:buFont typeface="+mj-lt"/>
              <a:buAutoNum type="arabicPeriod"/>
            </a:pPr>
            <a:r>
              <a:rPr lang="en-US" b="1" dirty="0"/>
              <a:t>Development</a:t>
            </a:r>
          </a:p>
          <a:p>
            <a:pPr>
              <a:buFont typeface="+mj-lt"/>
              <a:buAutoNum type="arabicPeriod"/>
            </a:pPr>
            <a:r>
              <a:rPr lang="en-US" b="1" dirty="0"/>
              <a:t>Construction / implementation</a:t>
            </a:r>
          </a:p>
          <a:p>
            <a:pPr>
              <a:buFont typeface="+mj-lt"/>
              <a:buAutoNum type="arabicPeriod"/>
            </a:pPr>
            <a:r>
              <a:rPr lang="en-US" b="1" dirty="0"/>
              <a:t>Market introduction</a:t>
            </a:r>
          </a:p>
          <a:p>
            <a:pPr>
              <a:buFont typeface="+mj-lt"/>
              <a:buAutoNum type="arabicPeriod"/>
            </a:pPr>
            <a:r>
              <a:rPr lang="en-US" b="1" dirty="0"/>
              <a:t>Perfectioning</a:t>
            </a:r>
          </a:p>
        </p:txBody>
      </p:sp>
      <p:sp>
        <p:nvSpPr>
          <p:cNvPr id="7" name="TextBox 6">
            <a:extLst>
              <a:ext uri="{FF2B5EF4-FFF2-40B4-BE49-F238E27FC236}">
                <a16:creationId xmlns:a16="http://schemas.microsoft.com/office/drawing/2014/main" id="{E3771D7D-4D5E-4217-5ED3-CDF5EB1798D0}"/>
              </a:ext>
            </a:extLst>
          </p:cNvPr>
          <p:cNvSpPr txBox="1"/>
          <p:nvPr/>
        </p:nvSpPr>
        <p:spPr>
          <a:xfrm>
            <a:off x="4386648" y="6122715"/>
            <a:ext cx="4572000" cy="523220"/>
          </a:xfrm>
          <a:prstGeom prst="rect">
            <a:avLst/>
          </a:prstGeom>
          <a:noFill/>
        </p:spPr>
        <p:txBody>
          <a:bodyPr wrap="square">
            <a:spAutoFit/>
          </a:bodyPr>
          <a:lstStyle/>
          <a:p>
            <a:r>
              <a:rPr lang="en-US" sz="1400" dirty="0">
                <a:hlinkClick r:id="rId2"/>
              </a:rPr>
              <a:t>https://www.lead-innovation.com/en/insights/english-blog/innovation-process</a:t>
            </a:r>
            <a:endParaRPr lang="en-US" sz="1400" dirty="0"/>
          </a:p>
        </p:txBody>
      </p:sp>
      <p:pic>
        <p:nvPicPr>
          <p:cNvPr id="4" name="Picture 3">
            <a:extLst>
              <a:ext uri="{FF2B5EF4-FFF2-40B4-BE49-F238E27FC236}">
                <a16:creationId xmlns:a16="http://schemas.microsoft.com/office/drawing/2014/main" id="{BDB8C92C-1228-458D-A348-C767863D157C}"/>
              </a:ext>
            </a:extLst>
          </p:cNvPr>
          <p:cNvPicPr>
            <a:picLocks noChangeAspect="1"/>
          </p:cNvPicPr>
          <p:nvPr/>
        </p:nvPicPr>
        <p:blipFill>
          <a:blip r:embed="rId3"/>
          <a:stretch>
            <a:fillRect/>
          </a:stretch>
        </p:blipFill>
        <p:spPr>
          <a:xfrm>
            <a:off x="-74141" y="832021"/>
            <a:ext cx="9794790" cy="3896498"/>
          </a:xfrm>
          <a:prstGeom prst="rect">
            <a:avLst/>
          </a:prstGeom>
        </p:spPr>
      </p:pic>
      <p:sp>
        <p:nvSpPr>
          <p:cNvPr id="6" name="TextBox 5">
            <a:extLst>
              <a:ext uri="{FF2B5EF4-FFF2-40B4-BE49-F238E27FC236}">
                <a16:creationId xmlns:a16="http://schemas.microsoft.com/office/drawing/2014/main" id="{70C9ABE1-3A5A-B354-C61A-13068D1E0858}"/>
              </a:ext>
            </a:extLst>
          </p:cNvPr>
          <p:cNvSpPr txBox="1"/>
          <p:nvPr/>
        </p:nvSpPr>
        <p:spPr>
          <a:xfrm>
            <a:off x="157181" y="185691"/>
            <a:ext cx="8986819" cy="646331"/>
          </a:xfrm>
          <a:prstGeom prst="rect">
            <a:avLst/>
          </a:prstGeom>
          <a:noFill/>
        </p:spPr>
        <p:txBody>
          <a:bodyPr wrap="none" rtlCol="0">
            <a:spAutoFit/>
          </a:bodyPr>
          <a:lstStyle/>
          <a:p>
            <a:r>
              <a:rPr lang="en-US" sz="3600" b="1" dirty="0">
                <a:solidFill>
                  <a:srgbClr val="FF0000"/>
                </a:solidFill>
              </a:rPr>
              <a:t>The Seven Steps in the Innovation Process</a:t>
            </a:r>
          </a:p>
        </p:txBody>
      </p:sp>
    </p:spTree>
    <p:extLst>
      <p:ext uri="{BB962C8B-B14F-4D97-AF65-F5344CB8AC3E}">
        <p14:creationId xmlns:p14="http://schemas.microsoft.com/office/powerpoint/2010/main" val="1219729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340F98-36A5-78FB-7590-C5952AFB9D65}"/>
              </a:ext>
            </a:extLst>
          </p:cNvPr>
          <p:cNvSpPr txBox="1"/>
          <p:nvPr/>
        </p:nvSpPr>
        <p:spPr>
          <a:xfrm>
            <a:off x="140043" y="179248"/>
            <a:ext cx="8740346" cy="6586418"/>
          </a:xfrm>
          <a:prstGeom prst="rect">
            <a:avLst/>
          </a:prstGeom>
          <a:noFill/>
        </p:spPr>
        <p:txBody>
          <a:bodyPr wrap="square">
            <a:spAutoFit/>
          </a:bodyPr>
          <a:lstStyle/>
          <a:p>
            <a:r>
              <a:rPr lang="en-US" sz="3400" b="1" dirty="0">
                <a:solidFill>
                  <a:srgbClr val="FF0000"/>
                </a:solidFill>
              </a:rPr>
              <a:t>AI can assist in innovation in several ways:</a:t>
            </a:r>
          </a:p>
          <a:p>
            <a:endParaRPr lang="en-US" sz="1200" dirty="0"/>
          </a:p>
          <a:p>
            <a:pPr>
              <a:buFont typeface="+mj-lt"/>
              <a:buAutoNum type="arabicPeriod"/>
            </a:pPr>
            <a:r>
              <a:rPr lang="en-US" sz="2000" b="1" dirty="0">
                <a:solidFill>
                  <a:srgbClr val="FF0000"/>
                </a:solidFill>
              </a:rPr>
              <a:t>Data Analysis and Insights</a:t>
            </a:r>
            <a:r>
              <a:rPr lang="en-US" sz="1600" b="1" dirty="0"/>
              <a:t>: </a:t>
            </a:r>
            <a:r>
              <a:rPr lang="en-US" sz="1200" dirty="0"/>
              <a:t>AI technologies, such as machine learning algorithms, can analyze large volumes of data quickly and efficiently, extracting valuable insights and patterns that humans may overlook. By uncovering hidden correlations and trends in data, AI can inform decision-making, identify market opportunities, and drive innovation in various industries.</a:t>
            </a:r>
          </a:p>
          <a:p>
            <a:pPr>
              <a:buFont typeface="+mj-lt"/>
              <a:buAutoNum type="arabicPeriod"/>
            </a:pPr>
            <a:r>
              <a:rPr lang="en-US" sz="2000" b="1" dirty="0">
                <a:solidFill>
                  <a:srgbClr val="FF0000"/>
                </a:solidFill>
              </a:rPr>
              <a:t>Predictive Analytics</a:t>
            </a:r>
            <a:r>
              <a:rPr lang="en-US" sz="1600" dirty="0"/>
              <a:t>: </a:t>
            </a:r>
            <a:r>
              <a:rPr lang="en-US" sz="1200" dirty="0"/>
              <a:t>AI-powered predictive analytics can forecast future trends, customer behaviors, and market dynamics with greater accuracy than traditional methods. By anticipating changes and opportunities in advance, organizations can proactively innovate and adapt their strategies to stay ahead of the competition.</a:t>
            </a:r>
          </a:p>
          <a:p>
            <a:pPr>
              <a:buFont typeface="+mj-lt"/>
              <a:buAutoNum type="arabicPeriod"/>
            </a:pPr>
            <a:r>
              <a:rPr lang="en-US" sz="1600" b="1" dirty="0"/>
              <a:t>Automation and Efficiency</a:t>
            </a:r>
            <a:r>
              <a:rPr lang="en-US" sz="1200" dirty="0"/>
              <a:t>: AI enables automation of repetitive tasks, allowing organizations to streamline processes, reduce manual effort, and allocate resources more efficiently. By automating routine tasks, employees can focus on higher-value activities such as creativity, problem-solving, and innovation.</a:t>
            </a:r>
          </a:p>
          <a:p>
            <a:pPr>
              <a:buFont typeface="+mj-lt"/>
              <a:buAutoNum type="arabicPeriod"/>
            </a:pPr>
            <a:r>
              <a:rPr lang="en-US" sz="1600" b="1" dirty="0"/>
              <a:t>Personalization and Customization</a:t>
            </a:r>
            <a:r>
              <a:rPr lang="en-US" sz="1200" dirty="0"/>
              <a:t>: AI algorithms can analyze customer preferences, behaviors, and feedback to personalize products, services, and experiences. By tailoring offerings to individual needs and preferences, organizations can enhance customer satisfaction, loyalty, and engagement, driving innovation in product development and marketing strategies.</a:t>
            </a:r>
          </a:p>
          <a:p>
            <a:pPr>
              <a:buFont typeface="+mj-lt"/>
              <a:buAutoNum type="arabicPeriod"/>
            </a:pPr>
            <a:r>
              <a:rPr lang="en-US" sz="1600" b="1" dirty="0"/>
              <a:t>Natural Language Processing (NLP)</a:t>
            </a:r>
            <a:r>
              <a:rPr lang="en-US" sz="1600" dirty="0"/>
              <a:t>: </a:t>
            </a:r>
            <a:r>
              <a:rPr lang="en-US" sz="1200" dirty="0"/>
              <a:t>NLP technologies enable machines to understand and generate human language, facilitating communication and interaction between humans and computers. NLP-powered applications, such as chatbots and virtual assistants, can enhance customer service, automate interactions, and improve user experiences, fostering innovation in customer engagement and support.</a:t>
            </a:r>
          </a:p>
          <a:p>
            <a:pPr>
              <a:buFont typeface="+mj-lt"/>
              <a:buAutoNum type="arabicPeriod"/>
            </a:pPr>
            <a:r>
              <a:rPr lang="en-US" sz="1600" b="1" dirty="0"/>
              <a:t>Creative Assistance</a:t>
            </a:r>
            <a:r>
              <a:rPr lang="en-US" sz="1600" dirty="0"/>
              <a:t>: </a:t>
            </a:r>
            <a:r>
              <a:rPr lang="en-US" sz="1200" dirty="0"/>
              <a:t>AI can augment human creativity by generating novel ideas, designs, and solutions based on existing data and patterns. Creative AI tools can assist designers, artists, and innovators in generating new concepts, prototypes, and designs, accelerating the innovation process and sparking creativity.</a:t>
            </a:r>
          </a:p>
          <a:p>
            <a:pPr>
              <a:buFont typeface="+mj-lt"/>
              <a:buAutoNum type="arabicPeriod"/>
            </a:pPr>
            <a:r>
              <a:rPr lang="en-US" sz="1600" b="1" dirty="0"/>
              <a:t>Optimization and Decision Support</a:t>
            </a:r>
            <a:r>
              <a:rPr lang="en-US" sz="1600" dirty="0"/>
              <a:t>: </a:t>
            </a:r>
            <a:r>
              <a:rPr lang="en-US" sz="1200" dirty="0"/>
              <a:t>AI-powered optimization algorithms can analyze complex data sets and scenarios to identify the most efficient and effective solutions to problems. By providing decision support and optimization capabilities, AI enables organizations to make data-driven decisions and optimize processes, resources, and outcomes.</a:t>
            </a:r>
          </a:p>
          <a:p>
            <a:pPr>
              <a:buFont typeface="+mj-lt"/>
              <a:buAutoNum type="arabicPeriod"/>
            </a:pPr>
            <a:r>
              <a:rPr lang="en-US" sz="2000" b="1" dirty="0">
                <a:solidFill>
                  <a:srgbClr val="FF0000"/>
                </a:solidFill>
              </a:rPr>
              <a:t>Collaboration and Co-creation</a:t>
            </a:r>
            <a:r>
              <a:rPr lang="en-US" sz="2000" dirty="0">
                <a:solidFill>
                  <a:srgbClr val="FF0000"/>
                </a:solidFill>
              </a:rPr>
              <a:t>: </a:t>
            </a:r>
            <a:r>
              <a:rPr lang="en-US" sz="1200" dirty="0"/>
              <a:t>AI technologies can facilitate collaboration and co-creation among teams and stakeholders by providing tools for real-time communication, project management, and knowledge sharing. By enabling seamless collaboration, AI fosters a culture of innovation and teamwork, driving collective creativity and problem-solving.</a:t>
            </a:r>
          </a:p>
          <a:p>
            <a:r>
              <a:rPr lang="en-US" sz="1200" dirty="0"/>
              <a:t>Overall, AI serves as a powerful enabler of innovation by augmenting human capabilities, automating tasks, generating insights, and facilitating collaboration. By harnessing the potential of AI, organizations can unlock new opportunities, solve complex challenges, and drive sustainable growth and competitiveness in a rapidly evolving digital landscape.</a:t>
            </a:r>
          </a:p>
        </p:txBody>
      </p:sp>
      <p:sp>
        <p:nvSpPr>
          <p:cNvPr id="4" name="TextBox 3">
            <a:extLst>
              <a:ext uri="{FF2B5EF4-FFF2-40B4-BE49-F238E27FC236}">
                <a16:creationId xmlns:a16="http://schemas.microsoft.com/office/drawing/2014/main" id="{39EC20DB-EA0D-0F70-69A8-FCF02A02AAF3}"/>
              </a:ext>
            </a:extLst>
          </p:cNvPr>
          <p:cNvSpPr txBox="1"/>
          <p:nvPr/>
        </p:nvSpPr>
        <p:spPr>
          <a:xfrm>
            <a:off x="7526577" y="6488668"/>
            <a:ext cx="1411477" cy="369332"/>
          </a:xfrm>
          <a:prstGeom prst="rect">
            <a:avLst/>
          </a:prstGeom>
          <a:noFill/>
        </p:spPr>
        <p:txBody>
          <a:bodyPr wrap="none" rtlCol="0">
            <a:spAutoFit/>
          </a:bodyPr>
          <a:lstStyle/>
          <a:p>
            <a:r>
              <a:rPr lang="en-US" dirty="0"/>
              <a:t>Chat GPT4 +</a:t>
            </a:r>
          </a:p>
        </p:txBody>
      </p:sp>
    </p:spTree>
    <p:extLst>
      <p:ext uri="{BB962C8B-B14F-4D97-AF65-F5344CB8AC3E}">
        <p14:creationId xmlns:p14="http://schemas.microsoft.com/office/powerpoint/2010/main" val="2477110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D24E9A-A97C-33BF-006F-62F5C7E5FC3B}"/>
              </a:ext>
            </a:extLst>
          </p:cNvPr>
          <p:cNvSpPr txBox="1"/>
          <p:nvPr/>
        </p:nvSpPr>
        <p:spPr>
          <a:xfrm>
            <a:off x="195209" y="199405"/>
            <a:ext cx="8733033" cy="5632311"/>
          </a:xfrm>
          <a:prstGeom prst="rect">
            <a:avLst/>
          </a:prstGeom>
          <a:noFill/>
        </p:spPr>
        <p:txBody>
          <a:bodyPr wrap="square">
            <a:spAutoFit/>
          </a:bodyPr>
          <a:lstStyle/>
          <a:p>
            <a:r>
              <a:rPr lang="en-US" sz="3600" b="1" dirty="0">
                <a:solidFill>
                  <a:srgbClr val="FF0000"/>
                </a:solidFill>
              </a:rPr>
              <a:t>Predicting Consumer Trends-Example</a:t>
            </a:r>
          </a:p>
          <a:p>
            <a:r>
              <a:rPr lang="en-US" dirty="0"/>
              <a:t>Social media platforms have become gold mines of valuable consumer insights. AI-powered social listening tools can extract and analyze large amounts of social data to identify patterns and trends. These tools can track keywords, hashtags, and mentions across social media platforms and provide valuable insights into what people are talking about and how their opinions and preferences are changing over time.</a:t>
            </a:r>
          </a:p>
          <a:p>
            <a:endParaRPr lang="en-US" dirty="0"/>
          </a:p>
          <a:p>
            <a:r>
              <a:rPr lang="en-US" dirty="0"/>
              <a:t>Predictive analytics algorithms that use machine learning techniques can also spot correlations and relationships between different variables, such as user demographics, engagement metrics, and content types. Combining this with sales data, website analytics, and customer surveys, you get an even more comprehensive view of trends to inspire and influence product development, marketing strategies, and customer engagement initiatives.</a:t>
            </a:r>
          </a:p>
          <a:p>
            <a:endParaRPr lang="en-US" dirty="0"/>
          </a:p>
          <a:p>
            <a:r>
              <a:rPr lang="en-US" b="1" dirty="0"/>
              <a:t>PepsiCo wanted to identify new opportunities in the sparkling water category. Working with </a:t>
            </a:r>
            <a:r>
              <a:rPr lang="en-US" b="1" dirty="0">
                <a:hlinkClick r:id="rId3" tooltip="Black Swan Data"/>
              </a:rPr>
              <a:t>Black Swan</a:t>
            </a:r>
            <a:r>
              <a:rPr lang="en-US" b="1" dirty="0"/>
              <a:t>, they analyzed over 150 million consumer conversations from online data sources using AI to understand the key trends shaping the beverage category</a:t>
            </a:r>
            <a:r>
              <a:rPr lang="en-US" dirty="0"/>
              <a:t>. </a:t>
            </a:r>
            <a:r>
              <a:rPr lang="en-US" dirty="0">
                <a:hlinkClick r:id="rId3" tooltip="Black Swan Data"/>
              </a:rPr>
              <a:t>Black Swan Data</a:t>
            </a:r>
            <a:r>
              <a:rPr lang="en-US" dirty="0"/>
              <a:t> then identified several thousand trends which were ranked on maturity and future growth potential to help PepsiCo define their next generation of product innovations. Three macro trend insights emerged that led to the </a:t>
            </a:r>
            <a:r>
              <a:rPr lang="en-US" dirty="0" err="1">
                <a:hlinkClick r:id="rId4"/>
              </a:rPr>
              <a:t>Bubly</a:t>
            </a:r>
            <a:r>
              <a:rPr lang="en-US" dirty="0">
                <a:hlinkClick r:id="rId4"/>
              </a:rPr>
              <a:t> product concept</a:t>
            </a:r>
            <a:r>
              <a:rPr lang="en-US" dirty="0"/>
              <a:t>. </a:t>
            </a:r>
          </a:p>
        </p:txBody>
      </p:sp>
      <p:sp>
        <p:nvSpPr>
          <p:cNvPr id="5" name="TextBox 4">
            <a:extLst>
              <a:ext uri="{FF2B5EF4-FFF2-40B4-BE49-F238E27FC236}">
                <a16:creationId xmlns:a16="http://schemas.microsoft.com/office/drawing/2014/main" id="{0741591F-FC01-DEF4-5EF2-1D7608F8E805}"/>
              </a:ext>
            </a:extLst>
          </p:cNvPr>
          <p:cNvSpPr txBox="1"/>
          <p:nvPr/>
        </p:nvSpPr>
        <p:spPr>
          <a:xfrm>
            <a:off x="4427838" y="6363423"/>
            <a:ext cx="4872682" cy="523220"/>
          </a:xfrm>
          <a:prstGeom prst="rect">
            <a:avLst/>
          </a:prstGeom>
          <a:noFill/>
        </p:spPr>
        <p:txBody>
          <a:bodyPr wrap="square">
            <a:spAutoFit/>
          </a:bodyPr>
          <a:lstStyle/>
          <a:p>
            <a:r>
              <a:rPr lang="en-US" sz="1400" dirty="0">
                <a:hlinkClick r:id="rId5"/>
              </a:rPr>
              <a:t>https://blackswan.com/resources/case-studies/bubbling-up-a-sparkling-new-drinks-brand-for-pepsico</a:t>
            </a:r>
            <a:endParaRPr lang="en-US" sz="1400" dirty="0"/>
          </a:p>
        </p:txBody>
      </p:sp>
    </p:spTree>
    <p:extLst>
      <p:ext uri="{BB962C8B-B14F-4D97-AF65-F5344CB8AC3E}">
        <p14:creationId xmlns:p14="http://schemas.microsoft.com/office/powerpoint/2010/main" val="2208359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9C28A4-C4EB-C6A3-D9A4-176D18775EAD}"/>
              </a:ext>
            </a:extLst>
          </p:cNvPr>
          <p:cNvSpPr txBox="1"/>
          <p:nvPr/>
        </p:nvSpPr>
        <p:spPr>
          <a:xfrm>
            <a:off x="378941" y="1818483"/>
            <a:ext cx="7842422" cy="4093428"/>
          </a:xfrm>
          <a:prstGeom prst="rect">
            <a:avLst/>
          </a:prstGeom>
          <a:noFill/>
        </p:spPr>
        <p:txBody>
          <a:bodyPr wrap="square">
            <a:spAutoFit/>
          </a:bodyPr>
          <a:lstStyle/>
          <a:p>
            <a:pPr>
              <a:buFont typeface="Arial" panose="020B0604020202020204" pitchFamily="34" charset="0"/>
              <a:buChar char="•"/>
            </a:pPr>
            <a:r>
              <a:rPr lang="en-US" sz="3200" b="1" dirty="0"/>
              <a:t>Sustaining Innovations</a:t>
            </a:r>
            <a:r>
              <a:rPr lang="en-US" sz="2800" b="1" dirty="0"/>
              <a:t>:</a:t>
            </a:r>
            <a:r>
              <a:rPr lang="en-US" sz="2800" dirty="0"/>
              <a:t>                                	</a:t>
            </a:r>
            <a:r>
              <a:rPr lang="en-US" sz="2400" dirty="0"/>
              <a:t>“Sustaining innovations are improvements to existing solutions on the market and are typically targeted at customers who require better performance from a product or service.” — ... </a:t>
            </a:r>
          </a:p>
          <a:p>
            <a:pPr>
              <a:buFont typeface="Arial" panose="020B0604020202020204" pitchFamily="34" charset="0"/>
              <a:buChar char="•"/>
            </a:pPr>
            <a:r>
              <a:rPr lang="en-US" sz="3200" b="1" dirty="0"/>
              <a:t>Efficiency Innovations:</a:t>
            </a:r>
            <a:r>
              <a:rPr lang="en-US" sz="3200" dirty="0"/>
              <a:t>                              	</a:t>
            </a:r>
            <a:r>
              <a:rPr lang="en-US" sz="2400" dirty="0"/>
              <a:t>“Efficiency innovations… ... </a:t>
            </a:r>
          </a:p>
          <a:p>
            <a:pPr>
              <a:buFont typeface="Arial" panose="020B0604020202020204" pitchFamily="34" charset="0"/>
              <a:buChar char="•"/>
            </a:pPr>
            <a:r>
              <a:rPr lang="en-US" sz="3200" b="1" dirty="0">
                <a:solidFill>
                  <a:srgbClr val="FF0000"/>
                </a:solidFill>
              </a:rPr>
              <a:t>Market Creating Innovations:</a:t>
            </a:r>
            <a:r>
              <a:rPr lang="en-US" sz="3200" dirty="0">
                <a:solidFill>
                  <a:srgbClr val="FF0000"/>
                </a:solidFill>
              </a:rPr>
              <a:t> </a:t>
            </a:r>
          </a:p>
          <a:p>
            <a:r>
              <a:rPr lang="en-US" sz="3200" dirty="0"/>
              <a:t>	</a:t>
            </a:r>
            <a:r>
              <a:rPr lang="en-US" sz="2400" dirty="0"/>
              <a:t>“Market-creating innovations…</a:t>
            </a:r>
          </a:p>
        </p:txBody>
      </p:sp>
      <p:sp>
        <p:nvSpPr>
          <p:cNvPr id="4" name="TextBox 3">
            <a:extLst>
              <a:ext uri="{FF2B5EF4-FFF2-40B4-BE49-F238E27FC236}">
                <a16:creationId xmlns:a16="http://schemas.microsoft.com/office/drawing/2014/main" id="{A70BD06A-6B2F-7497-CA99-EB4E4C4E2E18}"/>
              </a:ext>
            </a:extLst>
          </p:cNvPr>
          <p:cNvSpPr txBox="1"/>
          <p:nvPr/>
        </p:nvSpPr>
        <p:spPr>
          <a:xfrm>
            <a:off x="1274865" y="132759"/>
            <a:ext cx="5420330" cy="1446550"/>
          </a:xfrm>
          <a:prstGeom prst="rect">
            <a:avLst/>
          </a:prstGeom>
          <a:noFill/>
        </p:spPr>
        <p:txBody>
          <a:bodyPr wrap="none" rtlCol="0">
            <a:spAutoFit/>
          </a:bodyPr>
          <a:lstStyle/>
          <a:p>
            <a:pPr algn="ctr"/>
            <a:r>
              <a:rPr lang="en-US" sz="4400" b="1" dirty="0">
                <a:solidFill>
                  <a:srgbClr val="FF0000"/>
                </a:solidFill>
              </a:rPr>
              <a:t>Christiansen: </a:t>
            </a:r>
          </a:p>
          <a:p>
            <a:pPr algn="ctr"/>
            <a:r>
              <a:rPr lang="en-US" sz="4400" b="1" dirty="0">
                <a:solidFill>
                  <a:srgbClr val="FF0000"/>
                </a:solidFill>
              </a:rPr>
              <a:t>Types of Innovations</a:t>
            </a:r>
          </a:p>
        </p:txBody>
      </p:sp>
      <p:pic>
        <p:nvPicPr>
          <p:cNvPr id="6" name="Picture 5" descr="A book cover with text on it&#10;&#10;Description automatically generated">
            <a:extLst>
              <a:ext uri="{FF2B5EF4-FFF2-40B4-BE49-F238E27FC236}">
                <a16:creationId xmlns:a16="http://schemas.microsoft.com/office/drawing/2014/main" id="{8776A480-B65E-7E5C-6871-51AF4C5600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6701" y="0"/>
            <a:ext cx="2147299" cy="2404153"/>
          </a:xfrm>
          <a:prstGeom prst="rect">
            <a:avLst/>
          </a:prstGeom>
        </p:spPr>
      </p:pic>
      <p:sp>
        <p:nvSpPr>
          <p:cNvPr id="7" name="TextBox 6">
            <a:extLst>
              <a:ext uri="{FF2B5EF4-FFF2-40B4-BE49-F238E27FC236}">
                <a16:creationId xmlns:a16="http://schemas.microsoft.com/office/drawing/2014/main" id="{A4F71E71-50FF-17A2-235B-40AD312DDCBB}"/>
              </a:ext>
            </a:extLst>
          </p:cNvPr>
          <p:cNvSpPr txBox="1"/>
          <p:nvPr/>
        </p:nvSpPr>
        <p:spPr>
          <a:xfrm>
            <a:off x="6600273" y="6119336"/>
            <a:ext cx="2348913" cy="738664"/>
          </a:xfrm>
          <a:prstGeom prst="rect">
            <a:avLst/>
          </a:prstGeom>
          <a:noFill/>
        </p:spPr>
        <p:txBody>
          <a:bodyPr wrap="none" rtlCol="0">
            <a:spAutoFit/>
          </a:bodyPr>
          <a:lstStyle/>
          <a:p>
            <a:r>
              <a:rPr lang="en-US" sz="1400" dirty="0"/>
              <a:t>Christensen, Clayton (2020)</a:t>
            </a:r>
          </a:p>
          <a:p>
            <a:r>
              <a:rPr lang="en-US" sz="1400" i="1" dirty="0"/>
              <a:t>The Innovation Paradox</a:t>
            </a:r>
          </a:p>
          <a:p>
            <a:r>
              <a:rPr lang="en-US" sz="1400" i="1" dirty="0"/>
              <a:t>Harper Business</a:t>
            </a:r>
          </a:p>
        </p:txBody>
      </p:sp>
      <p:pic>
        <p:nvPicPr>
          <p:cNvPr id="2" name="Picture 1">
            <a:extLst>
              <a:ext uri="{FF2B5EF4-FFF2-40B4-BE49-F238E27FC236}">
                <a16:creationId xmlns:a16="http://schemas.microsoft.com/office/drawing/2014/main" id="{3DC1EA67-A1E1-C4F3-D5C4-7F0C60373F9B}"/>
              </a:ext>
            </a:extLst>
          </p:cNvPr>
          <p:cNvPicPr>
            <a:picLocks noChangeAspect="1"/>
          </p:cNvPicPr>
          <p:nvPr/>
        </p:nvPicPr>
        <p:blipFill>
          <a:blip r:embed="rId3"/>
          <a:stretch>
            <a:fillRect/>
          </a:stretch>
        </p:blipFill>
        <p:spPr>
          <a:xfrm>
            <a:off x="5886364" y="3698790"/>
            <a:ext cx="3062822" cy="1458097"/>
          </a:xfrm>
          <a:prstGeom prst="rect">
            <a:avLst/>
          </a:prstGeom>
        </p:spPr>
      </p:pic>
    </p:spTree>
    <p:extLst>
      <p:ext uri="{BB962C8B-B14F-4D97-AF65-F5344CB8AC3E}">
        <p14:creationId xmlns:p14="http://schemas.microsoft.com/office/powerpoint/2010/main" val="2208051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7BC18-C007-441B-354C-9BB64CAD1412}"/>
              </a:ext>
            </a:extLst>
          </p:cNvPr>
          <p:cNvSpPr>
            <a:spLocks noGrp="1"/>
          </p:cNvSpPr>
          <p:nvPr>
            <p:ph type="title"/>
          </p:nvPr>
        </p:nvSpPr>
        <p:spPr/>
        <p:txBody>
          <a:bodyPr/>
          <a:lstStyle/>
          <a:p>
            <a:r>
              <a:rPr lang="en-US" b="1" dirty="0">
                <a:solidFill>
                  <a:srgbClr val="FF0000"/>
                </a:solidFill>
              </a:rPr>
              <a:t>Examples of Market Creating Innovations In Africa</a:t>
            </a:r>
          </a:p>
        </p:txBody>
      </p:sp>
      <p:sp>
        <p:nvSpPr>
          <p:cNvPr id="3" name="Content Placeholder 2">
            <a:extLst>
              <a:ext uri="{FF2B5EF4-FFF2-40B4-BE49-F238E27FC236}">
                <a16:creationId xmlns:a16="http://schemas.microsoft.com/office/drawing/2014/main" id="{8AD20E29-8390-C06E-10B0-5020D16714D6}"/>
              </a:ext>
            </a:extLst>
          </p:cNvPr>
          <p:cNvSpPr>
            <a:spLocks noGrp="1"/>
          </p:cNvSpPr>
          <p:nvPr>
            <p:ph idx="1"/>
          </p:nvPr>
        </p:nvSpPr>
        <p:spPr>
          <a:xfrm>
            <a:off x="628650" y="1825625"/>
            <a:ext cx="8103458" cy="4351338"/>
          </a:xfrm>
        </p:spPr>
        <p:txBody>
          <a:bodyPr>
            <a:normAutofit lnSpcReduction="10000"/>
          </a:bodyPr>
          <a:lstStyle/>
          <a:p>
            <a:r>
              <a:rPr lang="en-US" dirty="0"/>
              <a:t>Mo Ibrahim- Founded </a:t>
            </a:r>
            <a:r>
              <a:rPr lang="en-US" b="1" dirty="0" err="1"/>
              <a:t>Celtel</a:t>
            </a:r>
            <a:r>
              <a:rPr lang="en-US" dirty="0"/>
              <a:t>- bring mobile technology to Africa.</a:t>
            </a:r>
          </a:p>
          <a:p>
            <a:pPr lvl="1"/>
            <a:r>
              <a:rPr lang="en-US" dirty="0"/>
              <a:t>This technology enabled the creation of new markets for commerce across Africa.  1990- 2.5% had access to mobile phones- today, Ubiquitous. </a:t>
            </a:r>
          </a:p>
          <a:p>
            <a:r>
              <a:rPr lang="en-US" b="1" dirty="0" err="1"/>
              <a:t>Tolarim</a:t>
            </a:r>
            <a:r>
              <a:rPr lang="en-US" dirty="0"/>
              <a:t>- problem –tens of millions in Nigeria living on &lt; $2/day. Low-cost noodles sell more than 5 billion packets in Nigeria, w/350K+ new jobs.</a:t>
            </a:r>
          </a:p>
          <a:p>
            <a:r>
              <a:rPr lang="en-US" b="1" dirty="0"/>
              <a:t>Safaricom/M-PESA- </a:t>
            </a:r>
            <a:r>
              <a:rPr lang="en-US" dirty="0"/>
              <a:t>mobile money in Kenya, brought banking to millions, in 2020 more than $4.5 billion monthly.</a:t>
            </a:r>
          </a:p>
          <a:p>
            <a:endParaRPr lang="en-US" dirty="0"/>
          </a:p>
        </p:txBody>
      </p:sp>
      <p:sp>
        <p:nvSpPr>
          <p:cNvPr id="4" name="TextBox 3">
            <a:extLst>
              <a:ext uri="{FF2B5EF4-FFF2-40B4-BE49-F238E27FC236}">
                <a16:creationId xmlns:a16="http://schemas.microsoft.com/office/drawing/2014/main" id="{711896B9-36E4-4299-2832-3BE59C3CDBF4}"/>
              </a:ext>
            </a:extLst>
          </p:cNvPr>
          <p:cNvSpPr txBox="1"/>
          <p:nvPr/>
        </p:nvSpPr>
        <p:spPr>
          <a:xfrm>
            <a:off x="5931243" y="6167310"/>
            <a:ext cx="3016018" cy="646331"/>
          </a:xfrm>
          <a:prstGeom prst="rect">
            <a:avLst/>
          </a:prstGeom>
          <a:noFill/>
        </p:spPr>
        <p:txBody>
          <a:bodyPr wrap="none" rtlCol="0">
            <a:spAutoFit/>
          </a:bodyPr>
          <a:lstStyle/>
          <a:p>
            <a:r>
              <a:rPr lang="en-US" dirty="0"/>
              <a:t>Christiansen, Clayton (2020)</a:t>
            </a:r>
          </a:p>
          <a:p>
            <a:r>
              <a:rPr lang="en-US" dirty="0"/>
              <a:t>Prosperity Paradox</a:t>
            </a:r>
          </a:p>
        </p:txBody>
      </p:sp>
    </p:spTree>
    <p:extLst>
      <p:ext uri="{BB962C8B-B14F-4D97-AF65-F5344CB8AC3E}">
        <p14:creationId xmlns:p14="http://schemas.microsoft.com/office/powerpoint/2010/main" val="300925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DF305-2160-06DF-C900-4521ABFDB8D6}"/>
              </a:ext>
            </a:extLst>
          </p:cNvPr>
          <p:cNvSpPr>
            <a:spLocks noGrp="1"/>
          </p:cNvSpPr>
          <p:nvPr>
            <p:ph type="title"/>
          </p:nvPr>
        </p:nvSpPr>
        <p:spPr>
          <a:xfrm>
            <a:off x="315612" y="768404"/>
            <a:ext cx="8235264" cy="854449"/>
          </a:xfrm>
        </p:spPr>
        <p:txBody>
          <a:bodyPr>
            <a:normAutofit/>
          </a:bodyPr>
          <a:lstStyle/>
          <a:p>
            <a:r>
              <a:rPr lang="en-US" sz="3600" b="1" dirty="0">
                <a:solidFill>
                  <a:srgbClr val="FF0000"/>
                </a:solidFill>
              </a:rPr>
              <a:t>Attributes of Market-Creating Innovations</a:t>
            </a:r>
          </a:p>
        </p:txBody>
      </p:sp>
      <p:sp>
        <p:nvSpPr>
          <p:cNvPr id="3" name="Content Placeholder 2">
            <a:extLst>
              <a:ext uri="{FF2B5EF4-FFF2-40B4-BE49-F238E27FC236}">
                <a16:creationId xmlns:a16="http://schemas.microsoft.com/office/drawing/2014/main" id="{777E54C4-9FAA-2015-24CA-1BFF2B5562A5}"/>
              </a:ext>
            </a:extLst>
          </p:cNvPr>
          <p:cNvSpPr>
            <a:spLocks noGrp="1"/>
          </p:cNvSpPr>
          <p:nvPr>
            <p:ph idx="1"/>
          </p:nvPr>
        </p:nvSpPr>
        <p:spPr>
          <a:xfrm>
            <a:off x="107093" y="1771136"/>
            <a:ext cx="8798010" cy="3995350"/>
          </a:xfrm>
        </p:spPr>
        <p:txBody>
          <a:bodyPr>
            <a:normAutofit/>
          </a:bodyPr>
          <a:lstStyle/>
          <a:p>
            <a:pPr>
              <a:lnSpc>
                <a:spcPct val="150000"/>
              </a:lnSpc>
            </a:pPr>
            <a:r>
              <a:rPr lang="en-US" sz="3000" b="1" dirty="0"/>
              <a:t>Business Models that Target Nonconsumption.</a:t>
            </a:r>
          </a:p>
          <a:p>
            <a:pPr>
              <a:lnSpc>
                <a:spcPct val="150000"/>
              </a:lnSpc>
            </a:pPr>
            <a:r>
              <a:rPr lang="en-US" sz="3000" b="1" dirty="0"/>
              <a:t>An Enabling Technology- Internet, smartphones, AI.</a:t>
            </a:r>
          </a:p>
          <a:p>
            <a:pPr>
              <a:lnSpc>
                <a:spcPct val="150000"/>
              </a:lnSpc>
            </a:pPr>
            <a:r>
              <a:rPr lang="en-US" sz="3000" b="1" dirty="0"/>
              <a:t>A New Value Network- </a:t>
            </a:r>
            <a:r>
              <a:rPr lang="en-US" sz="3000" b="1" dirty="0" err="1"/>
              <a:t>Celtel</a:t>
            </a:r>
            <a:r>
              <a:rPr lang="en-US" sz="3000" b="1" dirty="0"/>
              <a:t>- new way to buy time.</a:t>
            </a:r>
          </a:p>
          <a:p>
            <a:pPr>
              <a:lnSpc>
                <a:spcPct val="150000"/>
              </a:lnSpc>
            </a:pPr>
            <a:r>
              <a:rPr lang="en-US" sz="3000" b="1" dirty="0"/>
              <a:t>An Emergent Strategy- Flexible, not fixed strategies.</a:t>
            </a:r>
          </a:p>
          <a:p>
            <a:pPr>
              <a:lnSpc>
                <a:spcPct val="150000"/>
              </a:lnSpc>
            </a:pPr>
            <a:r>
              <a:rPr lang="en-US" sz="3000" b="1" dirty="0"/>
              <a:t>Executive Support- Need support to overcome risk.</a:t>
            </a:r>
          </a:p>
        </p:txBody>
      </p:sp>
      <p:sp>
        <p:nvSpPr>
          <p:cNvPr id="5" name="TextBox 4">
            <a:extLst>
              <a:ext uri="{FF2B5EF4-FFF2-40B4-BE49-F238E27FC236}">
                <a16:creationId xmlns:a16="http://schemas.microsoft.com/office/drawing/2014/main" id="{2FE5A510-E755-C4CD-32DC-71B8641E1B10}"/>
              </a:ext>
            </a:extLst>
          </p:cNvPr>
          <p:cNvSpPr txBox="1"/>
          <p:nvPr/>
        </p:nvSpPr>
        <p:spPr>
          <a:xfrm>
            <a:off x="6600273" y="6119336"/>
            <a:ext cx="2348913" cy="738664"/>
          </a:xfrm>
          <a:prstGeom prst="rect">
            <a:avLst/>
          </a:prstGeom>
          <a:noFill/>
        </p:spPr>
        <p:txBody>
          <a:bodyPr wrap="none" rtlCol="0">
            <a:spAutoFit/>
          </a:bodyPr>
          <a:lstStyle/>
          <a:p>
            <a:r>
              <a:rPr lang="en-US" sz="1400" dirty="0"/>
              <a:t>Christensen, Clayton (2020)</a:t>
            </a:r>
          </a:p>
          <a:p>
            <a:r>
              <a:rPr lang="en-US" sz="1400" i="1" dirty="0"/>
              <a:t>The Innovation Paradox</a:t>
            </a:r>
          </a:p>
          <a:p>
            <a:r>
              <a:rPr lang="en-US" sz="1400" i="1" dirty="0"/>
              <a:t>Harper Business</a:t>
            </a:r>
          </a:p>
        </p:txBody>
      </p:sp>
    </p:spTree>
    <p:extLst>
      <p:ext uri="{BB962C8B-B14F-4D97-AF65-F5344CB8AC3E}">
        <p14:creationId xmlns:p14="http://schemas.microsoft.com/office/powerpoint/2010/main" val="3715001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1F2CED-A295-5EAD-9600-AC7E7E2CF112}"/>
              </a:ext>
            </a:extLst>
          </p:cNvPr>
          <p:cNvSpPr txBox="1"/>
          <p:nvPr/>
        </p:nvSpPr>
        <p:spPr>
          <a:xfrm>
            <a:off x="246580" y="0"/>
            <a:ext cx="8702606" cy="2400657"/>
          </a:xfrm>
          <a:prstGeom prst="rect">
            <a:avLst/>
          </a:prstGeom>
          <a:noFill/>
        </p:spPr>
        <p:txBody>
          <a:bodyPr wrap="square" rtlCol="0">
            <a:spAutoFit/>
          </a:bodyPr>
          <a:lstStyle/>
          <a:p>
            <a:pPr algn="ctr"/>
            <a:r>
              <a:rPr lang="en-US" sz="3600" b="1" dirty="0">
                <a:solidFill>
                  <a:srgbClr val="FF0000"/>
                </a:solidFill>
              </a:rPr>
              <a:t>Market-Creating Innovation Outputs</a:t>
            </a:r>
          </a:p>
          <a:p>
            <a:endParaRPr lang="en-US" dirty="0"/>
          </a:p>
          <a:p>
            <a:r>
              <a:rPr lang="en-US" b="1" u="sng" dirty="0"/>
              <a:t>For a Market to be created and sustained, it must:</a:t>
            </a:r>
          </a:p>
          <a:p>
            <a:endParaRPr lang="en-US" dirty="0"/>
          </a:p>
          <a:p>
            <a:pPr marL="285750" indent="-285750">
              <a:buFont typeface="Arial" panose="020B0604020202020204" pitchFamily="34" charset="0"/>
              <a:buChar char="•"/>
            </a:pPr>
            <a:r>
              <a:rPr lang="en-US" sz="2000" b="1" dirty="0"/>
              <a:t>Create Profits- fuel for future growth.</a:t>
            </a:r>
          </a:p>
          <a:p>
            <a:pPr marL="285750" indent="-285750">
              <a:buFont typeface="Arial" panose="020B0604020202020204" pitchFamily="34" charset="0"/>
              <a:buChar char="•"/>
            </a:pPr>
            <a:r>
              <a:rPr lang="en-US" sz="2000" b="1" dirty="0"/>
              <a:t>Create Jobs- making, distributing, selling, improving and new solutions.</a:t>
            </a:r>
          </a:p>
          <a:p>
            <a:pPr marL="285750" indent="-285750">
              <a:buFont typeface="Arial" panose="020B0604020202020204" pitchFamily="34" charset="0"/>
              <a:buChar char="•"/>
            </a:pPr>
            <a:r>
              <a:rPr lang="en-US" sz="2000" b="1" dirty="0"/>
              <a:t>Cultural Change- democratizes products &amp; Services as wells as the benefits</a:t>
            </a:r>
          </a:p>
        </p:txBody>
      </p:sp>
      <p:pic>
        <p:nvPicPr>
          <p:cNvPr id="3" name="Picture 2">
            <a:extLst>
              <a:ext uri="{FF2B5EF4-FFF2-40B4-BE49-F238E27FC236}">
                <a16:creationId xmlns:a16="http://schemas.microsoft.com/office/drawing/2014/main" id="{64407397-9CBC-0026-96A1-537154DD69E8}"/>
              </a:ext>
            </a:extLst>
          </p:cNvPr>
          <p:cNvPicPr>
            <a:picLocks noChangeAspect="1"/>
          </p:cNvPicPr>
          <p:nvPr/>
        </p:nvPicPr>
        <p:blipFill>
          <a:blip r:embed="rId2"/>
          <a:stretch>
            <a:fillRect/>
          </a:stretch>
        </p:blipFill>
        <p:spPr>
          <a:xfrm>
            <a:off x="92467" y="2712379"/>
            <a:ext cx="8959066" cy="4459986"/>
          </a:xfrm>
          <a:prstGeom prst="rect">
            <a:avLst/>
          </a:prstGeom>
        </p:spPr>
      </p:pic>
      <p:sp>
        <p:nvSpPr>
          <p:cNvPr id="4" name="TextBox 3">
            <a:extLst>
              <a:ext uri="{FF2B5EF4-FFF2-40B4-BE49-F238E27FC236}">
                <a16:creationId xmlns:a16="http://schemas.microsoft.com/office/drawing/2014/main" id="{6EF6DBF5-ECA1-1C15-CE74-92B91AD8D318}"/>
              </a:ext>
            </a:extLst>
          </p:cNvPr>
          <p:cNvSpPr txBox="1"/>
          <p:nvPr/>
        </p:nvSpPr>
        <p:spPr>
          <a:xfrm>
            <a:off x="6600273" y="6119336"/>
            <a:ext cx="2348913" cy="738664"/>
          </a:xfrm>
          <a:prstGeom prst="rect">
            <a:avLst/>
          </a:prstGeom>
          <a:noFill/>
        </p:spPr>
        <p:txBody>
          <a:bodyPr wrap="none" rtlCol="0">
            <a:spAutoFit/>
          </a:bodyPr>
          <a:lstStyle/>
          <a:p>
            <a:r>
              <a:rPr lang="en-US" sz="1400" dirty="0"/>
              <a:t>Christensen, Clayton (2020)</a:t>
            </a:r>
          </a:p>
          <a:p>
            <a:r>
              <a:rPr lang="en-US" sz="1400" i="1" dirty="0"/>
              <a:t>The Innovation Paradox</a:t>
            </a:r>
          </a:p>
          <a:p>
            <a:r>
              <a:rPr lang="en-US" sz="1400" i="1" dirty="0"/>
              <a:t>Harper Business</a:t>
            </a:r>
          </a:p>
        </p:txBody>
      </p:sp>
    </p:spTree>
    <p:extLst>
      <p:ext uri="{BB962C8B-B14F-4D97-AF65-F5344CB8AC3E}">
        <p14:creationId xmlns:p14="http://schemas.microsoft.com/office/powerpoint/2010/main" val="2807418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8327" y="335418"/>
            <a:ext cx="7031760" cy="1338828"/>
          </a:xfrm>
          <a:prstGeom prst="rect">
            <a:avLst/>
          </a:prstGeom>
          <a:noFill/>
        </p:spPr>
        <p:txBody>
          <a:bodyPr wrap="square" rtlCol="0">
            <a:spAutoFit/>
          </a:bodyPr>
          <a:lstStyle/>
          <a:p>
            <a:pPr algn="ctr"/>
            <a:r>
              <a:rPr lang="en-US" sz="4050" b="1" dirty="0">
                <a:solidFill>
                  <a:srgbClr val="FF0000"/>
                </a:solidFill>
              </a:rPr>
              <a:t>Innovation Driver: Technology Example </a:t>
            </a:r>
          </a:p>
        </p:txBody>
      </p:sp>
      <p:sp>
        <p:nvSpPr>
          <p:cNvPr id="3" name="Rectangle 2"/>
          <p:cNvSpPr/>
          <p:nvPr/>
        </p:nvSpPr>
        <p:spPr>
          <a:xfrm>
            <a:off x="868327" y="1797364"/>
            <a:ext cx="7612380" cy="3785652"/>
          </a:xfrm>
          <a:prstGeom prst="rect">
            <a:avLst/>
          </a:prstGeom>
        </p:spPr>
        <p:txBody>
          <a:bodyPr wrap="square">
            <a:spAutoFit/>
          </a:bodyPr>
          <a:lstStyle/>
          <a:p>
            <a:r>
              <a:rPr lang="en-US" sz="2700" dirty="0">
                <a:latin typeface="Times New Roman" panose="02020603050405020304" pitchFamily="18" charset="0"/>
                <a:ea typeface="Times New Roman" panose="02020603050405020304" pitchFamily="18" charset="0"/>
              </a:rPr>
              <a:t>Each decade for the past 60 years, we have seen a thousand-fold increase in world-wide processing power, bandwidth and storage. At the same time, costs have fallen by a factor of 10,000. Advances in these platforms, in themselves, do not produce innovation. But they facilitate the development and deployment of entirely new applications that take advantage of these advances.  </a:t>
            </a:r>
          </a:p>
          <a:p>
            <a:r>
              <a:rPr lang="en-US" sz="2400" dirty="0">
                <a:latin typeface="Times New Roman" panose="02020603050405020304" pitchFamily="18" charset="0"/>
                <a:ea typeface="Times New Roman" panose="02020603050405020304" pitchFamily="18" charset="0"/>
              </a:rPr>
              <a:t>							</a:t>
            </a:r>
            <a:r>
              <a:rPr lang="en-US" sz="1500" b="1" dirty="0">
                <a:latin typeface="Times New Roman" panose="02020603050405020304" pitchFamily="18" charset="0"/>
                <a:ea typeface="Times New Roman" panose="02020603050405020304" pitchFamily="18" charset="0"/>
              </a:rPr>
              <a:t>John Michaelson  WSJ 5/10/17</a:t>
            </a:r>
            <a:endParaRPr lang="en-US" sz="1500" b="1" dirty="0"/>
          </a:p>
        </p:txBody>
      </p:sp>
      <p:sp>
        <p:nvSpPr>
          <p:cNvPr id="4" name="TextBox 3">
            <a:extLst>
              <a:ext uri="{FF2B5EF4-FFF2-40B4-BE49-F238E27FC236}">
                <a16:creationId xmlns:a16="http://schemas.microsoft.com/office/drawing/2014/main" id="{1B9B386A-CA54-8630-D9D3-210179EE3516}"/>
              </a:ext>
            </a:extLst>
          </p:cNvPr>
          <p:cNvSpPr txBox="1"/>
          <p:nvPr/>
        </p:nvSpPr>
        <p:spPr>
          <a:xfrm>
            <a:off x="1157681" y="5868242"/>
            <a:ext cx="7323026" cy="923330"/>
          </a:xfrm>
          <a:prstGeom prst="rect">
            <a:avLst/>
          </a:prstGeom>
          <a:noFill/>
        </p:spPr>
        <p:txBody>
          <a:bodyPr wrap="square" rtlCol="0">
            <a:spAutoFit/>
          </a:bodyPr>
          <a:lstStyle/>
          <a:p>
            <a:r>
              <a:rPr lang="en-US" dirty="0"/>
              <a:t>Cray X-MP48 supercomputer in mid 1980’s fastest speed was about 800 </a:t>
            </a:r>
            <a:r>
              <a:rPr lang="en-US" dirty="0" err="1"/>
              <a:t>Magaflops</a:t>
            </a:r>
            <a:r>
              <a:rPr lang="en-US" dirty="0"/>
              <a:t>, for $15 Million dollars. Apple M3 is about 900,000 times faster and about 25,000 times less expensive.</a:t>
            </a:r>
          </a:p>
        </p:txBody>
      </p:sp>
    </p:spTree>
    <p:extLst>
      <p:ext uri="{BB962C8B-B14F-4D97-AF65-F5344CB8AC3E}">
        <p14:creationId xmlns:p14="http://schemas.microsoft.com/office/powerpoint/2010/main" val="226152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232" y="624619"/>
            <a:ext cx="6371341" cy="923330"/>
          </a:xfrm>
          <a:prstGeom prst="rect">
            <a:avLst/>
          </a:prstGeom>
          <a:noFill/>
        </p:spPr>
        <p:txBody>
          <a:bodyPr wrap="square" rtlCol="0">
            <a:spAutoFit/>
          </a:bodyPr>
          <a:lstStyle/>
          <a:p>
            <a:pPr algn="ctr"/>
            <a:r>
              <a:rPr lang="en-US" sz="5400" b="1" dirty="0">
                <a:solidFill>
                  <a:srgbClr val="FF0000"/>
                </a:solidFill>
              </a:rPr>
              <a:t>Product Innovation</a:t>
            </a:r>
          </a:p>
        </p:txBody>
      </p:sp>
      <p:sp>
        <p:nvSpPr>
          <p:cNvPr id="3" name="Rectangle 2"/>
          <p:cNvSpPr/>
          <p:nvPr/>
        </p:nvSpPr>
        <p:spPr>
          <a:xfrm>
            <a:off x="836193" y="1647858"/>
            <a:ext cx="7876181" cy="1246495"/>
          </a:xfrm>
          <a:prstGeom prst="rect">
            <a:avLst/>
          </a:prstGeom>
        </p:spPr>
        <p:txBody>
          <a:bodyPr wrap="square">
            <a:spAutoFit/>
          </a:bodyPr>
          <a:lstStyle/>
          <a:p>
            <a:r>
              <a:rPr lang="en-US" sz="2700" b="1" dirty="0"/>
              <a:t>Product innovation </a:t>
            </a:r>
            <a:r>
              <a:rPr lang="en-US" sz="2400" dirty="0"/>
              <a:t>refers to companies that are successfully introducing new products or services to the market.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456422"/>
            <a:ext cx="2748458" cy="1544329"/>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44607"/>
            <a:ext cx="2175485" cy="1503429"/>
          </a:xfrm>
          <a:prstGeom prst="rect">
            <a:avLst/>
          </a:prstGeom>
        </p:spPr>
      </p:pic>
      <p:pic>
        <p:nvPicPr>
          <p:cNvPr id="10" name="Picture 9"/>
          <p:cNvPicPr>
            <a:picLocks noChangeAspect="1"/>
          </p:cNvPicPr>
          <p:nvPr/>
        </p:nvPicPr>
        <p:blipFill>
          <a:blip r:embed="rId4"/>
          <a:stretch>
            <a:fillRect/>
          </a:stretch>
        </p:blipFill>
        <p:spPr>
          <a:xfrm>
            <a:off x="5467726" y="4489884"/>
            <a:ext cx="4011381" cy="2005691"/>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55667" y="2573011"/>
            <a:ext cx="1851650" cy="1851650"/>
          </a:xfrm>
          <a:prstGeom prst="rect">
            <a:avLst/>
          </a:prstGeom>
        </p:spPr>
      </p:pic>
      <p:sp>
        <p:nvSpPr>
          <p:cNvPr id="13" name="AutoShape 4" descr="Image result for microprocessors 1971"/>
          <p:cNvSpPr>
            <a:spLocks noChangeAspect="1" noChangeArrowheads="1"/>
          </p:cNvSpPr>
          <p:nvPr/>
        </p:nvSpPr>
        <p:spPr bwMode="auto">
          <a:xfrm>
            <a:off x="4457700" y="3314700"/>
            <a:ext cx="228600" cy="228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p>
        </p:txBody>
      </p:sp>
      <p:pic>
        <p:nvPicPr>
          <p:cNvPr id="14" name="Picture 13"/>
          <p:cNvPicPr>
            <a:picLocks noChangeAspect="1"/>
          </p:cNvPicPr>
          <p:nvPr/>
        </p:nvPicPr>
        <p:blipFill>
          <a:blip r:embed="rId6"/>
          <a:stretch>
            <a:fillRect/>
          </a:stretch>
        </p:blipFill>
        <p:spPr>
          <a:xfrm>
            <a:off x="2891604" y="2573011"/>
            <a:ext cx="2098772" cy="1711979"/>
          </a:xfrm>
          <a:prstGeom prst="rect">
            <a:avLst/>
          </a:prstGeom>
        </p:spPr>
      </p:pic>
      <p:pic>
        <p:nvPicPr>
          <p:cNvPr id="15" name="Picture 14"/>
          <p:cNvPicPr>
            <a:picLocks noChangeAspect="1"/>
          </p:cNvPicPr>
          <p:nvPr/>
        </p:nvPicPr>
        <p:blipFill>
          <a:blip r:embed="rId7"/>
          <a:stretch>
            <a:fillRect/>
          </a:stretch>
        </p:blipFill>
        <p:spPr>
          <a:xfrm>
            <a:off x="3646984" y="4484809"/>
            <a:ext cx="2595593" cy="1614542"/>
          </a:xfrm>
          <a:prstGeom prst="rect">
            <a:avLst/>
          </a:prstGeom>
        </p:spPr>
      </p:pic>
      <p:sp>
        <p:nvSpPr>
          <p:cNvPr id="4" name="Rectangle 3"/>
          <p:cNvSpPr/>
          <p:nvPr/>
        </p:nvSpPr>
        <p:spPr>
          <a:xfrm>
            <a:off x="5224791" y="2619032"/>
            <a:ext cx="1896460" cy="1477328"/>
          </a:xfrm>
          <a:prstGeom prst="rect">
            <a:avLst/>
          </a:prstGeom>
        </p:spPr>
        <p:txBody>
          <a:bodyPr wrap="square">
            <a:spAutoFit/>
          </a:bodyPr>
          <a:lstStyle/>
          <a:p>
            <a:r>
              <a:rPr lang="en-US" b="1" dirty="0">
                <a:hlinkClick r:id="rId8"/>
              </a:rPr>
              <a:t>https://www.youtube.com/watch?v=xDpEfN_cn6s&amp;feature=youtu.be</a:t>
            </a:r>
            <a:endParaRPr lang="en-US" b="1" dirty="0"/>
          </a:p>
        </p:txBody>
      </p:sp>
    </p:spTree>
    <p:extLst>
      <p:ext uri="{BB962C8B-B14F-4D97-AF65-F5344CB8AC3E}">
        <p14:creationId xmlns:p14="http://schemas.microsoft.com/office/powerpoint/2010/main" val="2546033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EE39BD-CEEF-447E-90E9-58D7A656AC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144530" y="4808655"/>
            <a:ext cx="2203441" cy="1652581"/>
          </a:xfrm>
          <a:prstGeom prst="rect">
            <a:avLst/>
          </a:prstGeom>
        </p:spPr>
      </p:pic>
      <p:pic>
        <p:nvPicPr>
          <p:cNvPr id="4" name="Picture 3">
            <a:extLst>
              <a:ext uri="{FF2B5EF4-FFF2-40B4-BE49-F238E27FC236}">
                <a16:creationId xmlns:a16="http://schemas.microsoft.com/office/drawing/2014/main" id="{EDA5AB77-8541-4DF9-A172-1028F72DE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144530" y="2555853"/>
            <a:ext cx="2203441" cy="1652581"/>
          </a:xfrm>
          <a:prstGeom prst="rect">
            <a:avLst/>
          </a:prstGeom>
        </p:spPr>
      </p:pic>
      <p:sp>
        <p:nvSpPr>
          <p:cNvPr id="6" name="TextBox 5">
            <a:extLst>
              <a:ext uri="{FF2B5EF4-FFF2-40B4-BE49-F238E27FC236}">
                <a16:creationId xmlns:a16="http://schemas.microsoft.com/office/drawing/2014/main" id="{B54B77AA-0044-4269-A589-0ACDE49B0A5E}"/>
              </a:ext>
            </a:extLst>
          </p:cNvPr>
          <p:cNvSpPr txBox="1"/>
          <p:nvPr/>
        </p:nvSpPr>
        <p:spPr>
          <a:xfrm>
            <a:off x="1341835" y="14549"/>
            <a:ext cx="6460328" cy="1200329"/>
          </a:xfrm>
          <a:prstGeom prst="rect">
            <a:avLst/>
          </a:prstGeom>
          <a:noFill/>
        </p:spPr>
        <p:txBody>
          <a:bodyPr wrap="square">
            <a:spAutoFit/>
          </a:bodyPr>
          <a:lstStyle/>
          <a:p>
            <a:r>
              <a:rPr lang="en-US" sz="7200" b="1" dirty="0">
                <a:solidFill>
                  <a:srgbClr val="FF0000"/>
                </a:solidFill>
              </a:rPr>
              <a:t>Impact of AI</a:t>
            </a:r>
            <a:endParaRPr lang="en-US" sz="7200" dirty="0"/>
          </a:p>
        </p:txBody>
      </p:sp>
      <p:sp>
        <p:nvSpPr>
          <p:cNvPr id="7" name="TextBox 6">
            <a:extLst>
              <a:ext uri="{FF2B5EF4-FFF2-40B4-BE49-F238E27FC236}">
                <a16:creationId xmlns:a16="http://schemas.microsoft.com/office/drawing/2014/main" id="{E330858C-054A-4E8D-88AD-8CCEBC493D2D}"/>
              </a:ext>
            </a:extLst>
          </p:cNvPr>
          <p:cNvSpPr txBox="1"/>
          <p:nvPr/>
        </p:nvSpPr>
        <p:spPr>
          <a:xfrm>
            <a:off x="452437" y="1223054"/>
            <a:ext cx="8239125" cy="1200329"/>
          </a:xfrm>
          <a:prstGeom prst="rect">
            <a:avLst/>
          </a:prstGeom>
          <a:noFill/>
        </p:spPr>
        <p:txBody>
          <a:bodyPr wrap="square">
            <a:spAutoFit/>
          </a:bodyPr>
          <a:lstStyle/>
          <a:p>
            <a:r>
              <a:rPr lang="en-US" dirty="0"/>
              <a:t>The </a:t>
            </a:r>
            <a:r>
              <a:rPr lang="en-US" dirty="0">
                <a:hlinkClick r:id="rId4"/>
              </a:rPr>
              <a:t>International Monetary Fund</a:t>
            </a:r>
            <a:r>
              <a:rPr lang="en-US" dirty="0"/>
              <a:t> estimates that </a:t>
            </a:r>
            <a:r>
              <a:rPr lang="en-US" b="1" dirty="0"/>
              <a:t>40% of global jobs </a:t>
            </a:r>
            <a:r>
              <a:rPr lang="en-US" dirty="0"/>
              <a:t>will be complemented or in extreme cases, replaced by AI.</a:t>
            </a:r>
          </a:p>
          <a:p>
            <a:r>
              <a:rPr lang="en-US" dirty="0">
                <a:hlinkClick r:id="rId5"/>
              </a:rPr>
              <a:t>https://www.weforum.org/agenda/2024/04/prepare-future-policy-ideas-ai-in-education/</a:t>
            </a:r>
            <a:endParaRPr lang="en-US" dirty="0"/>
          </a:p>
        </p:txBody>
      </p:sp>
      <p:pic>
        <p:nvPicPr>
          <p:cNvPr id="10" name="Picture 9">
            <a:extLst>
              <a:ext uri="{FF2B5EF4-FFF2-40B4-BE49-F238E27FC236}">
                <a16:creationId xmlns:a16="http://schemas.microsoft.com/office/drawing/2014/main" id="{B5D8A0B5-3825-463D-9148-3B9D6DC82AA1}"/>
              </a:ext>
            </a:extLst>
          </p:cNvPr>
          <p:cNvPicPr>
            <a:picLocks noChangeAspect="1"/>
          </p:cNvPicPr>
          <p:nvPr/>
        </p:nvPicPr>
        <p:blipFill>
          <a:blip r:embed="rId6"/>
          <a:stretch>
            <a:fillRect/>
          </a:stretch>
        </p:blipFill>
        <p:spPr>
          <a:xfrm>
            <a:off x="452437" y="2546493"/>
            <a:ext cx="6591300" cy="3987023"/>
          </a:xfrm>
          <a:prstGeom prst="rect">
            <a:avLst/>
          </a:prstGeom>
        </p:spPr>
      </p:pic>
    </p:spTree>
    <p:extLst>
      <p:ext uri="{BB962C8B-B14F-4D97-AF65-F5344CB8AC3E}">
        <p14:creationId xmlns:p14="http://schemas.microsoft.com/office/powerpoint/2010/main" val="2215842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4568" y="857250"/>
            <a:ext cx="3964922" cy="1938992"/>
          </a:xfrm>
          <a:prstGeom prst="rect">
            <a:avLst/>
          </a:prstGeom>
          <a:noFill/>
        </p:spPr>
        <p:txBody>
          <a:bodyPr wrap="square" rtlCol="0">
            <a:spAutoFit/>
          </a:bodyPr>
          <a:lstStyle/>
          <a:p>
            <a:pPr algn="ctr"/>
            <a:r>
              <a:rPr lang="en-US" sz="6000" b="1" dirty="0">
                <a:solidFill>
                  <a:srgbClr val="FF0000"/>
                </a:solidFill>
              </a:rPr>
              <a:t>Marketing Innovation</a:t>
            </a:r>
          </a:p>
        </p:txBody>
      </p:sp>
      <p:sp>
        <p:nvSpPr>
          <p:cNvPr id="3" name="Rectangle 2"/>
          <p:cNvSpPr/>
          <p:nvPr/>
        </p:nvSpPr>
        <p:spPr>
          <a:xfrm>
            <a:off x="222600" y="2911905"/>
            <a:ext cx="8122330" cy="1338828"/>
          </a:xfrm>
          <a:prstGeom prst="rect">
            <a:avLst/>
          </a:prstGeom>
        </p:spPr>
        <p:txBody>
          <a:bodyPr wrap="square">
            <a:spAutoFit/>
          </a:bodyPr>
          <a:lstStyle/>
          <a:p>
            <a:r>
              <a:rPr lang="en-US" sz="2700" dirty="0"/>
              <a:t>In contrast, marketing innovation refers to companies producing novel, creative strategies and methods to find a market for a company’s products and services. </a:t>
            </a:r>
          </a:p>
        </p:txBody>
      </p:sp>
      <p:sp>
        <p:nvSpPr>
          <p:cNvPr id="5" name="TextBox 4"/>
          <p:cNvSpPr txBox="1"/>
          <p:nvPr/>
        </p:nvSpPr>
        <p:spPr>
          <a:xfrm>
            <a:off x="89464" y="4879492"/>
            <a:ext cx="7979806" cy="1292662"/>
          </a:xfrm>
          <a:prstGeom prst="rect">
            <a:avLst/>
          </a:prstGeom>
          <a:noFill/>
        </p:spPr>
        <p:txBody>
          <a:bodyPr wrap="square" rtlCol="0">
            <a:spAutoFit/>
          </a:bodyPr>
          <a:lstStyle/>
          <a:p>
            <a:r>
              <a:rPr lang="en-US" sz="3000" b="1" dirty="0"/>
              <a:t>Drivers of Marketing Innovation</a:t>
            </a:r>
            <a:r>
              <a:rPr lang="en-US" sz="3000" dirty="0"/>
              <a:t>: </a:t>
            </a:r>
          </a:p>
          <a:p>
            <a:r>
              <a:rPr lang="en-US" sz="2400" dirty="0"/>
              <a:t> Technology, globalization, competition, consumer access           to information  and changing consumer demand</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9479" y="857251"/>
            <a:ext cx="3162986" cy="1771271"/>
          </a:xfrm>
          <a:prstGeom prst="rect">
            <a:avLst/>
          </a:prstGeom>
        </p:spPr>
      </p:pic>
      <p:pic>
        <p:nvPicPr>
          <p:cNvPr id="6" name="Picture 5"/>
          <p:cNvPicPr>
            <a:picLocks noChangeAspect="1"/>
          </p:cNvPicPr>
          <p:nvPr/>
        </p:nvPicPr>
        <p:blipFill>
          <a:blip r:embed="rId3"/>
          <a:stretch>
            <a:fillRect/>
          </a:stretch>
        </p:blipFill>
        <p:spPr>
          <a:xfrm>
            <a:off x="7577169" y="4146968"/>
            <a:ext cx="1566831" cy="1298933"/>
          </a:xfrm>
          <a:prstGeom prst="rect">
            <a:avLst/>
          </a:prstGeom>
        </p:spPr>
      </p:pic>
    </p:spTree>
    <p:extLst>
      <p:ext uri="{BB962C8B-B14F-4D97-AF65-F5344CB8AC3E}">
        <p14:creationId xmlns:p14="http://schemas.microsoft.com/office/powerpoint/2010/main" val="734072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97AFFB-C62F-045D-A8DB-F79683EE9C4C}"/>
              </a:ext>
            </a:extLst>
          </p:cNvPr>
          <p:cNvSpPr txBox="1"/>
          <p:nvPr/>
        </p:nvSpPr>
        <p:spPr>
          <a:xfrm>
            <a:off x="712572" y="137850"/>
            <a:ext cx="7603525" cy="6340197"/>
          </a:xfrm>
          <a:prstGeom prst="rect">
            <a:avLst/>
          </a:prstGeom>
          <a:noFill/>
        </p:spPr>
        <p:txBody>
          <a:bodyPr wrap="square">
            <a:spAutoFit/>
          </a:bodyPr>
          <a:lstStyle/>
          <a:p>
            <a:pPr algn="ctr"/>
            <a:r>
              <a:rPr lang="en-US" sz="4000" b="1" dirty="0">
                <a:solidFill>
                  <a:srgbClr val="FF0000"/>
                </a:solidFill>
              </a:rPr>
              <a:t>Christensen: Theory of Disruptive Innovation</a:t>
            </a:r>
          </a:p>
          <a:p>
            <a:pPr algn="ctr"/>
            <a:endParaRPr lang="en-US" sz="4000" b="1" dirty="0">
              <a:solidFill>
                <a:srgbClr val="FF0000"/>
              </a:solidFill>
            </a:endParaRPr>
          </a:p>
          <a:p>
            <a:endParaRPr lang="en-US"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The theory states that disruptive innovations, which are often simpler and more affordable than existing products or services, can fundamentally change the dynamics of an industry by appealing to new or overlooked market segments.</a:t>
            </a:r>
          </a:p>
        </p:txBody>
      </p:sp>
      <p:pic>
        <p:nvPicPr>
          <p:cNvPr id="7" name="Picture 6">
            <a:extLst>
              <a:ext uri="{FF2B5EF4-FFF2-40B4-BE49-F238E27FC236}">
                <a16:creationId xmlns:a16="http://schemas.microsoft.com/office/drawing/2014/main" id="{4253D412-7F5C-4C24-94D1-69CF3FA80264}"/>
              </a:ext>
            </a:extLst>
          </p:cNvPr>
          <p:cNvPicPr>
            <a:picLocks noChangeAspect="1"/>
          </p:cNvPicPr>
          <p:nvPr/>
        </p:nvPicPr>
        <p:blipFill>
          <a:blip r:embed="rId2"/>
          <a:stretch>
            <a:fillRect/>
          </a:stretch>
        </p:blipFill>
        <p:spPr>
          <a:xfrm>
            <a:off x="827903" y="1586427"/>
            <a:ext cx="7179275" cy="3190875"/>
          </a:xfrm>
          <a:prstGeom prst="rect">
            <a:avLst/>
          </a:prstGeom>
        </p:spPr>
      </p:pic>
      <p:sp>
        <p:nvSpPr>
          <p:cNvPr id="9" name="TextBox 8">
            <a:extLst>
              <a:ext uri="{FF2B5EF4-FFF2-40B4-BE49-F238E27FC236}">
                <a16:creationId xmlns:a16="http://schemas.microsoft.com/office/drawing/2014/main" id="{43850143-AD3B-EE9B-7448-1F6BF11A3523}"/>
              </a:ext>
            </a:extLst>
          </p:cNvPr>
          <p:cNvSpPr txBox="1"/>
          <p:nvPr/>
        </p:nvSpPr>
        <p:spPr>
          <a:xfrm>
            <a:off x="4790302" y="6478047"/>
            <a:ext cx="4197179" cy="307777"/>
          </a:xfrm>
          <a:prstGeom prst="rect">
            <a:avLst/>
          </a:prstGeom>
          <a:noFill/>
        </p:spPr>
        <p:txBody>
          <a:bodyPr wrap="square">
            <a:spAutoFit/>
          </a:bodyPr>
          <a:lstStyle/>
          <a:p>
            <a:r>
              <a:rPr lang="en-US" sz="1400" dirty="0">
                <a:hlinkClick r:id="rId3"/>
              </a:rPr>
              <a:t>https://en.wikipedia.org/wiki/Disruptive_innovation</a:t>
            </a:r>
            <a:endParaRPr lang="en-US" sz="1400" dirty="0"/>
          </a:p>
        </p:txBody>
      </p:sp>
    </p:spTree>
    <p:extLst>
      <p:ext uri="{BB962C8B-B14F-4D97-AF65-F5344CB8AC3E}">
        <p14:creationId xmlns:p14="http://schemas.microsoft.com/office/powerpoint/2010/main" val="160993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736D3F-4A63-41AB-B29F-0E1DCA2D1B81}"/>
              </a:ext>
            </a:extLst>
          </p:cNvPr>
          <p:cNvSpPr txBox="1"/>
          <p:nvPr/>
        </p:nvSpPr>
        <p:spPr>
          <a:xfrm>
            <a:off x="323851" y="869868"/>
            <a:ext cx="8077200" cy="3046988"/>
          </a:xfrm>
          <a:prstGeom prst="rect">
            <a:avLst/>
          </a:prstGeom>
          <a:noFill/>
        </p:spPr>
        <p:txBody>
          <a:bodyPr wrap="square">
            <a:spAutoFit/>
          </a:bodyPr>
          <a:lstStyle/>
          <a:p>
            <a:r>
              <a:rPr lang="en-US" sz="2400" dirty="0"/>
              <a:t>Yet while previous technological revolutions also transformed work, </a:t>
            </a:r>
            <a:r>
              <a:rPr lang="en-US" sz="2400" b="1" u="sng" dirty="0"/>
              <a:t>this time it's different </a:t>
            </a:r>
            <a:r>
              <a:rPr lang="en-US" sz="2400" dirty="0"/>
              <a:t>- because AI is transforming it at an altogether different speed. As the race to make these systems even more powerful accelerates, AI will soon emerge in everything, everywhere, all at once, these systems are reinventing entire sectors. To adapt to this reinvented economy, people will need to reinvent their skills, careers - and, indeed, agency over their lives. </a:t>
            </a:r>
          </a:p>
        </p:txBody>
      </p:sp>
      <p:sp>
        <p:nvSpPr>
          <p:cNvPr id="5" name="TextBox 4">
            <a:extLst>
              <a:ext uri="{FF2B5EF4-FFF2-40B4-BE49-F238E27FC236}">
                <a16:creationId xmlns:a16="http://schemas.microsoft.com/office/drawing/2014/main" id="{F722649C-1AE2-4BFC-A436-4775736472E0}"/>
              </a:ext>
            </a:extLst>
          </p:cNvPr>
          <p:cNvSpPr txBox="1"/>
          <p:nvPr/>
        </p:nvSpPr>
        <p:spPr>
          <a:xfrm>
            <a:off x="323851" y="4041047"/>
            <a:ext cx="8077199" cy="2308324"/>
          </a:xfrm>
          <a:prstGeom prst="rect">
            <a:avLst/>
          </a:prstGeom>
          <a:noFill/>
        </p:spPr>
        <p:txBody>
          <a:bodyPr wrap="square">
            <a:spAutoFit/>
          </a:bodyPr>
          <a:lstStyle/>
          <a:p>
            <a:r>
              <a:rPr lang="en-US" sz="2400" dirty="0"/>
              <a:t>Traditionally, people have turned to higher education to acquire the knowledge and skills to succeed in the world as it exists. The challenge today is that because of AI, the world </a:t>
            </a:r>
            <a:r>
              <a:rPr lang="en-US" sz="2400" dirty="0">
                <a:hlinkClick r:id="rId2"/>
              </a:rPr>
              <a:t>will exist in a radically different</a:t>
            </a:r>
            <a:r>
              <a:rPr lang="en-US" sz="2400" dirty="0"/>
              <a:t> way tomorrow, and again the day after. Therefore, educating people for reinvention in this fluid context will require the reinvention of higher education itself. </a:t>
            </a:r>
          </a:p>
        </p:txBody>
      </p:sp>
      <p:pic>
        <p:nvPicPr>
          <p:cNvPr id="4" name="Picture 3">
            <a:extLst>
              <a:ext uri="{FF2B5EF4-FFF2-40B4-BE49-F238E27FC236}">
                <a16:creationId xmlns:a16="http://schemas.microsoft.com/office/drawing/2014/main" id="{05336026-39D8-4479-B9E5-C3F8CE3AED1C}"/>
              </a:ext>
            </a:extLst>
          </p:cNvPr>
          <p:cNvPicPr>
            <a:picLocks noChangeAspect="1"/>
          </p:cNvPicPr>
          <p:nvPr/>
        </p:nvPicPr>
        <p:blipFill>
          <a:blip r:embed="rId3"/>
          <a:stretch>
            <a:fillRect/>
          </a:stretch>
        </p:blipFill>
        <p:spPr>
          <a:xfrm>
            <a:off x="7696200" y="181687"/>
            <a:ext cx="1133475" cy="688181"/>
          </a:xfrm>
          <a:prstGeom prst="rect">
            <a:avLst/>
          </a:prstGeom>
        </p:spPr>
      </p:pic>
      <p:sp>
        <p:nvSpPr>
          <p:cNvPr id="2" name="TextBox 1">
            <a:extLst>
              <a:ext uri="{FF2B5EF4-FFF2-40B4-BE49-F238E27FC236}">
                <a16:creationId xmlns:a16="http://schemas.microsoft.com/office/drawing/2014/main" id="{05474577-515F-F462-14DD-B4ECCA5C3DDF}"/>
              </a:ext>
            </a:extLst>
          </p:cNvPr>
          <p:cNvSpPr txBox="1"/>
          <p:nvPr/>
        </p:nvSpPr>
        <p:spPr>
          <a:xfrm>
            <a:off x="568411" y="161441"/>
            <a:ext cx="5710218" cy="646331"/>
          </a:xfrm>
          <a:prstGeom prst="rect">
            <a:avLst/>
          </a:prstGeom>
          <a:noFill/>
        </p:spPr>
        <p:txBody>
          <a:bodyPr wrap="none" rtlCol="0">
            <a:spAutoFit/>
          </a:bodyPr>
          <a:lstStyle/>
          <a:p>
            <a:r>
              <a:rPr lang="en-US" sz="3600" b="1" dirty="0">
                <a:solidFill>
                  <a:srgbClr val="FF0000"/>
                </a:solidFill>
              </a:rPr>
              <a:t>The Speed of AI Disruption</a:t>
            </a:r>
          </a:p>
        </p:txBody>
      </p:sp>
    </p:spTree>
    <p:extLst>
      <p:ext uri="{BB962C8B-B14F-4D97-AF65-F5344CB8AC3E}">
        <p14:creationId xmlns:p14="http://schemas.microsoft.com/office/powerpoint/2010/main" val="378980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29C7248-59B7-4B37-891B-4E3445DBB33E}"/>
              </a:ext>
            </a:extLst>
          </p:cNvPr>
          <p:cNvPicPr>
            <a:picLocks noChangeAspect="1"/>
          </p:cNvPicPr>
          <p:nvPr/>
        </p:nvPicPr>
        <p:blipFill>
          <a:blip r:embed="rId2"/>
          <a:stretch>
            <a:fillRect/>
          </a:stretch>
        </p:blipFill>
        <p:spPr>
          <a:xfrm>
            <a:off x="395417" y="291997"/>
            <a:ext cx="8485745" cy="5944491"/>
          </a:xfrm>
          <a:prstGeom prst="rect">
            <a:avLst/>
          </a:prstGeom>
        </p:spPr>
      </p:pic>
      <p:sp>
        <p:nvSpPr>
          <p:cNvPr id="3" name="TextBox 2">
            <a:extLst>
              <a:ext uri="{FF2B5EF4-FFF2-40B4-BE49-F238E27FC236}">
                <a16:creationId xmlns:a16="http://schemas.microsoft.com/office/drawing/2014/main" id="{956BF093-F0D8-C07A-8446-24F4A99CD7AF}"/>
              </a:ext>
            </a:extLst>
          </p:cNvPr>
          <p:cNvSpPr txBox="1"/>
          <p:nvPr/>
        </p:nvSpPr>
        <p:spPr>
          <a:xfrm>
            <a:off x="4469026" y="6304393"/>
            <a:ext cx="4304271" cy="523220"/>
          </a:xfrm>
          <a:prstGeom prst="rect">
            <a:avLst/>
          </a:prstGeom>
          <a:noFill/>
        </p:spPr>
        <p:txBody>
          <a:bodyPr wrap="square">
            <a:spAutoFit/>
          </a:bodyPr>
          <a:lstStyle/>
          <a:p>
            <a:r>
              <a:rPr lang="en-US" sz="1400" dirty="0">
                <a:hlinkClick r:id="rId3"/>
              </a:rPr>
              <a:t>https://www.weforum.org/agenda/2024/04/prepare-future-policy-ideas-ai-in-education/</a:t>
            </a:r>
            <a:endParaRPr lang="en-US" sz="1400" dirty="0"/>
          </a:p>
        </p:txBody>
      </p:sp>
    </p:spTree>
    <p:extLst>
      <p:ext uri="{BB962C8B-B14F-4D97-AF65-F5344CB8AC3E}">
        <p14:creationId xmlns:p14="http://schemas.microsoft.com/office/powerpoint/2010/main" val="1967198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61D16D-05B9-4D1A-8B73-77D09A13C572}"/>
              </a:ext>
            </a:extLst>
          </p:cNvPr>
          <p:cNvPicPr>
            <a:picLocks noChangeAspect="1"/>
          </p:cNvPicPr>
          <p:nvPr/>
        </p:nvPicPr>
        <p:blipFill>
          <a:blip r:embed="rId2"/>
          <a:stretch>
            <a:fillRect/>
          </a:stretch>
        </p:blipFill>
        <p:spPr>
          <a:xfrm>
            <a:off x="337751" y="296563"/>
            <a:ext cx="8567351" cy="6007830"/>
          </a:xfrm>
          <a:prstGeom prst="rect">
            <a:avLst/>
          </a:prstGeom>
        </p:spPr>
      </p:pic>
      <p:sp>
        <p:nvSpPr>
          <p:cNvPr id="2" name="TextBox 1">
            <a:extLst>
              <a:ext uri="{FF2B5EF4-FFF2-40B4-BE49-F238E27FC236}">
                <a16:creationId xmlns:a16="http://schemas.microsoft.com/office/drawing/2014/main" id="{CD849B24-301E-C734-1E08-E84169926A80}"/>
              </a:ext>
            </a:extLst>
          </p:cNvPr>
          <p:cNvSpPr txBox="1"/>
          <p:nvPr/>
        </p:nvSpPr>
        <p:spPr>
          <a:xfrm>
            <a:off x="4469026" y="6304393"/>
            <a:ext cx="4304271" cy="523220"/>
          </a:xfrm>
          <a:prstGeom prst="rect">
            <a:avLst/>
          </a:prstGeom>
          <a:noFill/>
        </p:spPr>
        <p:txBody>
          <a:bodyPr wrap="square">
            <a:spAutoFit/>
          </a:bodyPr>
          <a:lstStyle/>
          <a:p>
            <a:r>
              <a:rPr lang="en-US" sz="1400" dirty="0">
                <a:hlinkClick r:id="rId3"/>
              </a:rPr>
              <a:t>https://www.weforum.org/agenda/2024/04/prepare-future-policy-ideas-ai-in-education/</a:t>
            </a:r>
            <a:endParaRPr lang="en-US" sz="1400" dirty="0"/>
          </a:p>
        </p:txBody>
      </p:sp>
    </p:spTree>
    <p:extLst>
      <p:ext uri="{BB962C8B-B14F-4D97-AF65-F5344CB8AC3E}">
        <p14:creationId xmlns:p14="http://schemas.microsoft.com/office/powerpoint/2010/main" val="3595978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E8EFF5-F797-A7E9-C787-2887F01F2170}"/>
              </a:ext>
            </a:extLst>
          </p:cNvPr>
          <p:cNvSpPr txBox="1"/>
          <p:nvPr/>
        </p:nvSpPr>
        <p:spPr>
          <a:xfrm>
            <a:off x="716691" y="5313573"/>
            <a:ext cx="8213125" cy="1446550"/>
          </a:xfrm>
          <a:prstGeom prst="rect">
            <a:avLst/>
          </a:prstGeom>
          <a:noFill/>
        </p:spPr>
        <p:txBody>
          <a:bodyPr wrap="square">
            <a:spAutoFit/>
          </a:bodyPr>
          <a:lstStyle/>
          <a:p>
            <a:pPr marR="1010"/>
            <a:r>
              <a:rPr lang="en-US" sz="1800" b="0" i="0" u="none" strike="noStrike" baseline="0" dirty="0">
                <a:solidFill>
                  <a:srgbClr val="2D2D2D"/>
                </a:solidFill>
                <a:latin typeface="Times New Roman" panose="02020603050405020304" pitchFamily="18" charset="0"/>
              </a:rPr>
              <a:t>“To create exponential </a:t>
            </a:r>
            <a:r>
              <a:rPr lang="en-US" sz="1800" b="0" i="1" u="none" strike="noStrike" baseline="0" dirty="0">
                <a:solidFill>
                  <a:srgbClr val="2D2D2D"/>
                </a:solidFill>
                <a:latin typeface="Times New Roman" panose="02020603050405020304" pitchFamily="18" charset="0"/>
              </a:rPr>
              <a:t>value, </a:t>
            </a:r>
            <a:r>
              <a:rPr lang="en-US" sz="1800" b="0" i="0" u="none" strike="noStrike" baseline="0" dirty="0">
                <a:solidFill>
                  <a:srgbClr val="2D2D2D"/>
                </a:solidFill>
                <a:latin typeface="Times New Roman" panose="02020603050405020304" pitchFamily="18" charset="0"/>
              </a:rPr>
              <a:t>it's imperative to first create an </a:t>
            </a:r>
            <a:r>
              <a:rPr lang="en-US" sz="1800" b="1" i="0" u="none" strike="noStrike" baseline="0" dirty="0">
                <a:solidFill>
                  <a:srgbClr val="2D2D2D"/>
                </a:solidFill>
                <a:latin typeface="Times New Roman" panose="02020603050405020304" pitchFamily="18" charset="0"/>
              </a:rPr>
              <a:t>exponential </a:t>
            </a:r>
            <a:r>
              <a:rPr lang="en-US" sz="1800" b="1" i="1" u="none" strike="noStrike" baseline="0" dirty="0">
                <a:solidFill>
                  <a:srgbClr val="2D2D2D"/>
                </a:solidFill>
                <a:latin typeface="Times New Roman" panose="02020603050405020304" pitchFamily="18" charset="0"/>
              </a:rPr>
              <a:t>mindset</a:t>
            </a:r>
            <a:r>
              <a:rPr lang="en-US" sz="1800" b="0" i="1" u="none" strike="noStrike" baseline="0" dirty="0">
                <a:solidFill>
                  <a:srgbClr val="2D2D2D"/>
                </a:solidFill>
                <a:latin typeface="Times New Roman" panose="02020603050405020304" pitchFamily="18" charset="0"/>
              </a:rPr>
              <a:t>. </a:t>
            </a:r>
            <a:r>
              <a:rPr lang="en-US" sz="1800" b="0" i="0" u="none" strike="noStrike" baseline="0" dirty="0">
                <a:solidFill>
                  <a:srgbClr val="2D2D2D"/>
                </a:solidFill>
                <a:latin typeface="Times New Roman" panose="02020603050405020304" pitchFamily="18" charset="0"/>
              </a:rPr>
              <a:t>The incremental mindset focuses on making something </a:t>
            </a:r>
            <a:r>
              <a:rPr lang="en-US" sz="1800" b="0" i="1" u="none" strike="noStrike" baseline="0" dirty="0">
                <a:solidFill>
                  <a:srgbClr val="2D2D2D"/>
                </a:solidFill>
                <a:latin typeface="Times New Roman" panose="02020603050405020304" pitchFamily="18" charset="0"/>
              </a:rPr>
              <a:t>better, </a:t>
            </a:r>
            <a:r>
              <a:rPr lang="en-US" sz="1800" b="0" i="0" u="none" strike="noStrike" baseline="0" dirty="0">
                <a:solidFill>
                  <a:srgbClr val="2D2D2D"/>
                </a:solidFill>
                <a:latin typeface="Times New Roman" panose="02020603050405020304" pitchFamily="18" charset="0"/>
              </a:rPr>
              <a:t>while the exponential mindset is makes something </a:t>
            </a:r>
            <a:r>
              <a:rPr lang="en-US" sz="1800" b="0" i="1" u="none" strike="noStrike" baseline="0" dirty="0">
                <a:solidFill>
                  <a:srgbClr val="2D2D2D"/>
                </a:solidFill>
                <a:latin typeface="Times New Roman" panose="02020603050405020304" pitchFamily="18" charset="0"/>
              </a:rPr>
              <a:t>different. </a:t>
            </a:r>
            <a:r>
              <a:rPr lang="en-US" sz="1800" b="0" i="0" u="none" strike="noStrike" baseline="0" dirty="0">
                <a:solidFill>
                  <a:srgbClr val="2D2D2D"/>
                </a:solidFill>
                <a:latin typeface="Times New Roman" panose="02020603050405020304" pitchFamily="18" charset="0"/>
              </a:rPr>
              <a:t>Incremental is satisfied </a:t>
            </a:r>
            <a:r>
              <a:rPr lang="en-US" sz="1800" b="0" i="0" u="none" strike="noStrike" baseline="0" dirty="0">
                <a:solidFill>
                  <a:srgbClr val="2D2D2D"/>
                </a:solidFill>
                <a:latin typeface="Arial" panose="020B0604020202020204" pitchFamily="34" charset="0"/>
              </a:rPr>
              <a:t>with </a:t>
            </a:r>
            <a:r>
              <a:rPr lang="en-US" sz="1600" b="0" i="0" u="none" strike="noStrike" baseline="0" dirty="0">
                <a:solidFill>
                  <a:srgbClr val="2D2D2D"/>
                </a:solidFill>
                <a:latin typeface="Times New Roman" panose="02020603050405020304" pitchFamily="18" charset="0"/>
              </a:rPr>
              <a:t>10%. </a:t>
            </a:r>
            <a:r>
              <a:rPr lang="en-US" sz="1800" b="0" i="0" u="none" strike="noStrike" baseline="0" dirty="0">
                <a:solidFill>
                  <a:srgbClr val="2D2D2D"/>
                </a:solidFill>
                <a:latin typeface="Times New Roman" panose="02020603050405020304" pitchFamily="18" charset="0"/>
              </a:rPr>
              <a:t>Exponential is out for </a:t>
            </a:r>
            <a:r>
              <a:rPr lang="en-US" sz="1600" b="0" i="0" u="none" strike="noStrike" baseline="0" dirty="0">
                <a:solidFill>
                  <a:srgbClr val="2D2D2D"/>
                </a:solidFill>
                <a:latin typeface="Times New Roman" panose="02020603050405020304" pitchFamily="18" charset="0"/>
              </a:rPr>
              <a:t>10X.”</a:t>
            </a:r>
          </a:p>
          <a:p>
            <a:pPr marR="1010"/>
            <a:r>
              <a:rPr lang="en-US" sz="1600" dirty="0">
                <a:solidFill>
                  <a:srgbClr val="2D2D2D"/>
                </a:solidFill>
                <a:latin typeface="Times New Roman" panose="02020603050405020304" pitchFamily="18" charset="0"/>
              </a:rPr>
              <a:t>				Mark Bonchek (2016) HBR How to Create an Exponential Mindset (July)</a:t>
            </a:r>
            <a:endParaRPr lang="en-US" sz="1600" b="0" i="0" u="none" strike="noStrike" baseline="0" dirty="0">
              <a:solidFill>
                <a:srgbClr val="2D2D2D"/>
              </a:solidFill>
              <a:latin typeface="Times New Roman" panose="02020603050405020304" pitchFamily="18" charset="0"/>
            </a:endParaRPr>
          </a:p>
        </p:txBody>
      </p:sp>
      <p:pic>
        <p:nvPicPr>
          <p:cNvPr id="10" name="Picture 9" descr="W160718_BONCHEK_INCREMENTALVS">
            <a:extLst>
              <a:ext uri="{FF2B5EF4-FFF2-40B4-BE49-F238E27FC236}">
                <a16:creationId xmlns:a16="http://schemas.microsoft.com/office/drawing/2014/main" id="{86001B3A-2F97-2B22-24EE-E36D4BB6DD8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1" y="757072"/>
            <a:ext cx="8213124" cy="4556501"/>
          </a:xfrm>
          <a:prstGeom prst="rect">
            <a:avLst/>
          </a:prstGeom>
          <a:noFill/>
          <a:ln>
            <a:noFill/>
          </a:ln>
        </p:spPr>
      </p:pic>
      <p:sp>
        <p:nvSpPr>
          <p:cNvPr id="2" name="TextBox 1">
            <a:extLst>
              <a:ext uri="{FF2B5EF4-FFF2-40B4-BE49-F238E27FC236}">
                <a16:creationId xmlns:a16="http://schemas.microsoft.com/office/drawing/2014/main" id="{E44FDB5D-3C2A-79C4-519E-B7AF1A163D08}"/>
              </a:ext>
            </a:extLst>
          </p:cNvPr>
          <p:cNvSpPr txBox="1"/>
          <p:nvPr/>
        </p:nvSpPr>
        <p:spPr>
          <a:xfrm>
            <a:off x="214184" y="97877"/>
            <a:ext cx="8865697" cy="646331"/>
          </a:xfrm>
          <a:prstGeom prst="rect">
            <a:avLst/>
          </a:prstGeom>
          <a:noFill/>
        </p:spPr>
        <p:txBody>
          <a:bodyPr wrap="none" rtlCol="0">
            <a:spAutoFit/>
          </a:bodyPr>
          <a:lstStyle/>
          <a:p>
            <a:r>
              <a:rPr lang="en-US" sz="3600" b="1" dirty="0">
                <a:solidFill>
                  <a:srgbClr val="FF0000"/>
                </a:solidFill>
              </a:rPr>
              <a:t>The Speed of AI Disruption is a Challenge</a:t>
            </a:r>
          </a:p>
        </p:txBody>
      </p:sp>
    </p:spTree>
    <p:extLst>
      <p:ext uri="{BB962C8B-B14F-4D97-AF65-F5344CB8AC3E}">
        <p14:creationId xmlns:p14="http://schemas.microsoft.com/office/powerpoint/2010/main" val="2481064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F8342E-C0D6-D251-ED05-123479FE04BE}"/>
              </a:ext>
            </a:extLst>
          </p:cNvPr>
          <p:cNvSpPr txBox="1"/>
          <p:nvPr/>
        </p:nvSpPr>
        <p:spPr>
          <a:xfrm>
            <a:off x="218303" y="1529190"/>
            <a:ext cx="8554995" cy="5201424"/>
          </a:xfrm>
          <a:prstGeom prst="rect">
            <a:avLst/>
          </a:prstGeom>
          <a:noFill/>
        </p:spPr>
        <p:txBody>
          <a:bodyPr wrap="square">
            <a:spAutoFit/>
          </a:bodyPr>
          <a:lstStyle/>
          <a:p>
            <a:pPr marL="285750" indent="-285750">
              <a:buFont typeface="Arial" panose="020B0604020202020204" pitchFamily="34" charset="0"/>
              <a:buChar char="•"/>
            </a:pPr>
            <a:r>
              <a:rPr lang="en-US" sz="1600" b="1" dirty="0"/>
              <a:t>The adoption of AI technologies in Africa is facing some challenges including lack of technical skills, uncertainty, lack of structured data, lack of government policies, ethics, and user attitude.</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“Africans are very skeptical in adopting and using new technology due to culture and social influences.”</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While some business leaders and stakeholders believe and trust in this technology, others are afraid that implementation of AI may disrupt their traditional ways of working (Coetzee </a:t>
            </a:r>
            <a:r>
              <a:rPr lang="en-US" sz="1600" b="1" dirty="0">
                <a:hlinkClick r:id="rId2" tooltip="Coetzee, J., 2018. Strategic implications of Fintech on South African retail banks. South African Journal of Economic and Management Sciences 21(1), 1–11."/>
              </a:rPr>
              <a:t>2018</a:t>
            </a:r>
            <a:r>
              <a:rPr lang="en-US" sz="1600" b="1" dirty="0"/>
              <a:t>; Smith and Neupane </a:t>
            </a:r>
            <a:r>
              <a:rPr lang="en-US" sz="1600" b="1" dirty="0">
                <a:hlinkClick r:id="rId3" tooltip="Smith, M. L., and Neupane, S. (2018). Artificial intelligence and human development: Toward a research agenda. White Paper. International Development Research Centre (IDRC). &#10;                https://idl-bnc-idrc.dspacedirect.org/handle/10625/56949&#10;                &#10;              ."/>
              </a:rPr>
              <a:t>2018</a:t>
            </a:r>
            <a:r>
              <a:rPr lang="en-US" sz="1600" b="1" dirty="0"/>
              <a:t>).</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The UN Economic Commission for Africa (UNECA) stated that African data ecosystems are at “nascent stages of the African data revolution and the private sector is increasingly becoming a critical and dynamic player within African data ecosystems” (UNECA </a:t>
            </a:r>
            <a:r>
              <a:rPr lang="en-US" sz="1600" b="1" dirty="0">
                <a:hlinkClick r:id="rId4" tooltip="UNECA, 2016. The Africa data revolution report. 2016. &#10;                https://www.uneca.org/sites/default/files/uploaded-documents/ACS/africa-data-revolution-report-2016.pdf&#10;                &#10;               [Accessed 26 May 2021]."/>
              </a:rPr>
              <a:t>2016</a:t>
            </a:r>
            <a:r>
              <a:rPr lang="en-US" sz="1600" b="1" dirty="0"/>
              <a:t>).</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Most of the African population is a late majority and laggard adopter of innovation; they take a “wait-and-see” approach to technology adoption (Okonkwo et al. </a:t>
            </a:r>
            <a:r>
              <a:rPr lang="en-US" sz="1600" b="1" dirty="0">
                <a:hlinkClick r:id="rId5" tooltip="Okonkwo, C., Huisman, M., and Taylor, E., 2020. A framework for adoption and diffusion of mobile applications in Africa. Advances in Science, Technology and Engineering Systems Journal 5, 1577–1592."/>
              </a:rPr>
              <a:t>2020</a:t>
            </a:r>
            <a:r>
              <a:rPr lang="en-US" sz="1600" b="1" dirty="0"/>
              <a:t>, </a:t>
            </a:r>
            <a:r>
              <a:rPr lang="en-US" sz="1600" b="1" dirty="0">
                <a:hlinkClick r:id="rId6" tooltip="Okonkwo, C.W., Huisman, M., and Taylor, E., 2021. Factors that influence Africa’s refusal and discontinuation of mobile applications use. African Journal of Science, Technology, Innovation and Development, 1–10."/>
              </a:rPr>
              <a:t>2021</a:t>
            </a:r>
            <a:r>
              <a:rPr lang="en-US" sz="1600" b="1" dirty="0"/>
              <a:t>).</a:t>
            </a:r>
          </a:p>
          <a:p>
            <a:pPr marL="285750" indent="-285750">
              <a:buFont typeface="Arial" panose="020B0604020202020204" pitchFamily="34" charset="0"/>
              <a:buChar char="•"/>
            </a:pPr>
            <a:endParaRPr lang="en-US" sz="800" b="1" dirty="0"/>
          </a:p>
          <a:p>
            <a:pPr marL="285750" indent="-285750">
              <a:buFont typeface="Arial" panose="020B0604020202020204" pitchFamily="34" charset="0"/>
              <a:buChar char="•"/>
            </a:pPr>
            <a:r>
              <a:rPr lang="en-US" sz="1600" b="1" dirty="0"/>
              <a:t>Africans are very skeptical in adopting and using new technology due to culture and social influences</a:t>
            </a:r>
            <a:r>
              <a:rPr lang="en-US" sz="1400" dirty="0"/>
              <a:t>.</a:t>
            </a:r>
          </a:p>
          <a:p>
            <a:pPr marL="285750" indent="-285750">
              <a:buFont typeface="Arial" panose="020B0604020202020204" pitchFamily="34" charset="0"/>
              <a:buChar char="•"/>
            </a:pPr>
            <a:endParaRPr lang="en-US" sz="800" dirty="0"/>
          </a:p>
          <a:p>
            <a:r>
              <a:rPr lang="en-US" sz="1400" dirty="0"/>
              <a:t>							</a:t>
            </a:r>
            <a:r>
              <a:rPr lang="en-US" sz="1400" dirty="0" err="1"/>
              <a:t>Tsanni</a:t>
            </a:r>
            <a:r>
              <a:rPr lang="en-US" sz="1400" dirty="0"/>
              <a:t>, Abdullahi (2024)</a:t>
            </a:r>
            <a:r>
              <a:rPr lang="en-US" sz="1400" b="1" dirty="0"/>
              <a:t> </a:t>
            </a:r>
            <a:r>
              <a:rPr lang="en-US" sz="1400" dirty="0"/>
              <a:t>Africa’s push to regulate AI starts 									now: MIT Technology Review, (15 March).</a:t>
            </a:r>
          </a:p>
        </p:txBody>
      </p:sp>
      <p:sp>
        <p:nvSpPr>
          <p:cNvPr id="7" name="TextBox 6">
            <a:extLst>
              <a:ext uri="{FF2B5EF4-FFF2-40B4-BE49-F238E27FC236}">
                <a16:creationId xmlns:a16="http://schemas.microsoft.com/office/drawing/2014/main" id="{46DC6F8D-FCB7-BC1E-7066-6877AD2BE34E}"/>
              </a:ext>
            </a:extLst>
          </p:cNvPr>
          <p:cNvSpPr txBox="1"/>
          <p:nvPr/>
        </p:nvSpPr>
        <p:spPr>
          <a:xfrm>
            <a:off x="259125" y="127386"/>
            <a:ext cx="8065210" cy="492443"/>
          </a:xfrm>
          <a:prstGeom prst="rect">
            <a:avLst/>
          </a:prstGeom>
          <a:noFill/>
        </p:spPr>
        <p:txBody>
          <a:bodyPr wrap="square">
            <a:spAutoFit/>
          </a:bodyPr>
          <a:lstStyle/>
          <a:p>
            <a:r>
              <a:rPr lang="en-US" sz="2600" b="1" dirty="0">
                <a:solidFill>
                  <a:srgbClr val="FF0000"/>
                </a:solidFill>
              </a:rPr>
              <a:t>Artificial Intelligence in Africa: Emerging Challenges</a:t>
            </a:r>
          </a:p>
        </p:txBody>
      </p:sp>
      <p:sp>
        <p:nvSpPr>
          <p:cNvPr id="9" name="TextBox 8">
            <a:extLst>
              <a:ext uri="{FF2B5EF4-FFF2-40B4-BE49-F238E27FC236}">
                <a16:creationId xmlns:a16="http://schemas.microsoft.com/office/drawing/2014/main" id="{74FD3BD2-58A1-B71E-7B08-CC90A04287B3}"/>
              </a:ext>
            </a:extLst>
          </p:cNvPr>
          <p:cNvSpPr txBox="1"/>
          <p:nvPr/>
        </p:nvSpPr>
        <p:spPr>
          <a:xfrm>
            <a:off x="218303" y="657468"/>
            <a:ext cx="8633254" cy="954107"/>
          </a:xfrm>
          <a:prstGeom prst="rect">
            <a:avLst/>
          </a:prstGeom>
          <a:noFill/>
        </p:spPr>
        <p:txBody>
          <a:bodyPr wrap="square">
            <a:spAutoFit/>
          </a:bodyPr>
          <a:lstStyle/>
          <a:p>
            <a:r>
              <a:rPr lang="en-US" sz="1400" dirty="0"/>
              <a:t>AI is a game-changing innovation with the potential to improve all sectors of the African social system. However, the adoption and use of AI applications in African society raise some issues including skills acquisition, ethics, programming, data integration, user attitude, government policy, and insufficient infrastructure and network connectivity. </a:t>
            </a:r>
          </a:p>
        </p:txBody>
      </p:sp>
      <p:pic>
        <p:nvPicPr>
          <p:cNvPr id="2" name="Picture 1" descr="A map of africa with continents&#10;&#10;Description automatically generated">
            <a:extLst>
              <a:ext uri="{FF2B5EF4-FFF2-40B4-BE49-F238E27FC236}">
                <a16:creationId xmlns:a16="http://schemas.microsoft.com/office/drawing/2014/main" id="{CACB1312-9022-D655-0259-E8ED8ED2923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275642" y="68656"/>
            <a:ext cx="741038" cy="741038"/>
          </a:xfrm>
          <a:prstGeom prst="rect">
            <a:avLst/>
          </a:prstGeom>
          <a:noFill/>
          <a:ln>
            <a:noFill/>
          </a:ln>
        </p:spPr>
      </p:pic>
    </p:spTree>
    <p:extLst>
      <p:ext uri="{BB962C8B-B14F-4D97-AF65-F5344CB8AC3E}">
        <p14:creationId xmlns:p14="http://schemas.microsoft.com/office/powerpoint/2010/main" val="955132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C16EEF-ACDF-403C-A76F-539CB76B33BE}"/>
              </a:ext>
            </a:extLst>
          </p:cNvPr>
          <p:cNvSpPr txBox="1"/>
          <p:nvPr/>
        </p:nvSpPr>
        <p:spPr>
          <a:xfrm>
            <a:off x="314325" y="686086"/>
            <a:ext cx="8343900" cy="2246769"/>
          </a:xfrm>
          <a:prstGeom prst="rect">
            <a:avLst/>
          </a:prstGeom>
          <a:noFill/>
        </p:spPr>
        <p:txBody>
          <a:bodyPr wrap="square">
            <a:spAutoFit/>
          </a:bodyPr>
          <a:lstStyle/>
          <a:p>
            <a:r>
              <a:rPr lang="en-US" sz="2400" b="1" dirty="0"/>
              <a:t>Create a curriculum for the AI economy</a:t>
            </a:r>
            <a:r>
              <a:rPr lang="en-US" sz="2400" dirty="0"/>
              <a:t> </a:t>
            </a:r>
          </a:p>
          <a:p>
            <a:endParaRPr lang="en-US" sz="800" dirty="0"/>
          </a:p>
          <a:p>
            <a:r>
              <a:rPr lang="en-US" dirty="0"/>
              <a:t>Higher education needs to orient the curriculum to account for the prevalence of AI going forward. The World Economic Forum's own "Education 4.0" initiative has also produced a helpful taxonomy that emphasizes developing skills and attributes less prone to automation. These include cognitive skills such as creativity, social skills like socio-emotional awareness, intra-personal skills such as curiosity, and societal skills such as civic responsibility. </a:t>
            </a:r>
          </a:p>
        </p:txBody>
      </p:sp>
      <p:sp>
        <p:nvSpPr>
          <p:cNvPr id="5" name="TextBox 4">
            <a:extLst>
              <a:ext uri="{FF2B5EF4-FFF2-40B4-BE49-F238E27FC236}">
                <a16:creationId xmlns:a16="http://schemas.microsoft.com/office/drawing/2014/main" id="{0C561F29-AD38-4CAE-B0A1-05108DD38D79}"/>
              </a:ext>
            </a:extLst>
          </p:cNvPr>
          <p:cNvSpPr txBox="1"/>
          <p:nvPr/>
        </p:nvSpPr>
        <p:spPr>
          <a:xfrm>
            <a:off x="314325" y="2976574"/>
            <a:ext cx="8228313" cy="1692771"/>
          </a:xfrm>
          <a:prstGeom prst="rect">
            <a:avLst/>
          </a:prstGeom>
          <a:noFill/>
        </p:spPr>
        <p:txBody>
          <a:bodyPr wrap="square">
            <a:spAutoFit/>
          </a:bodyPr>
          <a:lstStyle/>
          <a:p>
            <a:r>
              <a:rPr lang="en-US" sz="2400" b="1" dirty="0"/>
              <a:t>Design experiential programs for the AI workplace</a:t>
            </a:r>
            <a:r>
              <a:rPr lang="en-US" sz="2400" dirty="0"/>
              <a:t> </a:t>
            </a:r>
          </a:p>
          <a:p>
            <a:endParaRPr lang="en-US" sz="800" dirty="0"/>
          </a:p>
          <a:p>
            <a:r>
              <a:rPr lang="en-US" dirty="0"/>
              <a:t>Colleges and universities should do more to expose students to the changes AI brings about in real-time - particularly how it changes workplaces. As AI continues to be integrated into different sectors, it will lead to the automation of jobs and tasks most likely to be performed by entry-level or junior employees.</a:t>
            </a:r>
          </a:p>
        </p:txBody>
      </p:sp>
      <p:sp>
        <p:nvSpPr>
          <p:cNvPr id="8" name="TextBox 7">
            <a:extLst>
              <a:ext uri="{FF2B5EF4-FFF2-40B4-BE49-F238E27FC236}">
                <a16:creationId xmlns:a16="http://schemas.microsoft.com/office/drawing/2014/main" id="{DCFA5AA4-D914-4587-8788-1038765FCF96}"/>
              </a:ext>
            </a:extLst>
          </p:cNvPr>
          <p:cNvSpPr txBox="1"/>
          <p:nvPr/>
        </p:nvSpPr>
        <p:spPr>
          <a:xfrm>
            <a:off x="314325" y="4713064"/>
            <a:ext cx="8086725" cy="1415772"/>
          </a:xfrm>
          <a:prstGeom prst="rect">
            <a:avLst/>
          </a:prstGeom>
          <a:noFill/>
        </p:spPr>
        <p:txBody>
          <a:bodyPr wrap="square">
            <a:spAutoFit/>
          </a:bodyPr>
          <a:lstStyle/>
          <a:p>
            <a:r>
              <a:rPr lang="en-US" sz="2400" b="1" dirty="0"/>
              <a:t>Reinvent the university for lifelong learning</a:t>
            </a:r>
          </a:p>
          <a:p>
            <a:endParaRPr lang="en-US" sz="800" dirty="0"/>
          </a:p>
          <a:p>
            <a:r>
              <a:rPr lang="en-US" dirty="0"/>
              <a:t>People will have to reinvent their roles to keep ahead of these evolving technologies, make the best use of their strengths, accommodate their weaknesses, and work with them productively. We will have to upskill and reskill on an ongoing basis. </a:t>
            </a:r>
          </a:p>
        </p:txBody>
      </p:sp>
      <p:sp>
        <p:nvSpPr>
          <p:cNvPr id="10" name="TextBox 9">
            <a:extLst>
              <a:ext uri="{FF2B5EF4-FFF2-40B4-BE49-F238E27FC236}">
                <a16:creationId xmlns:a16="http://schemas.microsoft.com/office/drawing/2014/main" id="{27A7557A-0A3F-437B-A056-F050D29ADE73}"/>
              </a:ext>
            </a:extLst>
          </p:cNvPr>
          <p:cNvSpPr txBox="1"/>
          <p:nvPr/>
        </p:nvSpPr>
        <p:spPr>
          <a:xfrm>
            <a:off x="3286125" y="6201810"/>
            <a:ext cx="6072059" cy="523220"/>
          </a:xfrm>
          <a:prstGeom prst="rect">
            <a:avLst/>
          </a:prstGeom>
          <a:noFill/>
        </p:spPr>
        <p:txBody>
          <a:bodyPr wrap="square">
            <a:spAutoFit/>
          </a:bodyPr>
          <a:lstStyle/>
          <a:p>
            <a:r>
              <a:rPr lang="en-US" sz="1400" dirty="0">
                <a:hlinkClick r:id="rId2"/>
              </a:rPr>
              <a:t>https://www.standardmedia.co.ke/education/article/2001473258/how-universities-can-best-prepare-for-the-generative-ai-tech-revolution</a:t>
            </a:r>
            <a:endParaRPr lang="en-US" sz="1400" dirty="0"/>
          </a:p>
        </p:txBody>
      </p:sp>
      <p:pic>
        <p:nvPicPr>
          <p:cNvPr id="11" name="Picture 10">
            <a:extLst>
              <a:ext uri="{FF2B5EF4-FFF2-40B4-BE49-F238E27FC236}">
                <a16:creationId xmlns:a16="http://schemas.microsoft.com/office/drawing/2014/main" id="{BFF591D8-8587-498E-9512-7AE70A8EA9D4}"/>
              </a:ext>
            </a:extLst>
          </p:cNvPr>
          <p:cNvPicPr>
            <a:picLocks noChangeAspect="1"/>
          </p:cNvPicPr>
          <p:nvPr/>
        </p:nvPicPr>
        <p:blipFill>
          <a:blip r:embed="rId3"/>
          <a:stretch>
            <a:fillRect/>
          </a:stretch>
        </p:blipFill>
        <p:spPr>
          <a:xfrm>
            <a:off x="7671229" y="143553"/>
            <a:ext cx="1133475" cy="688181"/>
          </a:xfrm>
          <a:prstGeom prst="rect">
            <a:avLst/>
          </a:prstGeom>
        </p:spPr>
      </p:pic>
      <p:sp>
        <p:nvSpPr>
          <p:cNvPr id="2" name="TextBox 1">
            <a:extLst>
              <a:ext uri="{FF2B5EF4-FFF2-40B4-BE49-F238E27FC236}">
                <a16:creationId xmlns:a16="http://schemas.microsoft.com/office/drawing/2014/main" id="{5DBB8859-5B79-7B07-ECDE-4FD767864650}"/>
              </a:ext>
            </a:extLst>
          </p:cNvPr>
          <p:cNvSpPr txBox="1"/>
          <p:nvPr/>
        </p:nvSpPr>
        <p:spPr>
          <a:xfrm>
            <a:off x="280988" y="143553"/>
            <a:ext cx="7536720" cy="584775"/>
          </a:xfrm>
          <a:prstGeom prst="rect">
            <a:avLst/>
          </a:prstGeom>
          <a:noFill/>
        </p:spPr>
        <p:txBody>
          <a:bodyPr wrap="square" rtlCol="0">
            <a:spAutoFit/>
          </a:bodyPr>
          <a:lstStyle/>
          <a:p>
            <a:r>
              <a:rPr lang="en-US" sz="3200" b="1" dirty="0">
                <a:solidFill>
                  <a:srgbClr val="FF0000"/>
                </a:solidFill>
              </a:rPr>
              <a:t>AI Innovation Challenge for Education</a:t>
            </a:r>
          </a:p>
        </p:txBody>
      </p:sp>
    </p:spTree>
    <p:extLst>
      <p:ext uri="{BB962C8B-B14F-4D97-AF65-F5344CB8AC3E}">
        <p14:creationId xmlns:p14="http://schemas.microsoft.com/office/powerpoint/2010/main" val="1527109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4BD7B6-C807-47DF-805F-6857C03E725C}"/>
              </a:ext>
            </a:extLst>
          </p:cNvPr>
          <p:cNvSpPr txBox="1"/>
          <p:nvPr/>
        </p:nvSpPr>
        <p:spPr>
          <a:xfrm>
            <a:off x="2302602" y="98854"/>
            <a:ext cx="3424335" cy="769441"/>
          </a:xfrm>
          <a:prstGeom prst="rect">
            <a:avLst/>
          </a:prstGeom>
          <a:noFill/>
        </p:spPr>
        <p:txBody>
          <a:bodyPr wrap="none" rtlCol="0">
            <a:spAutoFit/>
          </a:bodyPr>
          <a:lstStyle/>
          <a:p>
            <a:r>
              <a:rPr lang="en-US" sz="4400" b="1" dirty="0">
                <a:solidFill>
                  <a:srgbClr val="FF0000"/>
                </a:solidFill>
              </a:rPr>
              <a:t>Conclusions</a:t>
            </a:r>
          </a:p>
        </p:txBody>
      </p:sp>
      <p:sp>
        <p:nvSpPr>
          <p:cNvPr id="3" name="TextBox 2">
            <a:extLst>
              <a:ext uri="{FF2B5EF4-FFF2-40B4-BE49-F238E27FC236}">
                <a16:creationId xmlns:a16="http://schemas.microsoft.com/office/drawing/2014/main" id="{C6E6CA66-77AD-4190-A615-76381F5F42A4}"/>
              </a:ext>
            </a:extLst>
          </p:cNvPr>
          <p:cNvSpPr txBox="1"/>
          <p:nvPr/>
        </p:nvSpPr>
        <p:spPr>
          <a:xfrm>
            <a:off x="148281" y="1049527"/>
            <a:ext cx="8822724" cy="4832092"/>
          </a:xfrm>
          <a:prstGeom prst="rect">
            <a:avLst/>
          </a:prstGeom>
          <a:noFill/>
        </p:spPr>
        <p:txBody>
          <a:bodyPr wrap="square" rtlCol="0">
            <a:spAutoFit/>
          </a:bodyPr>
          <a:lstStyle/>
          <a:p>
            <a:pPr marL="342900" indent="-342900">
              <a:buFont typeface="Arial" panose="020B0604020202020204" pitchFamily="34" charset="0"/>
              <a:buChar char="•"/>
            </a:pPr>
            <a:r>
              <a:rPr lang="en-US" sz="2800" dirty="0"/>
              <a:t>AI has the potential to create radical disruption in society and economies.  </a:t>
            </a:r>
          </a:p>
          <a:p>
            <a:pPr marL="342900" indent="-342900">
              <a:buFont typeface="Arial" panose="020B0604020202020204" pitchFamily="34" charset="0"/>
              <a:buChar char="•"/>
            </a:pPr>
            <a:r>
              <a:rPr lang="en-US" sz="2800" dirty="0"/>
              <a:t>We are only in the early stages of this revolution.</a:t>
            </a:r>
          </a:p>
          <a:p>
            <a:pPr marL="342900" indent="-342900">
              <a:buFont typeface="Arial" panose="020B0604020202020204" pitchFamily="34" charset="0"/>
              <a:buChar char="•"/>
            </a:pPr>
            <a:r>
              <a:rPr lang="en-US" sz="2800" dirty="0"/>
              <a:t>Market Creation Innovation is the most impactful and sustainable.</a:t>
            </a:r>
          </a:p>
          <a:p>
            <a:pPr marL="342900" indent="-342900">
              <a:buFont typeface="Arial" panose="020B0604020202020204" pitchFamily="34" charset="0"/>
              <a:buChar char="•"/>
            </a:pPr>
            <a:r>
              <a:rPr lang="en-US" sz="2800" dirty="0"/>
              <a:t>Understanding culture of innovation (mindset) is key to Implementing the AI revolution.</a:t>
            </a:r>
          </a:p>
          <a:p>
            <a:pPr marL="342900" indent="-342900">
              <a:buFont typeface="Arial" panose="020B0604020202020204" pitchFamily="34" charset="0"/>
              <a:buChar char="•"/>
            </a:pPr>
            <a:r>
              <a:rPr lang="en-US" sz="2800" dirty="0"/>
              <a:t>The are many use Cases of AI in business. </a:t>
            </a:r>
          </a:p>
          <a:p>
            <a:pPr marL="342900" indent="-342900">
              <a:buFont typeface="Arial" panose="020B0604020202020204" pitchFamily="34" charset="0"/>
              <a:buChar char="•"/>
            </a:pPr>
            <a:r>
              <a:rPr lang="en-US" sz="2800" dirty="0"/>
              <a:t>We need to adapt our educational curriculum and teaching strategies to adapt to a world filled with new fast developing technologies.</a:t>
            </a:r>
            <a:endParaRPr lang="en-US" dirty="0"/>
          </a:p>
        </p:txBody>
      </p:sp>
    </p:spTree>
    <p:extLst>
      <p:ext uri="{BB962C8B-B14F-4D97-AF65-F5344CB8AC3E}">
        <p14:creationId xmlns:p14="http://schemas.microsoft.com/office/powerpoint/2010/main" val="3390330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E4D228-AD6E-3EFE-F08D-6B8203912413}"/>
              </a:ext>
            </a:extLst>
          </p:cNvPr>
          <p:cNvSpPr txBox="1"/>
          <p:nvPr/>
        </p:nvSpPr>
        <p:spPr>
          <a:xfrm>
            <a:off x="3583459" y="218963"/>
            <a:ext cx="1516697" cy="400110"/>
          </a:xfrm>
          <a:prstGeom prst="rect">
            <a:avLst/>
          </a:prstGeom>
          <a:noFill/>
        </p:spPr>
        <p:txBody>
          <a:bodyPr wrap="none" rtlCol="0">
            <a:spAutoFit/>
          </a:bodyPr>
          <a:lstStyle/>
          <a:p>
            <a:r>
              <a:rPr lang="en-US" sz="2000" b="1" dirty="0"/>
              <a:t>References</a:t>
            </a:r>
            <a:endParaRPr lang="en-US" dirty="0"/>
          </a:p>
        </p:txBody>
      </p:sp>
      <p:sp>
        <p:nvSpPr>
          <p:cNvPr id="4" name="TextBox 3">
            <a:extLst>
              <a:ext uri="{FF2B5EF4-FFF2-40B4-BE49-F238E27FC236}">
                <a16:creationId xmlns:a16="http://schemas.microsoft.com/office/drawing/2014/main" id="{1156AD3C-1545-D12C-FDFC-C6CDA78C9A4C}"/>
              </a:ext>
            </a:extLst>
          </p:cNvPr>
          <p:cNvSpPr txBox="1"/>
          <p:nvPr/>
        </p:nvSpPr>
        <p:spPr>
          <a:xfrm>
            <a:off x="284206" y="841969"/>
            <a:ext cx="8575588" cy="5693866"/>
          </a:xfrm>
          <a:prstGeom prst="rect">
            <a:avLst/>
          </a:prstGeom>
          <a:noFill/>
        </p:spPr>
        <p:txBody>
          <a:bodyPr wrap="square">
            <a:spAutoFit/>
          </a:bodyPr>
          <a:lstStyle/>
          <a:p>
            <a:pPr marL="285750" indent="-285750">
              <a:buFont typeface="Arial" panose="020B0604020202020204" pitchFamily="34" charset="0"/>
              <a:buChar char="•"/>
            </a:pPr>
            <a:r>
              <a:rPr lang="en-US" dirty="0"/>
              <a:t>Ade-</a:t>
            </a:r>
            <a:r>
              <a:rPr lang="en-US" dirty="0" err="1"/>
              <a:t>Ibijola</a:t>
            </a:r>
            <a:r>
              <a:rPr lang="en-US" dirty="0"/>
              <a:t>, </a:t>
            </a:r>
            <a:r>
              <a:rPr lang="en-US" dirty="0" err="1"/>
              <a:t>Abejide</a:t>
            </a:r>
            <a:r>
              <a:rPr lang="en-US" dirty="0"/>
              <a:t> and Chinedu Okonkwo (2023) Artificial Intelligence in Africa: Emerging Challenges. </a:t>
            </a:r>
            <a:r>
              <a:rPr lang="en-US" dirty="0">
                <a:hlinkClick r:id="rId2"/>
              </a:rPr>
              <a:t>https://link.springer.com/chapter/10.1007/978-3-031-08215-3_5</a:t>
            </a:r>
            <a:endParaRPr lang="en-US"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err="1"/>
              <a:t>Arakpogun</a:t>
            </a:r>
            <a:r>
              <a:rPr lang="en-US" dirty="0"/>
              <a:t>, Emmanuel </a:t>
            </a:r>
            <a:r>
              <a:rPr lang="en-US" dirty="0" err="1"/>
              <a:t>Ogiemwonyi</a:t>
            </a:r>
            <a:r>
              <a:rPr lang="en-US" dirty="0"/>
              <a:t>, Ziad </a:t>
            </a:r>
            <a:r>
              <a:rPr lang="en-US" dirty="0" err="1"/>
              <a:t>Elsahn</a:t>
            </a:r>
            <a:r>
              <a:rPr lang="en-US" dirty="0"/>
              <a:t>, Femi Olan and Farid </a:t>
            </a:r>
            <a:r>
              <a:rPr lang="en-US" dirty="0" err="1"/>
              <a:t>Elsahn</a:t>
            </a:r>
            <a:r>
              <a:rPr lang="en-US" dirty="0"/>
              <a:t>, “Artificial intelligence in Africa: challenges and opportunities,” working paper, </a:t>
            </a:r>
            <a:r>
              <a:rPr lang="en-US" dirty="0">
                <a:hlinkClick r:id="rId3"/>
              </a:rPr>
              <a:t>https://researchportal.northumbria.ac.uk/ws/portalfiles/portal/31309999/AI_in_Africa_Opportunities_and_Challenges_Paper_68_Manuscript.pdf</a:t>
            </a:r>
            <a:endParaRPr lang="en-US"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err="1"/>
              <a:t>Arakpogun</a:t>
            </a:r>
            <a:r>
              <a:rPr lang="en-US" dirty="0"/>
              <a:t>, Emmanuel </a:t>
            </a:r>
            <a:r>
              <a:rPr lang="en-US" dirty="0" err="1"/>
              <a:t>Ogiemwonyi</a:t>
            </a:r>
            <a:r>
              <a:rPr lang="en-US" dirty="0"/>
              <a:t>, </a:t>
            </a:r>
            <a:r>
              <a:rPr lang="en-US" dirty="0" err="1"/>
              <a:t>Elsahn</a:t>
            </a:r>
            <a:r>
              <a:rPr lang="en-US" dirty="0"/>
              <a:t> Z, </a:t>
            </a:r>
            <a:r>
              <a:rPr lang="en-US" dirty="0" err="1"/>
              <a:t>Nyuur</a:t>
            </a:r>
            <a:r>
              <a:rPr lang="en-US" dirty="0"/>
              <a:t> RB &amp; Olan F (2020) Threading the needle of the digital divide in Africa, “The barriers and mitigations of infrastructure sharing”, </a:t>
            </a:r>
            <a:r>
              <a:rPr lang="en-US" i="1" dirty="0"/>
              <a:t>Technological Forecasting and Social Change</a:t>
            </a:r>
            <a:r>
              <a:rPr lang="en-US" dirty="0"/>
              <a:t>, 161, Art. No.: 120263. </a:t>
            </a:r>
            <a:r>
              <a:rPr lang="en-US" dirty="0">
                <a:hlinkClick r:id="rId4"/>
              </a:rPr>
              <a:t>https://doi.org/10.1016/j.techfore.2020.120263</a:t>
            </a:r>
            <a:endParaRPr lang="en-US"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Arda, Sinan (2024) “Taxonomy to Regulation: A (Geo)Political Taxonomy for AI Risks and Regulatory Measures in the EU AI Act,” University of North Carolina at Chapel Hill Chapel Hill, NC, USA </a:t>
            </a:r>
            <a:r>
              <a:rPr lang="en-US" dirty="0">
                <a:hlinkClick r:id="rId5"/>
              </a:rPr>
              <a:t>https://arxiv.org/html/2404.11476v1</a:t>
            </a:r>
            <a:endParaRPr lang="en-US" dirty="0"/>
          </a:p>
          <a:p>
            <a:endParaRPr lang="en-US" sz="800" dirty="0"/>
          </a:p>
          <a:p>
            <a:pPr marL="285750" indent="-285750">
              <a:buFont typeface="Arial" panose="020B0604020202020204" pitchFamily="34" charset="0"/>
              <a:buChar char="•"/>
            </a:pPr>
            <a:r>
              <a:rPr lang="en-US" dirty="0"/>
              <a:t>Christiansen, Clayton (2019) The Prosperity Paradox: How Innovation can Lift Nations Out of Poverty, Harper Business.</a:t>
            </a:r>
          </a:p>
          <a:p>
            <a:endParaRPr lang="en-US" sz="800" dirty="0"/>
          </a:p>
          <a:p>
            <a:pPr marL="285750" indent="-285750">
              <a:buFont typeface="Arial" panose="020B0604020202020204" pitchFamily="34" charset="0"/>
              <a:buChar char="•"/>
            </a:pPr>
            <a:r>
              <a:rPr lang="en-US" dirty="0"/>
              <a:t>Diamandis, Peter and Steven Kotler (2020) </a:t>
            </a:r>
            <a:r>
              <a:rPr lang="en-US" u="sng" dirty="0"/>
              <a:t>The Future is Faster than You Think</a:t>
            </a:r>
            <a:r>
              <a:rPr lang="en-US" dirty="0"/>
              <a:t>, Simon &amp; Schuster.</a:t>
            </a:r>
          </a:p>
        </p:txBody>
      </p:sp>
    </p:spTree>
    <p:extLst>
      <p:ext uri="{BB962C8B-B14F-4D97-AF65-F5344CB8AC3E}">
        <p14:creationId xmlns:p14="http://schemas.microsoft.com/office/powerpoint/2010/main" val="739678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2226A-B1CC-2BD2-8E9F-868EFEEEB22A}"/>
              </a:ext>
            </a:extLst>
          </p:cNvPr>
          <p:cNvPicPr>
            <a:picLocks noChangeAspect="1"/>
          </p:cNvPicPr>
          <p:nvPr/>
        </p:nvPicPr>
        <p:blipFill>
          <a:blip r:embed="rId2"/>
          <a:stretch>
            <a:fillRect/>
          </a:stretch>
        </p:blipFill>
        <p:spPr>
          <a:xfrm>
            <a:off x="700216" y="790832"/>
            <a:ext cx="7916562" cy="5123936"/>
          </a:xfrm>
          <a:prstGeom prst="rect">
            <a:avLst/>
          </a:prstGeom>
        </p:spPr>
      </p:pic>
      <p:pic>
        <p:nvPicPr>
          <p:cNvPr id="5" name="Picture 4">
            <a:extLst>
              <a:ext uri="{FF2B5EF4-FFF2-40B4-BE49-F238E27FC236}">
                <a16:creationId xmlns:a16="http://schemas.microsoft.com/office/drawing/2014/main" id="{65943C8E-372C-F715-DDDE-8E3A5C8B6782}"/>
              </a:ext>
            </a:extLst>
          </p:cNvPr>
          <p:cNvPicPr>
            <a:picLocks noChangeAspect="1"/>
          </p:cNvPicPr>
          <p:nvPr/>
        </p:nvPicPr>
        <p:blipFill>
          <a:blip r:embed="rId3"/>
          <a:stretch>
            <a:fillRect/>
          </a:stretch>
        </p:blipFill>
        <p:spPr>
          <a:xfrm>
            <a:off x="7154819" y="198926"/>
            <a:ext cx="1276350" cy="752475"/>
          </a:xfrm>
          <a:prstGeom prst="rect">
            <a:avLst/>
          </a:prstGeom>
        </p:spPr>
      </p:pic>
      <p:sp>
        <p:nvSpPr>
          <p:cNvPr id="7" name="TextBox 6">
            <a:extLst>
              <a:ext uri="{FF2B5EF4-FFF2-40B4-BE49-F238E27FC236}">
                <a16:creationId xmlns:a16="http://schemas.microsoft.com/office/drawing/2014/main" id="{8692DEC8-660A-42DC-7B63-CE62327A663D}"/>
              </a:ext>
            </a:extLst>
          </p:cNvPr>
          <p:cNvSpPr txBox="1"/>
          <p:nvPr/>
        </p:nvSpPr>
        <p:spPr>
          <a:xfrm>
            <a:off x="4300151" y="5653158"/>
            <a:ext cx="4740617" cy="523220"/>
          </a:xfrm>
          <a:prstGeom prst="rect">
            <a:avLst/>
          </a:prstGeom>
          <a:noFill/>
        </p:spPr>
        <p:txBody>
          <a:bodyPr wrap="square">
            <a:spAutoFit/>
          </a:bodyPr>
          <a:lstStyle/>
          <a:p>
            <a:r>
              <a:rPr lang="en-US" sz="1400" dirty="0">
                <a:hlinkClick r:id="rId4"/>
              </a:rPr>
              <a:t>https://www.weforum.org/agenda/2024/03/11-technology-milestones-ai-quantum-computing-vr/</a:t>
            </a:r>
            <a:endParaRPr lang="en-US" sz="1400" dirty="0"/>
          </a:p>
        </p:txBody>
      </p:sp>
      <p:sp>
        <p:nvSpPr>
          <p:cNvPr id="9" name="TextBox 8">
            <a:extLst>
              <a:ext uri="{FF2B5EF4-FFF2-40B4-BE49-F238E27FC236}">
                <a16:creationId xmlns:a16="http://schemas.microsoft.com/office/drawing/2014/main" id="{5D1A425C-3324-C5C8-F50E-CB741F1DE031}"/>
              </a:ext>
            </a:extLst>
          </p:cNvPr>
          <p:cNvSpPr txBox="1"/>
          <p:nvPr/>
        </p:nvSpPr>
        <p:spPr>
          <a:xfrm>
            <a:off x="4300151" y="6268919"/>
            <a:ext cx="4044778" cy="307777"/>
          </a:xfrm>
          <a:prstGeom prst="rect">
            <a:avLst/>
          </a:prstGeom>
          <a:noFill/>
        </p:spPr>
        <p:txBody>
          <a:bodyPr wrap="square">
            <a:spAutoFit/>
          </a:bodyPr>
          <a:lstStyle/>
          <a:p>
            <a:r>
              <a:rPr lang="en-US" sz="1400" dirty="0">
                <a:hlinkClick r:id="rId5"/>
              </a:rPr>
              <a:t>https://www.youtube.com/watch?v=5XzAvzZB2kI</a:t>
            </a:r>
            <a:endParaRPr lang="en-US" sz="1400" dirty="0"/>
          </a:p>
        </p:txBody>
      </p:sp>
      <p:sp>
        <p:nvSpPr>
          <p:cNvPr id="10" name="TextBox 9">
            <a:extLst>
              <a:ext uri="{FF2B5EF4-FFF2-40B4-BE49-F238E27FC236}">
                <a16:creationId xmlns:a16="http://schemas.microsoft.com/office/drawing/2014/main" id="{7D1614AB-67B9-6636-FAD0-FADAB12FA7CD}"/>
              </a:ext>
            </a:extLst>
          </p:cNvPr>
          <p:cNvSpPr txBox="1"/>
          <p:nvPr/>
        </p:nvSpPr>
        <p:spPr>
          <a:xfrm>
            <a:off x="2499251" y="0"/>
            <a:ext cx="3823289" cy="707886"/>
          </a:xfrm>
          <a:prstGeom prst="rect">
            <a:avLst/>
          </a:prstGeom>
          <a:noFill/>
        </p:spPr>
        <p:txBody>
          <a:bodyPr wrap="square">
            <a:spAutoFit/>
          </a:bodyPr>
          <a:lstStyle/>
          <a:p>
            <a:pPr algn="ctr"/>
            <a:r>
              <a:rPr lang="en-US" sz="4000" b="1" dirty="0">
                <a:solidFill>
                  <a:srgbClr val="FF0000"/>
                </a:solidFill>
              </a:rPr>
              <a:t>Impact of AI</a:t>
            </a:r>
            <a:endParaRPr lang="en-US" sz="4000" dirty="0"/>
          </a:p>
        </p:txBody>
      </p:sp>
    </p:spTree>
    <p:extLst>
      <p:ext uri="{BB962C8B-B14F-4D97-AF65-F5344CB8AC3E}">
        <p14:creationId xmlns:p14="http://schemas.microsoft.com/office/powerpoint/2010/main" val="767645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1994F3-8D01-2FFD-9E60-DA412748AC9E}"/>
              </a:ext>
            </a:extLst>
          </p:cNvPr>
          <p:cNvSpPr txBox="1"/>
          <p:nvPr/>
        </p:nvSpPr>
        <p:spPr>
          <a:xfrm>
            <a:off x="321276" y="536144"/>
            <a:ext cx="8592065" cy="5416868"/>
          </a:xfrm>
          <a:prstGeom prst="rect">
            <a:avLst/>
          </a:prstGeom>
          <a:noFill/>
        </p:spPr>
        <p:txBody>
          <a:bodyPr wrap="square">
            <a:spAutoFit/>
          </a:bodyPr>
          <a:lstStyle/>
          <a:p>
            <a:pPr algn="ctr"/>
            <a:r>
              <a:rPr lang="en-US" b="1" dirty="0"/>
              <a:t>References Continued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Hawkins, Gary (2024) </a:t>
            </a:r>
            <a:r>
              <a:rPr lang="en-US" u="sng" dirty="0"/>
              <a:t>Bionic Retail: How to Thrive in an Exponential World</a:t>
            </a:r>
            <a:r>
              <a:rPr lang="en-US" dirty="0"/>
              <a:t>, Amplify.</a:t>
            </a:r>
          </a:p>
          <a:p>
            <a:endParaRPr lang="en-US" sz="800" dirty="0"/>
          </a:p>
          <a:p>
            <a:pPr marL="285750" indent="-285750">
              <a:buFont typeface="Arial" panose="020B0604020202020204" pitchFamily="34" charset="0"/>
              <a:buChar char="•"/>
            </a:pPr>
            <a:r>
              <a:rPr lang="en-US" dirty="0"/>
              <a:t>Kamel, Sharif (2024) Can AI help transform Africa? Dean of Business School at American University Cario, </a:t>
            </a:r>
            <a:r>
              <a:rPr lang="en-US" dirty="0">
                <a:hlinkClick r:id="rId2"/>
              </a:rPr>
              <a:t>https://legatum.mit.edu/can-ai-help-transform-africa/</a:t>
            </a:r>
            <a:endParaRPr lang="en-US" dirty="0"/>
          </a:p>
          <a:p>
            <a:pPr marL="285750" indent="-285750">
              <a:buFont typeface="Arial" panose="020B0604020202020204" pitchFamily="34" charset="0"/>
              <a:buChar char="•"/>
            </a:pPr>
            <a:r>
              <a:rPr lang="en-US" dirty="0"/>
              <a:t>Kim, W. Chan and Renee Mauborgne (2023) </a:t>
            </a:r>
            <a:r>
              <a:rPr lang="en-US" u="sng" dirty="0"/>
              <a:t>Beyond Disruption</a:t>
            </a:r>
            <a:r>
              <a:rPr lang="en-US" dirty="0"/>
              <a:t>, Harvard Business Review Press.</a:t>
            </a:r>
            <a:endParaRPr lang="en-US" sz="800" dirty="0"/>
          </a:p>
          <a:p>
            <a:pPr marL="285750" indent="-285750">
              <a:buFont typeface="Arial" panose="020B0604020202020204" pitchFamily="34" charset="0"/>
              <a:buChar char="•"/>
            </a:pPr>
            <a:r>
              <a:rPr lang="en-US" dirty="0"/>
              <a:t>McAfee, Andrew (2024) The Economic Impact of Generative AI, Google, </a:t>
            </a:r>
            <a:r>
              <a:rPr lang="en-US" dirty="0">
                <a:hlinkClick r:id="rId3"/>
              </a:rPr>
              <a:t>https://storage.googleapis.com/gweb-uniblog-publish-prod/documents/Generally_Faster_-_The_Economic_Impact_of_Generative_AI.pdf</a:t>
            </a:r>
            <a:endParaRPr lang="en-US" dirty="0"/>
          </a:p>
          <a:p>
            <a:endParaRPr lang="en-US" sz="800" dirty="0"/>
          </a:p>
          <a:p>
            <a:pPr marL="285750" indent="-285750">
              <a:buFont typeface="Arial" panose="020B0604020202020204" pitchFamily="34" charset="0"/>
              <a:buChar char="•"/>
            </a:pPr>
            <a:r>
              <a:rPr lang="en-US" dirty="0" err="1"/>
              <a:t>Panchia</a:t>
            </a:r>
            <a:r>
              <a:rPr lang="en-US" dirty="0"/>
              <a:t>, </a:t>
            </a:r>
            <a:r>
              <a:rPr lang="en-US" dirty="0" err="1"/>
              <a:t>Yeshel</a:t>
            </a:r>
            <a:r>
              <a:rPr lang="en-US" dirty="0"/>
              <a:t> (2023)The AI In African Innovation Explained, Forbes (14 September) </a:t>
            </a:r>
            <a:r>
              <a:rPr lang="en-US" dirty="0">
                <a:hlinkClick r:id="rId4"/>
              </a:rPr>
              <a:t>https://www.forbesafrica.com/technology/2023/09/14/the-ai-in-african-innovation-explained/</a:t>
            </a:r>
            <a:endParaRPr lang="en-US" dirty="0"/>
          </a:p>
          <a:p>
            <a:endParaRPr lang="en-US" sz="800" dirty="0"/>
          </a:p>
          <a:p>
            <a:pPr marL="285750" indent="-285750">
              <a:buFont typeface="Arial" panose="020B0604020202020204" pitchFamily="34" charset="0"/>
              <a:buChar char="•"/>
            </a:pPr>
            <a:r>
              <a:rPr lang="en-US" dirty="0"/>
              <a:t>Suleyman, Mustafa (2023) The Coming Wave, Crown.</a:t>
            </a:r>
          </a:p>
          <a:p>
            <a:endParaRPr lang="en-US" sz="800" dirty="0"/>
          </a:p>
          <a:p>
            <a:pPr marL="285750" indent="-285750">
              <a:buFont typeface="Arial" panose="020B0604020202020204" pitchFamily="34" charset="0"/>
              <a:buChar char="•"/>
            </a:pPr>
            <a:r>
              <a:rPr lang="en-US" dirty="0"/>
              <a:t>Zakaria, Fareed (2024) Age of Revolutions, Norton.</a:t>
            </a:r>
          </a:p>
          <a:p>
            <a:endParaRPr lang="en-US" dirty="0"/>
          </a:p>
          <a:p>
            <a:endParaRPr lang="en-US" dirty="0"/>
          </a:p>
        </p:txBody>
      </p:sp>
    </p:spTree>
    <p:extLst>
      <p:ext uri="{BB962C8B-B14F-4D97-AF65-F5344CB8AC3E}">
        <p14:creationId xmlns:p14="http://schemas.microsoft.com/office/powerpoint/2010/main" val="3781748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629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0945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170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D84D8F-CB2F-63D8-B982-E6ED8967CD58}"/>
              </a:ext>
            </a:extLst>
          </p:cNvPr>
          <p:cNvPicPr>
            <a:picLocks noChangeAspect="1"/>
          </p:cNvPicPr>
          <p:nvPr/>
        </p:nvPicPr>
        <p:blipFill>
          <a:blip r:embed="rId2"/>
          <a:stretch>
            <a:fillRect/>
          </a:stretch>
        </p:blipFill>
        <p:spPr>
          <a:xfrm>
            <a:off x="172995" y="107093"/>
            <a:ext cx="8633253" cy="6466702"/>
          </a:xfrm>
          <a:prstGeom prst="rect">
            <a:avLst/>
          </a:prstGeom>
        </p:spPr>
      </p:pic>
      <p:sp>
        <p:nvSpPr>
          <p:cNvPr id="3" name="TextBox 2">
            <a:extLst>
              <a:ext uri="{FF2B5EF4-FFF2-40B4-BE49-F238E27FC236}">
                <a16:creationId xmlns:a16="http://schemas.microsoft.com/office/drawing/2014/main" id="{C02A0339-283E-21D2-072E-5CC9796F1720}"/>
              </a:ext>
            </a:extLst>
          </p:cNvPr>
          <p:cNvSpPr txBox="1"/>
          <p:nvPr/>
        </p:nvSpPr>
        <p:spPr>
          <a:xfrm>
            <a:off x="5881814" y="5988562"/>
            <a:ext cx="2664941" cy="338554"/>
          </a:xfrm>
          <a:prstGeom prst="rect">
            <a:avLst/>
          </a:prstGeom>
          <a:noFill/>
        </p:spPr>
        <p:txBody>
          <a:bodyPr wrap="square">
            <a:spAutoFit/>
          </a:bodyPr>
          <a:lstStyle/>
          <a:p>
            <a:r>
              <a:rPr lang="en-US" sz="800" dirty="0">
                <a:hlinkClick r:id="rId3"/>
              </a:rPr>
              <a:t>https://www.gartner.com/en/articles/what-s-new-in-artificial-intelligence-from-the-2023-gartner-hype-cycle</a:t>
            </a:r>
            <a:endParaRPr lang="en-US" sz="800" dirty="0"/>
          </a:p>
        </p:txBody>
      </p:sp>
    </p:spTree>
    <p:extLst>
      <p:ext uri="{BB962C8B-B14F-4D97-AF65-F5344CB8AC3E}">
        <p14:creationId xmlns:p14="http://schemas.microsoft.com/office/powerpoint/2010/main" val="3753877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F2E33EB-0D19-5D84-2D80-8765AF15E428}"/>
              </a:ext>
            </a:extLst>
          </p:cNvPr>
          <p:cNvPicPr>
            <a:picLocks noChangeAspect="1"/>
          </p:cNvPicPr>
          <p:nvPr/>
        </p:nvPicPr>
        <p:blipFill>
          <a:blip r:embed="rId2"/>
          <a:stretch>
            <a:fillRect/>
          </a:stretch>
        </p:blipFill>
        <p:spPr>
          <a:xfrm>
            <a:off x="288324" y="313038"/>
            <a:ext cx="8493211" cy="6096000"/>
          </a:xfrm>
          <a:prstGeom prst="rect">
            <a:avLst/>
          </a:prstGeom>
        </p:spPr>
      </p:pic>
      <p:sp>
        <p:nvSpPr>
          <p:cNvPr id="7" name="TextBox 6">
            <a:extLst>
              <a:ext uri="{FF2B5EF4-FFF2-40B4-BE49-F238E27FC236}">
                <a16:creationId xmlns:a16="http://schemas.microsoft.com/office/drawing/2014/main" id="{4F945D7C-E72B-2BD1-892A-EFD6DAF239A1}"/>
              </a:ext>
            </a:extLst>
          </p:cNvPr>
          <p:cNvSpPr txBox="1"/>
          <p:nvPr/>
        </p:nvSpPr>
        <p:spPr>
          <a:xfrm>
            <a:off x="4123038" y="6409038"/>
            <a:ext cx="4572000" cy="400110"/>
          </a:xfrm>
          <a:prstGeom prst="rect">
            <a:avLst/>
          </a:prstGeom>
          <a:noFill/>
        </p:spPr>
        <p:txBody>
          <a:bodyPr wrap="square">
            <a:spAutoFit/>
          </a:bodyPr>
          <a:lstStyle/>
          <a:p>
            <a:r>
              <a:rPr lang="en-US" sz="1000" dirty="0">
                <a:hlinkClick r:id="rId3"/>
              </a:rPr>
              <a:t>https://www.thenationalnews.com/business/technology/2023/08/14/global-ai-investments-could-hit-200bn-by-2025-and-have-bigger-impact-on-economy/</a:t>
            </a:r>
            <a:endParaRPr lang="en-US" sz="1000" dirty="0"/>
          </a:p>
        </p:txBody>
      </p:sp>
    </p:spTree>
    <p:extLst>
      <p:ext uri="{BB962C8B-B14F-4D97-AF65-F5344CB8AC3E}">
        <p14:creationId xmlns:p14="http://schemas.microsoft.com/office/powerpoint/2010/main" val="1720160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9499FE-4B88-41F5-5C0A-649E3E27DBAA}"/>
              </a:ext>
            </a:extLst>
          </p:cNvPr>
          <p:cNvPicPr>
            <a:picLocks noChangeAspect="1"/>
          </p:cNvPicPr>
          <p:nvPr/>
        </p:nvPicPr>
        <p:blipFill>
          <a:blip r:embed="rId2"/>
          <a:stretch>
            <a:fillRect/>
          </a:stretch>
        </p:blipFill>
        <p:spPr>
          <a:xfrm>
            <a:off x="222423" y="172995"/>
            <a:ext cx="8773296" cy="6590269"/>
          </a:xfrm>
          <a:prstGeom prst="rect">
            <a:avLst/>
          </a:prstGeom>
        </p:spPr>
      </p:pic>
    </p:spTree>
    <p:extLst>
      <p:ext uri="{BB962C8B-B14F-4D97-AF65-F5344CB8AC3E}">
        <p14:creationId xmlns:p14="http://schemas.microsoft.com/office/powerpoint/2010/main" val="2723921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E30625-6C50-7619-1051-053511BB4BDD}"/>
              </a:ext>
            </a:extLst>
          </p:cNvPr>
          <p:cNvPicPr>
            <a:picLocks noChangeAspect="1"/>
          </p:cNvPicPr>
          <p:nvPr/>
        </p:nvPicPr>
        <p:blipFill>
          <a:blip r:embed="rId2"/>
          <a:stretch>
            <a:fillRect/>
          </a:stretch>
        </p:blipFill>
        <p:spPr>
          <a:xfrm>
            <a:off x="107093" y="-559530"/>
            <a:ext cx="8748583" cy="6756613"/>
          </a:xfrm>
          <a:prstGeom prst="rect">
            <a:avLst/>
          </a:prstGeom>
        </p:spPr>
      </p:pic>
      <p:sp>
        <p:nvSpPr>
          <p:cNvPr id="5" name="TextBox 4">
            <a:extLst>
              <a:ext uri="{FF2B5EF4-FFF2-40B4-BE49-F238E27FC236}">
                <a16:creationId xmlns:a16="http://schemas.microsoft.com/office/drawing/2014/main" id="{59160963-BA67-B03E-A5BB-2E42CA51A9D9}"/>
              </a:ext>
            </a:extLst>
          </p:cNvPr>
          <p:cNvSpPr txBox="1"/>
          <p:nvPr/>
        </p:nvSpPr>
        <p:spPr>
          <a:xfrm>
            <a:off x="5449329" y="6197084"/>
            <a:ext cx="3604054" cy="523220"/>
          </a:xfrm>
          <a:prstGeom prst="rect">
            <a:avLst/>
          </a:prstGeom>
          <a:noFill/>
        </p:spPr>
        <p:txBody>
          <a:bodyPr wrap="square">
            <a:spAutoFit/>
          </a:bodyPr>
          <a:lstStyle/>
          <a:p>
            <a:r>
              <a:rPr lang="en-US" sz="1400" dirty="0">
                <a:hlinkClick r:id="rId3"/>
              </a:rPr>
              <a:t>https://www2.census.gov/library/working-papers/2024/adrm/ces/CES-WP-24-09.pdf</a:t>
            </a:r>
            <a:endParaRPr lang="en-US" sz="1400" dirty="0"/>
          </a:p>
        </p:txBody>
      </p:sp>
      <p:sp>
        <p:nvSpPr>
          <p:cNvPr id="2" name="TextBox 1">
            <a:extLst>
              <a:ext uri="{FF2B5EF4-FFF2-40B4-BE49-F238E27FC236}">
                <a16:creationId xmlns:a16="http://schemas.microsoft.com/office/drawing/2014/main" id="{6B454135-2E60-E2A7-7E67-A92256639B57}"/>
              </a:ext>
            </a:extLst>
          </p:cNvPr>
          <p:cNvSpPr txBox="1"/>
          <p:nvPr/>
        </p:nvSpPr>
        <p:spPr>
          <a:xfrm>
            <a:off x="1690956" y="428368"/>
            <a:ext cx="5253542" cy="1077218"/>
          </a:xfrm>
          <a:prstGeom prst="rect">
            <a:avLst/>
          </a:prstGeom>
          <a:noFill/>
        </p:spPr>
        <p:txBody>
          <a:bodyPr wrap="square" rtlCol="0">
            <a:spAutoFit/>
          </a:bodyPr>
          <a:lstStyle/>
          <a:p>
            <a:pPr algn="ctr"/>
            <a:r>
              <a:rPr lang="en-US" sz="3200" b="1" dirty="0">
                <a:solidFill>
                  <a:srgbClr val="FF0000"/>
                </a:solidFill>
              </a:rPr>
              <a:t>AI Business Applications and Formations per year</a:t>
            </a:r>
          </a:p>
        </p:txBody>
      </p:sp>
    </p:spTree>
    <p:extLst>
      <p:ext uri="{BB962C8B-B14F-4D97-AF65-F5344CB8AC3E}">
        <p14:creationId xmlns:p14="http://schemas.microsoft.com/office/powerpoint/2010/main" val="3062004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6"/>
          <p:cNvSpPr txBox="1">
            <a:spLocks noChangeArrowheads="1"/>
          </p:cNvSpPr>
          <p:nvPr/>
        </p:nvSpPr>
        <p:spPr bwMode="auto">
          <a:xfrm>
            <a:off x="372762" y="483483"/>
            <a:ext cx="8077200" cy="654859"/>
          </a:xfrm>
          <a:prstGeom prst="rect">
            <a:avLst/>
          </a:prstGeom>
          <a:noFill/>
          <a:ln w="9525">
            <a:noFill/>
            <a:miter lim="800000"/>
            <a:headEnd/>
            <a:tailEnd/>
          </a:ln>
        </p:spPr>
        <p:txBody>
          <a:bodyPr>
            <a:spAutoFit/>
          </a:bodyPr>
          <a:lstStyle/>
          <a:p>
            <a:pPr eaLnBrk="0" hangingPunct="0">
              <a:lnSpc>
                <a:spcPct val="80000"/>
              </a:lnSpc>
              <a:spcBef>
                <a:spcPct val="50000"/>
              </a:spcBef>
            </a:pPr>
            <a:r>
              <a:rPr lang="en-US" sz="4400" i="1" dirty="0">
                <a:solidFill>
                  <a:srgbClr val="FF0000"/>
                </a:solidFill>
                <a:latin typeface="Aptos ExtraBold" panose="020B0004020202020204" pitchFamily="34" charset="0"/>
              </a:rPr>
              <a:t>What is “Innovation”?</a:t>
            </a:r>
          </a:p>
        </p:txBody>
      </p:sp>
      <p:pic>
        <p:nvPicPr>
          <p:cNvPr id="10" name="Picture 9" descr="Innovation light bulb.jpg"/>
          <p:cNvPicPr>
            <a:picLocks noChangeAspect="1"/>
          </p:cNvPicPr>
          <p:nvPr/>
        </p:nvPicPr>
        <p:blipFill>
          <a:blip r:embed="rId3" cstate="print"/>
          <a:stretch>
            <a:fillRect/>
          </a:stretch>
        </p:blipFill>
        <p:spPr>
          <a:xfrm>
            <a:off x="1153297" y="2055856"/>
            <a:ext cx="2734961" cy="1887494"/>
          </a:xfrm>
          <a:prstGeom prst="rect">
            <a:avLst/>
          </a:prstGeom>
        </p:spPr>
      </p:pic>
      <p:sp>
        <p:nvSpPr>
          <p:cNvPr id="11" name="TextBox 10"/>
          <p:cNvSpPr txBox="1"/>
          <p:nvPr/>
        </p:nvSpPr>
        <p:spPr>
          <a:xfrm>
            <a:off x="1317327" y="1328031"/>
            <a:ext cx="6509346" cy="584775"/>
          </a:xfrm>
          <a:prstGeom prst="rect">
            <a:avLst/>
          </a:prstGeom>
          <a:noFill/>
        </p:spPr>
        <p:txBody>
          <a:bodyPr wrap="none" rtlCol="0">
            <a:spAutoFit/>
          </a:bodyPr>
          <a:lstStyle/>
          <a:p>
            <a:pPr algn="ctr"/>
            <a:r>
              <a:rPr lang="en-US" sz="3200" b="1" dirty="0"/>
              <a:t>Invention    +    Commercialization</a:t>
            </a:r>
          </a:p>
        </p:txBody>
      </p:sp>
      <p:pic>
        <p:nvPicPr>
          <p:cNvPr id="13" name="Picture 12" descr="minicar innovation.jpg"/>
          <p:cNvPicPr>
            <a:picLocks noChangeAspect="1"/>
          </p:cNvPicPr>
          <p:nvPr/>
        </p:nvPicPr>
        <p:blipFill>
          <a:blip r:embed="rId4" cstate="print"/>
          <a:stretch>
            <a:fillRect/>
          </a:stretch>
        </p:blipFill>
        <p:spPr>
          <a:xfrm flipH="1">
            <a:off x="4777944" y="2238280"/>
            <a:ext cx="2994455" cy="1705070"/>
          </a:xfrm>
          <a:prstGeom prst="rect">
            <a:avLst/>
          </a:prstGeom>
        </p:spPr>
      </p:pic>
      <p:sp>
        <p:nvSpPr>
          <p:cNvPr id="14" name="TextBox 13"/>
          <p:cNvSpPr txBox="1"/>
          <p:nvPr/>
        </p:nvSpPr>
        <p:spPr>
          <a:xfrm>
            <a:off x="953528" y="4504037"/>
            <a:ext cx="3352800" cy="1200329"/>
          </a:xfrm>
          <a:prstGeom prst="rect">
            <a:avLst/>
          </a:prstGeom>
          <a:noFill/>
        </p:spPr>
        <p:txBody>
          <a:bodyPr wrap="square" rtlCol="0">
            <a:spAutoFit/>
          </a:bodyPr>
          <a:lstStyle/>
          <a:p>
            <a:pPr algn="ctr"/>
            <a:r>
              <a:rPr lang="en-US" sz="2400" i="1" dirty="0">
                <a:latin typeface="Lucida Sans" pitchFamily="34" charset="0"/>
              </a:rPr>
              <a:t>Discovery of a new idea or concept (invention)</a:t>
            </a:r>
          </a:p>
        </p:txBody>
      </p:sp>
      <p:sp>
        <p:nvSpPr>
          <p:cNvPr id="15" name="TextBox 14"/>
          <p:cNvSpPr txBox="1"/>
          <p:nvPr/>
        </p:nvSpPr>
        <p:spPr>
          <a:xfrm>
            <a:off x="4664676" y="4425427"/>
            <a:ext cx="3352800" cy="1569660"/>
          </a:xfrm>
          <a:prstGeom prst="rect">
            <a:avLst/>
          </a:prstGeom>
          <a:noFill/>
        </p:spPr>
        <p:txBody>
          <a:bodyPr wrap="square" rtlCol="0">
            <a:spAutoFit/>
          </a:bodyPr>
          <a:lstStyle/>
          <a:p>
            <a:pPr algn="ctr"/>
            <a:r>
              <a:rPr lang="en-US" sz="2400" i="1" dirty="0">
                <a:latin typeface="Lucida Sans" pitchFamily="34" charset="0"/>
              </a:rPr>
              <a:t>Conversion of the invention into an useful product, process or service</a:t>
            </a:r>
          </a:p>
        </p:txBody>
      </p:sp>
      <p:sp>
        <p:nvSpPr>
          <p:cNvPr id="2" name="TextBox 1">
            <a:extLst>
              <a:ext uri="{FF2B5EF4-FFF2-40B4-BE49-F238E27FC236}">
                <a16:creationId xmlns:a16="http://schemas.microsoft.com/office/drawing/2014/main" id="{2924CC52-7396-D914-13B4-06885A0B9ED6}"/>
              </a:ext>
            </a:extLst>
          </p:cNvPr>
          <p:cNvSpPr txBox="1"/>
          <p:nvPr/>
        </p:nvSpPr>
        <p:spPr>
          <a:xfrm>
            <a:off x="4254843" y="6328719"/>
            <a:ext cx="4691448" cy="414794"/>
          </a:xfrm>
          <a:prstGeom prst="rect">
            <a:avLst/>
          </a:prstGeom>
          <a:noFill/>
        </p:spPr>
        <p:txBody>
          <a:bodyPr wrap="square">
            <a:spAutoFit/>
          </a:bodyPr>
          <a:lstStyle/>
          <a:p>
            <a:pPr marR="0" lvl="0">
              <a:lnSpc>
                <a:spcPct val="107000"/>
              </a:lnSpc>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Brandon J. Price, Ph.D.</a:t>
            </a:r>
          </a:p>
          <a:p>
            <a:pPr marR="0" lvl="0">
              <a:lnSpc>
                <a:spcPct val="107000"/>
              </a:lnSpc>
              <a:spcBef>
                <a:spcPts val="0"/>
              </a:spcBef>
              <a:spcAft>
                <a:spcPts val="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Universidad </a:t>
            </a:r>
            <a:r>
              <a:rPr lang="en-US" sz="1000" dirty="0" err="1">
                <a:effectLst/>
                <a:latin typeface="Times New Roman" panose="02020603050405020304" pitchFamily="18" charset="0"/>
                <a:ea typeface="Calibri" panose="020F0502020204030204" pitchFamily="34" charset="0"/>
                <a:cs typeface="Times New Roman" panose="02020603050405020304" pitchFamily="18" charset="0"/>
              </a:rPr>
              <a:t>Panamericana</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 Guadalajara, Jalisco, México Guadalajara, Jalisco, México </a:t>
            </a:r>
            <a:endParaRPr lang="en-US" sz="1000" dirty="0"/>
          </a:p>
        </p:txBody>
      </p:sp>
      <p:pic>
        <p:nvPicPr>
          <p:cNvPr id="3" name="Picture 2" descr="Innovation ball.jpg">
            <a:extLst>
              <a:ext uri="{FF2B5EF4-FFF2-40B4-BE49-F238E27FC236}">
                <a16:creationId xmlns:a16="http://schemas.microsoft.com/office/drawing/2014/main" id="{745FB310-5258-1266-0EC4-513EC7B97121}"/>
              </a:ext>
            </a:extLst>
          </p:cNvPr>
          <p:cNvPicPr>
            <a:picLocks noChangeAspect="1"/>
          </p:cNvPicPr>
          <p:nvPr/>
        </p:nvPicPr>
        <p:blipFill>
          <a:blip r:embed="rId5" cstate="print"/>
          <a:stretch>
            <a:fillRect/>
          </a:stretch>
        </p:blipFill>
        <p:spPr>
          <a:xfrm>
            <a:off x="7035115" y="99026"/>
            <a:ext cx="1783802" cy="1449688"/>
          </a:xfrm>
          <a:prstGeom prst="rect">
            <a:avLst/>
          </a:prstGeom>
        </p:spPr>
      </p:pic>
    </p:spTree>
    <p:extLst>
      <p:ext uri="{BB962C8B-B14F-4D97-AF65-F5344CB8AC3E}">
        <p14:creationId xmlns:p14="http://schemas.microsoft.com/office/powerpoint/2010/main" val="2286239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6"/>
          <p:cNvSpPr txBox="1">
            <a:spLocks noChangeArrowheads="1"/>
          </p:cNvSpPr>
          <p:nvPr/>
        </p:nvSpPr>
        <p:spPr bwMode="auto">
          <a:xfrm>
            <a:off x="381000" y="381000"/>
            <a:ext cx="8077200" cy="654859"/>
          </a:xfrm>
          <a:prstGeom prst="rect">
            <a:avLst/>
          </a:prstGeom>
          <a:noFill/>
          <a:ln w="9525">
            <a:noFill/>
            <a:miter lim="800000"/>
            <a:headEnd/>
            <a:tailEnd/>
          </a:ln>
        </p:spPr>
        <p:txBody>
          <a:bodyPr>
            <a:spAutoFit/>
          </a:bodyPr>
          <a:lstStyle/>
          <a:p>
            <a:pPr eaLnBrk="0" hangingPunct="0">
              <a:lnSpc>
                <a:spcPct val="80000"/>
              </a:lnSpc>
              <a:spcBef>
                <a:spcPct val="50000"/>
              </a:spcBef>
            </a:pPr>
            <a:r>
              <a:rPr lang="en-US" sz="4400" i="1" dirty="0">
                <a:solidFill>
                  <a:srgbClr val="FF0000"/>
                </a:solidFill>
                <a:latin typeface="Aptos ExtraBold" panose="020B0004020202020204" pitchFamily="34" charset="0"/>
              </a:rPr>
              <a:t>Or said in another way …</a:t>
            </a:r>
          </a:p>
        </p:txBody>
      </p:sp>
      <p:sp>
        <p:nvSpPr>
          <p:cNvPr id="2" name="TextBox 1">
            <a:extLst>
              <a:ext uri="{FF2B5EF4-FFF2-40B4-BE49-F238E27FC236}">
                <a16:creationId xmlns:a16="http://schemas.microsoft.com/office/drawing/2014/main" id="{B7A1D028-3705-4A26-BCDC-41162F636C7C}"/>
              </a:ext>
            </a:extLst>
          </p:cNvPr>
          <p:cNvSpPr txBox="1"/>
          <p:nvPr/>
        </p:nvSpPr>
        <p:spPr>
          <a:xfrm flipH="1">
            <a:off x="304800" y="1783081"/>
            <a:ext cx="8686800" cy="553998"/>
          </a:xfrm>
          <a:prstGeom prst="rect">
            <a:avLst/>
          </a:prstGeom>
          <a:noFill/>
        </p:spPr>
        <p:txBody>
          <a:bodyPr wrap="square" rtlCol="0">
            <a:spAutoFit/>
          </a:bodyPr>
          <a:lstStyle/>
          <a:p>
            <a:r>
              <a:rPr lang="en-US" sz="3000" b="1" dirty="0">
                <a:solidFill>
                  <a:srgbClr val="FF0000"/>
                </a:solidFill>
                <a:latin typeface="Arial" panose="020B0604020202020204" pitchFamily="34" charset="0"/>
                <a:cs typeface="Arial" panose="020B0604020202020204" pitchFamily="34" charset="0"/>
              </a:rPr>
              <a:t>Invention</a:t>
            </a:r>
            <a:r>
              <a:rPr lang="en-US" sz="3000" dirty="0">
                <a:latin typeface="Arial" panose="020B0604020202020204" pitchFamily="34" charset="0"/>
                <a:cs typeface="Arial" panose="020B0604020202020204" pitchFamily="34" charset="0"/>
              </a:rPr>
              <a:t> is turning                     into</a:t>
            </a:r>
            <a:endParaRPr lang="en-US" sz="3000" dirty="0">
              <a:solidFill>
                <a:srgbClr val="0000FF"/>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1021CA07-F2FF-4CBA-A91C-D24DCB06933C}"/>
              </a:ext>
            </a:extLst>
          </p:cNvPr>
          <p:cNvSpPr txBox="1"/>
          <p:nvPr/>
        </p:nvSpPr>
        <p:spPr>
          <a:xfrm flipH="1">
            <a:off x="304800" y="3980517"/>
            <a:ext cx="8686800" cy="553998"/>
          </a:xfrm>
          <a:prstGeom prst="rect">
            <a:avLst/>
          </a:prstGeom>
          <a:noFill/>
        </p:spPr>
        <p:txBody>
          <a:bodyPr wrap="square" rtlCol="0">
            <a:spAutoFit/>
          </a:bodyPr>
          <a:lstStyle/>
          <a:p>
            <a:r>
              <a:rPr lang="en-US" sz="3000" b="1" dirty="0">
                <a:solidFill>
                  <a:srgbClr val="FF0000"/>
                </a:solidFill>
                <a:latin typeface="Arial" panose="020B0604020202020204" pitchFamily="34" charset="0"/>
                <a:cs typeface="Arial" panose="020B0604020202020204" pitchFamily="34" charset="0"/>
              </a:rPr>
              <a:t>Innovation</a:t>
            </a:r>
            <a:r>
              <a:rPr lang="en-US" sz="3000" dirty="0">
                <a:latin typeface="Arial" panose="020B0604020202020204" pitchFamily="34" charset="0"/>
                <a:cs typeface="Arial" panose="020B0604020202020204" pitchFamily="34" charset="0"/>
              </a:rPr>
              <a:t> is turning     </a:t>
            </a:r>
            <a:r>
              <a:rPr lang="en-US" sz="3000" dirty="0">
                <a:solidFill>
                  <a:srgbClr val="0000FF"/>
                </a:solidFill>
                <a:latin typeface="Arial" panose="020B0604020202020204" pitchFamily="34" charset="0"/>
                <a:cs typeface="Arial" panose="020B0604020202020204" pitchFamily="34" charset="0"/>
              </a:rPr>
              <a:t>        </a:t>
            </a:r>
            <a:r>
              <a:rPr lang="en-US" sz="3000" dirty="0">
                <a:latin typeface="Arial" panose="020B0604020202020204" pitchFamily="34" charset="0"/>
                <a:cs typeface="Arial" panose="020B0604020202020204" pitchFamily="34" charset="0"/>
              </a:rPr>
              <a:t>      into      </a:t>
            </a:r>
            <a:endParaRPr lang="en-US" sz="3000" dirty="0">
              <a:solidFill>
                <a:srgbClr val="00CC00"/>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272C21F2-0507-4A33-8BA4-F551D311A103}"/>
              </a:ext>
            </a:extLst>
          </p:cNvPr>
          <p:cNvGrpSpPr/>
          <p:nvPr/>
        </p:nvGrpSpPr>
        <p:grpSpPr>
          <a:xfrm>
            <a:off x="3776133" y="1788677"/>
            <a:ext cx="2019300" cy="1993834"/>
            <a:chOff x="3776133" y="1788677"/>
            <a:chExt cx="2019300" cy="1693723"/>
          </a:xfrm>
        </p:grpSpPr>
        <p:pic>
          <p:nvPicPr>
            <p:cNvPr id="4" name="Picture 3">
              <a:extLst>
                <a:ext uri="{FF2B5EF4-FFF2-40B4-BE49-F238E27FC236}">
                  <a16:creationId xmlns:a16="http://schemas.microsoft.com/office/drawing/2014/main" id="{72C1399B-804E-4547-B7C1-35FA56CE85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6133" y="2472750"/>
              <a:ext cx="2019300" cy="1009650"/>
            </a:xfrm>
            <a:prstGeom prst="rect">
              <a:avLst/>
            </a:prstGeom>
          </p:spPr>
        </p:pic>
        <p:sp>
          <p:nvSpPr>
            <p:cNvPr id="3" name="TextBox 2">
              <a:extLst>
                <a:ext uri="{FF2B5EF4-FFF2-40B4-BE49-F238E27FC236}">
                  <a16:creationId xmlns:a16="http://schemas.microsoft.com/office/drawing/2014/main" id="{A51A2B44-EBB5-445A-9429-C4FCEC412A47}"/>
                </a:ext>
              </a:extLst>
            </p:cNvPr>
            <p:cNvSpPr txBox="1"/>
            <p:nvPr/>
          </p:nvSpPr>
          <p:spPr>
            <a:xfrm>
              <a:off x="3887258" y="1788677"/>
              <a:ext cx="1752600" cy="553998"/>
            </a:xfrm>
            <a:prstGeom prst="rect">
              <a:avLst/>
            </a:prstGeom>
            <a:noFill/>
          </p:spPr>
          <p:txBody>
            <a:bodyPr wrap="square" rtlCol="0">
              <a:spAutoFit/>
            </a:bodyPr>
            <a:lstStyle/>
            <a:p>
              <a:pPr algn="ctr"/>
              <a:r>
                <a:rPr lang="en-US" sz="3000" dirty="0">
                  <a:solidFill>
                    <a:srgbClr val="00CC00"/>
                  </a:solidFill>
                  <a:latin typeface="Arial" panose="020B0604020202020204" pitchFamily="34" charset="0"/>
                  <a:cs typeface="Arial" panose="020B0604020202020204" pitchFamily="34" charset="0"/>
                </a:rPr>
                <a:t>money</a:t>
              </a:r>
              <a:endParaRPr lang="en-US" sz="3000" dirty="0"/>
            </a:p>
          </p:txBody>
        </p:sp>
      </p:grpSp>
      <p:grpSp>
        <p:nvGrpSpPr>
          <p:cNvPr id="11" name="Group 10">
            <a:extLst>
              <a:ext uri="{FF2B5EF4-FFF2-40B4-BE49-F238E27FC236}">
                <a16:creationId xmlns:a16="http://schemas.microsoft.com/office/drawing/2014/main" id="{31E71A83-BF61-40E5-B9A9-5AB8DD76D87F}"/>
              </a:ext>
            </a:extLst>
          </p:cNvPr>
          <p:cNvGrpSpPr/>
          <p:nvPr/>
        </p:nvGrpSpPr>
        <p:grpSpPr>
          <a:xfrm>
            <a:off x="5928783" y="3980517"/>
            <a:ext cx="2838450" cy="2034803"/>
            <a:chOff x="5928783" y="3980517"/>
            <a:chExt cx="2838450" cy="1728525"/>
          </a:xfrm>
        </p:grpSpPr>
        <p:pic>
          <p:nvPicPr>
            <p:cNvPr id="17" name="Picture 16">
              <a:extLst>
                <a:ext uri="{FF2B5EF4-FFF2-40B4-BE49-F238E27FC236}">
                  <a16:creationId xmlns:a16="http://schemas.microsoft.com/office/drawing/2014/main" id="{178F8137-6380-4E35-8249-8A0C5E9043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933" y="4699392"/>
              <a:ext cx="2019300" cy="1009650"/>
            </a:xfrm>
            <a:prstGeom prst="rect">
              <a:avLst/>
            </a:prstGeom>
          </p:spPr>
        </p:pic>
        <p:sp>
          <p:nvSpPr>
            <p:cNvPr id="19" name="Arrow: Right 18">
              <a:extLst>
                <a:ext uri="{FF2B5EF4-FFF2-40B4-BE49-F238E27FC236}">
                  <a16:creationId xmlns:a16="http://schemas.microsoft.com/office/drawing/2014/main" id="{773690A6-C8AE-4AFB-9A61-D9E31E128955}"/>
                </a:ext>
              </a:extLst>
            </p:cNvPr>
            <p:cNvSpPr/>
            <p:nvPr/>
          </p:nvSpPr>
          <p:spPr bwMode="auto">
            <a:xfrm>
              <a:off x="5928783" y="4962525"/>
              <a:ext cx="685800" cy="45720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pitchFamily="34" charset="0"/>
              </a:endParaRPr>
            </a:p>
          </p:txBody>
        </p:sp>
        <p:sp>
          <p:nvSpPr>
            <p:cNvPr id="12" name="TextBox 11">
              <a:extLst>
                <a:ext uri="{FF2B5EF4-FFF2-40B4-BE49-F238E27FC236}">
                  <a16:creationId xmlns:a16="http://schemas.microsoft.com/office/drawing/2014/main" id="{74E27097-59E8-48E2-ABB2-0A1C080A648F}"/>
                </a:ext>
              </a:extLst>
            </p:cNvPr>
            <p:cNvSpPr txBox="1"/>
            <p:nvPr/>
          </p:nvSpPr>
          <p:spPr>
            <a:xfrm>
              <a:off x="6858000" y="3980517"/>
              <a:ext cx="1752600" cy="553998"/>
            </a:xfrm>
            <a:prstGeom prst="rect">
              <a:avLst/>
            </a:prstGeom>
            <a:noFill/>
          </p:spPr>
          <p:txBody>
            <a:bodyPr wrap="square" rtlCol="0">
              <a:spAutoFit/>
            </a:bodyPr>
            <a:lstStyle/>
            <a:p>
              <a:pPr algn="ctr"/>
              <a:r>
                <a:rPr lang="en-US" sz="3000" dirty="0">
                  <a:solidFill>
                    <a:srgbClr val="00CC00"/>
                  </a:solidFill>
                  <a:latin typeface="Arial" panose="020B0604020202020204" pitchFamily="34" charset="0"/>
                  <a:cs typeface="Arial" panose="020B0604020202020204" pitchFamily="34" charset="0"/>
                </a:rPr>
                <a:t>money</a:t>
              </a:r>
              <a:endParaRPr lang="en-US" sz="3000" dirty="0"/>
            </a:p>
          </p:txBody>
        </p:sp>
      </p:grpSp>
      <p:grpSp>
        <p:nvGrpSpPr>
          <p:cNvPr id="8" name="Group 7">
            <a:extLst>
              <a:ext uri="{FF2B5EF4-FFF2-40B4-BE49-F238E27FC236}">
                <a16:creationId xmlns:a16="http://schemas.microsoft.com/office/drawing/2014/main" id="{CEE742FD-7C48-47A9-A1E9-350DFD3C96EE}"/>
              </a:ext>
            </a:extLst>
          </p:cNvPr>
          <p:cNvGrpSpPr/>
          <p:nvPr/>
        </p:nvGrpSpPr>
        <p:grpSpPr>
          <a:xfrm>
            <a:off x="5928783" y="1782420"/>
            <a:ext cx="2681817" cy="2021267"/>
            <a:chOff x="5928783" y="1782420"/>
            <a:chExt cx="2681817" cy="1717027"/>
          </a:xfrm>
        </p:grpSpPr>
        <p:pic>
          <p:nvPicPr>
            <p:cNvPr id="6" name="Picture 5">
              <a:extLst>
                <a:ext uri="{FF2B5EF4-FFF2-40B4-BE49-F238E27FC236}">
                  <a16:creationId xmlns:a16="http://schemas.microsoft.com/office/drawing/2014/main" id="{E899AC39-9757-4B73-94FA-31C2B05C7A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747933" y="2451697"/>
              <a:ext cx="1862667" cy="1047750"/>
            </a:xfrm>
            <a:prstGeom prst="rect">
              <a:avLst/>
            </a:prstGeom>
          </p:spPr>
        </p:pic>
        <p:sp>
          <p:nvSpPr>
            <p:cNvPr id="7" name="Arrow: Right 6">
              <a:extLst>
                <a:ext uri="{FF2B5EF4-FFF2-40B4-BE49-F238E27FC236}">
                  <a16:creationId xmlns:a16="http://schemas.microsoft.com/office/drawing/2014/main" id="{01CDA211-A77B-41B8-B2C8-69FE1F48D18D}"/>
                </a:ext>
              </a:extLst>
            </p:cNvPr>
            <p:cNvSpPr/>
            <p:nvPr/>
          </p:nvSpPr>
          <p:spPr bwMode="auto">
            <a:xfrm>
              <a:off x="5928783" y="2746972"/>
              <a:ext cx="685800" cy="457200"/>
            </a:xfrm>
            <a:prstGeom prst="right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pitchFamily="34" charset="0"/>
              </a:endParaRPr>
            </a:p>
          </p:txBody>
        </p:sp>
        <p:sp>
          <p:nvSpPr>
            <p:cNvPr id="13" name="TextBox 12">
              <a:extLst>
                <a:ext uri="{FF2B5EF4-FFF2-40B4-BE49-F238E27FC236}">
                  <a16:creationId xmlns:a16="http://schemas.microsoft.com/office/drawing/2014/main" id="{6357AF60-7AE7-4776-8076-AC3B4F16552F}"/>
                </a:ext>
              </a:extLst>
            </p:cNvPr>
            <p:cNvSpPr txBox="1"/>
            <p:nvPr/>
          </p:nvSpPr>
          <p:spPr>
            <a:xfrm>
              <a:off x="6705600" y="1782420"/>
              <a:ext cx="1752600" cy="553998"/>
            </a:xfrm>
            <a:prstGeom prst="rect">
              <a:avLst/>
            </a:prstGeom>
            <a:noFill/>
          </p:spPr>
          <p:txBody>
            <a:bodyPr wrap="square" rtlCol="0">
              <a:spAutoFit/>
            </a:bodyPr>
            <a:lstStyle/>
            <a:p>
              <a:pPr algn="ctr"/>
              <a:r>
                <a:rPr lang="en-US" sz="3000" dirty="0">
                  <a:solidFill>
                    <a:srgbClr val="0000FF"/>
                  </a:solidFill>
                  <a:latin typeface="Arial" panose="020B0604020202020204" pitchFamily="34" charset="0"/>
                  <a:cs typeface="Arial" panose="020B0604020202020204" pitchFamily="34" charset="0"/>
                </a:rPr>
                <a:t>ideas</a:t>
              </a:r>
              <a:endParaRPr lang="en-US" sz="3000" dirty="0"/>
            </a:p>
          </p:txBody>
        </p:sp>
      </p:grpSp>
      <p:grpSp>
        <p:nvGrpSpPr>
          <p:cNvPr id="10" name="Group 9">
            <a:extLst>
              <a:ext uri="{FF2B5EF4-FFF2-40B4-BE49-F238E27FC236}">
                <a16:creationId xmlns:a16="http://schemas.microsoft.com/office/drawing/2014/main" id="{B330EF41-292B-4F19-B62A-45E908455B6E}"/>
              </a:ext>
            </a:extLst>
          </p:cNvPr>
          <p:cNvGrpSpPr/>
          <p:nvPr/>
        </p:nvGrpSpPr>
        <p:grpSpPr>
          <a:xfrm>
            <a:off x="3887258" y="3980517"/>
            <a:ext cx="1862667" cy="2057818"/>
            <a:chOff x="3887258" y="3980517"/>
            <a:chExt cx="1862667" cy="1748076"/>
          </a:xfrm>
        </p:grpSpPr>
        <p:pic>
          <p:nvPicPr>
            <p:cNvPr id="18" name="Picture 17">
              <a:extLst>
                <a:ext uri="{FF2B5EF4-FFF2-40B4-BE49-F238E27FC236}">
                  <a16:creationId xmlns:a16="http://schemas.microsoft.com/office/drawing/2014/main" id="{2C43FED1-287D-44F7-8FE8-72E55CF9F7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887258" y="4680843"/>
              <a:ext cx="1862667" cy="1047750"/>
            </a:xfrm>
            <a:prstGeom prst="rect">
              <a:avLst/>
            </a:prstGeom>
          </p:spPr>
        </p:pic>
        <p:sp>
          <p:nvSpPr>
            <p:cNvPr id="14" name="TextBox 13">
              <a:extLst>
                <a:ext uri="{FF2B5EF4-FFF2-40B4-BE49-F238E27FC236}">
                  <a16:creationId xmlns:a16="http://schemas.microsoft.com/office/drawing/2014/main" id="{4C2D39C6-B8E7-454E-8239-D7C15FF0F3D9}"/>
                </a:ext>
              </a:extLst>
            </p:cNvPr>
            <p:cNvSpPr txBox="1"/>
            <p:nvPr/>
          </p:nvSpPr>
          <p:spPr>
            <a:xfrm>
              <a:off x="3887258" y="3980517"/>
              <a:ext cx="1752600" cy="553998"/>
            </a:xfrm>
            <a:prstGeom prst="rect">
              <a:avLst/>
            </a:prstGeom>
            <a:noFill/>
          </p:spPr>
          <p:txBody>
            <a:bodyPr wrap="square" rtlCol="0">
              <a:spAutoFit/>
            </a:bodyPr>
            <a:lstStyle/>
            <a:p>
              <a:pPr algn="ctr"/>
              <a:r>
                <a:rPr lang="en-US" sz="3000" dirty="0">
                  <a:solidFill>
                    <a:srgbClr val="0000FF"/>
                  </a:solidFill>
                  <a:latin typeface="Arial" panose="020B0604020202020204" pitchFamily="34" charset="0"/>
                  <a:cs typeface="Arial" panose="020B0604020202020204" pitchFamily="34" charset="0"/>
                </a:rPr>
                <a:t>ideas</a:t>
              </a:r>
              <a:endParaRPr lang="en-US" sz="3000" dirty="0"/>
            </a:p>
          </p:txBody>
        </p:sp>
      </p:grpSp>
      <p:sp>
        <p:nvSpPr>
          <p:cNvPr id="9" name="TextBox 8">
            <a:extLst>
              <a:ext uri="{FF2B5EF4-FFF2-40B4-BE49-F238E27FC236}">
                <a16:creationId xmlns:a16="http://schemas.microsoft.com/office/drawing/2014/main" id="{C2445FC5-6C34-C423-DDD0-B7973D67756A}"/>
              </a:ext>
            </a:extLst>
          </p:cNvPr>
          <p:cNvSpPr txBox="1"/>
          <p:nvPr/>
        </p:nvSpPr>
        <p:spPr>
          <a:xfrm>
            <a:off x="4254843" y="6328719"/>
            <a:ext cx="4691448" cy="414794"/>
          </a:xfrm>
          <a:prstGeom prst="rect">
            <a:avLst/>
          </a:prstGeom>
          <a:noFill/>
        </p:spPr>
        <p:txBody>
          <a:bodyPr wrap="square">
            <a:spAutoFit/>
          </a:bodyPr>
          <a:lstStyle/>
          <a:p>
            <a:pPr marR="0" lvl="0">
              <a:lnSpc>
                <a:spcPct val="107000"/>
              </a:lnSpc>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Brandon J. Price, Ph.D.</a:t>
            </a:r>
          </a:p>
          <a:p>
            <a:pPr marR="0" lvl="0">
              <a:lnSpc>
                <a:spcPct val="107000"/>
              </a:lnSpc>
              <a:spcBef>
                <a:spcPts val="0"/>
              </a:spcBef>
              <a:spcAft>
                <a:spcPts val="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Universidad </a:t>
            </a:r>
            <a:r>
              <a:rPr lang="en-US" sz="1000" dirty="0" err="1">
                <a:effectLst/>
                <a:latin typeface="Times New Roman" panose="02020603050405020304" pitchFamily="18" charset="0"/>
                <a:ea typeface="Calibri" panose="020F0502020204030204" pitchFamily="34" charset="0"/>
                <a:cs typeface="Times New Roman" panose="02020603050405020304" pitchFamily="18" charset="0"/>
              </a:rPr>
              <a:t>Panamericana</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 Guadalajara, Jalisco, México Guadalajara, Jalisco, México </a:t>
            </a:r>
            <a:endParaRPr lang="en-US" sz="1000" dirty="0"/>
          </a:p>
        </p:txBody>
      </p:sp>
    </p:spTree>
    <p:extLst>
      <p:ext uri="{BB962C8B-B14F-4D97-AF65-F5344CB8AC3E}">
        <p14:creationId xmlns:p14="http://schemas.microsoft.com/office/powerpoint/2010/main" val="114744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1687</TotalTime>
  <Words>3043</Words>
  <Application>Microsoft Office PowerPoint</Application>
  <PresentationFormat>On-screen Show (4:3)</PresentationFormat>
  <Paragraphs>201</Paragraphs>
  <Slides>33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Aptos</vt:lpstr>
      <vt:lpstr>Aptos Display</vt:lpstr>
      <vt:lpstr>Aptos ExtraBold</vt:lpstr>
      <vt:lpstr>Arial</vt:lpstr>
      <vt:lpstr>Lucida Sans</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Market Creating Innovations In Africa</vt:lpstr>
      <vt:lpstr>Attributes of Market-Creating Innovations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Gillpatrick</dc:creator>
  <cp:lastModifiedBy>Thomas Gillpatrick</cp:lastModifiedBy>
  <cp:revision>4</cp:revision>
  <dcterms:created xsi:type="dcterms:W3CDTF">2024-05-19T18:59:15Z</dcterms:created>
  <dcterms:modified xsi:type="dcterms:W3CDTF">2024-05-31T09:18:23Z</dcterms:modified>
</cp:coreProperties>
</file>