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5" r:id="rId1"/>
  </p:sldMasterIdLst>
  <p:notesMasterIdLst>
    <p:notesMasterId r:id="rId16"/>
  </p:notesMasterIdLst>
  <p:sldIdLst>
    <p:sldId id="256" r:id="rId2"/>
    <p:sldId id="260" r:id="rId3"/>
    <p:sldId id="279" r:id="rId4"/>
    <p:sldId id="262" r:id="rId5"/>
    <p:sldId id="309" r:id="rId6"/>
    <p:sldId id="310" r:id="rId7"/>
    <p:sldId id="282" r:id="rId8"/>
    <p:sldId id="311" r:id="rId9"/>
    <p:sldId id="312" r:id="rId10"/>
    <p:sldId id="313" r:id="rId11"/>
    <p:sldId id="314" r:id="rId12"/>
    <p:sldId id="315" r:id="rId13"/>
    <p:sldId id="316" r:id="rId14"/>
    <p:sldId id="278" r:id="rId15"/>
  </p:sldIdLst>
  <p:sldSz cx="9144000" cy="5143500" type="screen16x9"/>
  <p:notesSz cx="6858000" cy="9144000"/>
  <p:embeddedFontLst>
    <p:embeddedFont>
      <p:font typeface="Montserrat" panose="00000500000000000000" pitchFamily="2" charset="0"/>
      <p:regular r:id="rId17"/>
      <p:bold r:id="rId18"/>
      <p:italic r:id="rId19"/>
      <p:bold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Елица Евгениева Карамитева" initials="ЕЕК" lastIdx="2" clrIdx="0">
    <p:extLst>
      <p:ext uri="{19B8F6BF-5375-455C-9EA6-DF929625EA0E}">
        <p15:presenceInfo xmlns:p15="http://schemas.microsoft.com/office/powerpoint/2012/main" userId="S-1-5-21-198402810-2484599142-1078695426-131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3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8866215-07D5-41CD-839C-139BE16E7C14}">
  <a:tblStyle styleId="{E8866215-07D5-41CD-839C-139BE16E7C1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567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a9469d1f40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a9469d1f40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285209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ga9fa940987_2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8" name="Google Shape;488;ga9fa940987_2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a9469d1f40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a9469d1f40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ga9fa940987_3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5" name="Google Shape;495;ga9fa940987_3_1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a9469d1f40_0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a9469d1f40_0_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a9469d1f40_0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a9469d1f40_0_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54789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a9469d1f40_0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a9469d1f40_0_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943956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ga9fa940987_3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8" name="Google Shape;558;ga9fa940987_3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ga9fa940987_3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8" name="Google Shape;558;ga9fa940987_3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229895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ga9fa940987_3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8" name="Google Shape;558;ga9fa940987_3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69617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643858" y="1172225"/>
            <a:ext cx="67707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5200"/>
              <a:buNone/>
              <a:defRPr sz="53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1643852" y="3261775"/>
            <a:ext cx="6770700" cy="55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solidFill>
                  <a:schemeClr val="accen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0" y="0"/>
            <a:ext cx="1216200" cy="2571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 txBox="1">
            <a:spLocks noGrp="1"/>
          </p:cNvSpPr>
          <p:nvPr>
            <p:ph type="title"/>
          </p:nvPr>
        </p:nvSpPr>
        <p:spPr>
          <a:xfrm>
            <a:off x="3968425" y="2227050"/>
            <a:ext cx="44625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3600"/>
              <a:buNone/>
              <a:defRPr sz="47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>
            <a:off x="3968275" y="3045375"/>
            <a:ext cx="4462500" cy="67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title" idx="2" hasCustomPrompt="1"/>
          </p:nvPr>
        </p:nvSpPr>
        <p:spPr>
          <a:xfrm>
            <a:off x="3968350" y="1262325"/>
            <a:ext cx="4462500" cy="11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>
            <a:r>
              <a:t>xx%</a:t>
            </a:r>
          </a:p>
        </p:txBody>
      </p:sp>
      <p:sp>
        <p:nvSpPr>
          <p:cNvPr id="16" name="Google Shape;16;p3"/>
          <p:cNvSpPr/>
          <p:nvPr/>
        </p:nvSpPr>
        <p:spPr>
          <a:xfrm rot="10800000" flipH="1">
            <a:off x="1441925" y="2571600"/>
            <a:ext cx="1216200" cy="1592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3"/>
          <p:cNvSpPr/>
          <p:nvPr/>
        </p:nvSpPr>
        <p:spPr>
          <a:xfrm rot="10800000" flipH="1">
            <a:off x="2658125" y="0"/>
            <a:ext cx="1216200" cy="2571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717800" y="383175"/>
            <a:ext cx="7708200" cy="64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Montserrat"/>
              <a:buNone/>
              <a:defRPr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31" name="Google Shape;31;p6"/>
          <p:cNvSpPr/>
          <p:nvPr/>
        </p:nvSpPr>
        <p:spPr>
          <a:xfrm rot="5400000">
            <a:off x="6703350" y="2702925"/>
            <a:ext cx="4572000" cy="309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9"/>
          <p:cNvSpPr txBox="1">
            <a:spLocks noGrp="1"/>
          </p:cNvSpPr>
          <p:nvPr>
            <p:ph type="title"/>
          </p:nvPr>
        </p:nvSpPr>
        <p:spPr>
          <a:xfrm>
            <a:off x="713375" y="2227050"/>
            <a:ext cx="44625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47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subTitle" idx="1"/>
          </p:nvPr>
        </p:nvSpPr>
        <p:spPr>
          <a:xfrm>
            <a:off x="713225" y="3045375"/>
            <a:ext cx="4462500" cy="67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title" idx="2" hasCustomPrompt="1"/>
          </p:nvPr>
        </p:nvSpPr>
        <p:spPr>
          <a:xfrm>
            <a:off x="713300" y="1262325"/>
            <a:ext cx="4462500" cy="11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>
            <a:r>
              <a:t>xx%</a:t>
            </a:r>
          </a:p>
        </p:txBody>
      </p:sp>
      <p:sp>
        <p:nvSpPr>
          <p:cNvPr id="46" name="Google Shape;46;p9"/>
          <p:cNvSpPr/>
          <p:nvPr/>
        </p:nvSpPr>
        <p:spPr>
          <a:xfrm>
            <a:off x="5270400" y="979500"/>
            <a:ext cx="1216200" cy="1592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47;p9"/>
          <p:cNvSpPr/>
          <p:nvPr/>
        </p:nvSpPr>
        <p:spPr>
          <a:xfrm>
            <a:off x="6486600" y="2571900"/>
            <a:ext cx="1216200" cy="2571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CUSTOM_13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 txBox="1">
            <a:spLocks noGrp="1"/>
          </p:cNvSpPr>
          <p:nvPr>
            <p:ph type="title"/>
          </p:nvPr>
        </p:nvSpPr>
        <p:spPr>
          <a:xfrm>
            <a:off x="717800" y="383175"/>
            <a:ext cx="7708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Montserrat"/>
              <a:buNone/>
              <a:defRPr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9" name="Google Shape;79;p15"/>
          <p:cNvSpPr txBox="1">
            <a:spLocks noGrp="1"/>
          </p:cNvSpPr>
          <p:nvPr>
            <p:ph type="subTitle" idx="1"/>
          </p:nvPr>
        </p:nvSpPr>
        <p:spPr>
          <a:xfrm>
            <a:off x="1454225" y="3391300"/>
            <a:ext cx="2261700" cy="40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80" name="Google Shape;80;p15"/>
          <p:cNvSpPr txBox="1">
            <a:spLocks noGrp="1"/>
          </p:cNvSpPr>
          <p:nvPr>
            <p:ph type="subTitle" idx="2"/>
          </p:nvPr>
        </p:nvSpPr>
        <p:spPr>
          <a:xfrm>
            <a:off x="1454225" y="3766750"/>
            <a:ext cx="2261700" cy="72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1" name="Google Shape;81;p15"/>
          <p:cNvSpPr txBox="1">
            <a:spLocks noGrp="1"/>
          </p:cNvSpPr>
          <p:nvPr>
            <p:ph type="subTitle" idx="3"/>
          </p:nvPr>
        </p:nvSpPr>
        <p:spPr>
          <a:xfrm>
            <a:off x="5427875" y="3391300"/>
            <a:ext cx="2261700" cy="40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82" name="Google Shape;82;p15"/>
          <p:cNvSpPr txBox="1">
            <a:spLocks noGrp="1"/>
          </p:cNvSpPr>
          <p:nvPr>
            <p:ph type="subTitle" idx="4"/>
          </p:nvPr>
        </p:nvSpPr>
        <p:spPr>
          <a:xfrm>
            <a:off x="5427875" y="3766750"/>
            <a:ext cx="2261700" cy="72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3" name="Google Shape;83;p15"/>
          <p:cNvSpPr/>
          <p:nvPr/>
        </p:nvSpPr>
        <p:spPr>
          <a:xfrm rot="5400000">
            <a:off x="-2131350" y="2050000"/>
            <a:ext cx="4572000" cy="309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2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7"/>
          <p:cNvSpPr txBox="1">
            <a:spLocks noGrp="1"/>
          </p:cNvSpPr>
          <p:nvPr>
            <p:ph type="title"/>
          </p:nvPr>
        </p:nvSpPr>
        <p:spPr>
          <a:xfrm>
            <a:off x="717800" y="383175"/>
            <a:ext cx="7708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Montserrat"/>
              <a:buNone/>
              <a:defRPr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94" name="Google Shape;94;p17"/>
          <p:cNvSpPr txBox="1">
            <a:spLocks noGrp="1"/>
          </p:cNvSpPr>
          <p:nvPr>
            <p:ph type="subTitle" idx="1"/>
          </p:nvPr>
        </p:nvSpPr>
        <p:spPr>
          <a:xfrm>
            <a:off x="788100" y="2390400"/>
            <a:ext cx="2261700" cy="40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95" name="Google Shape;95;p17"/>
          <p:cNvSpPr txBox="1">
            <a:spLocks noGrp="1"/>
          </p:cNvSpPr>
          <p:nvPr>
            <p:ph type="subTitle" idx="2"/>
          </p:nvPr>
        </p:nvSpPr>
        <p:spPr>
          <a:xfrm>
            <a:off x="788100" y="2765850"/>
            <a:ext cx="2261700" cy="72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4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6" name="Google Shape;96;p17"/>
          <p:cNvSpPr txBox="1">
            <a:spLocks noGrp="1"/>
          </p:cNvSpPr>
          <p:nvPr>
            <p:ph type="subTitle" idx="3"/>
          </p:nvPr>
        </p:nvSpPr>
        <p:spPr>
          <a:xfrm>
            <a:off x="3441150" y="2390400"/>
            <a:ext cx="2261700" cy="40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97" name="Google Shape;97;p17"/>
          <p:cNvSpPr txBox="1">
            <a:spLocks noGrp="1"/>
          </p:cNvSpPr>
          <p:nvPr>
            <p:ph type="subTitle" idx="4"/>
          </p:nvPr>
        </p:nvSpPr>
        <p:spPr>
          <a:xfrm>
            <a:off x="3441150" y="2765850"/>
            <a:ext cx="2261700" cy="72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4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17"/>
          <p:cNvSpPr txBox="1">
            <a:spLocks noGrp="1"/>
          </p:cNvSpPr>
          <p:nvPr>
            <p:ph type="subTitle" idx="5"/>
          </p:nvPr>
        </p:nvSpPr>
        <p:spPr>
          <a:xfrm>
            <a:off x="6094200" y="2390400"/>
            <a:ext cx="2261700" cy="40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99" name="Google Shape;99;p17"/>
          <p:cNvSpPr txBox="1">
            <a:spLocks noGrp="1"/>
          </p:cNvSpPr>
          <p:nvPr>
            <p:ph type="subTitle" idx="6"/>
          </p:nvPr>
        </p:nvSpPr>
        <p:spPr>
          <a:xfrm>
            <a:off x="6094200" y="2765850"/>
            <a:ext cx="2261700" cy="72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4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00" name="Google Shape;100;p17"/>
          <p:cNvSpPr/>
          <p:nvPr/>
        </p:nvSpPr>
        <p:spPr>
          <a:xfrm flipH="1">
            <a:off x="4572000" y="4834275"/>
            <a:ext cx="4572000" cy="309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17"/>
          <p:cNvSpPr/>
          <p:nvPr/>
        </p:nvSpPr>
        <p:spPr>
          <a:xfrm flipH="1">
            <a:off x="50" y="4834275"/>
            <a:ext cx="4572000" cy="309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 2">
  <p:cSld name="CUSTOM_10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1"/>
          <p:cNvSpPr txBox="1">
            <a:spLocks noGrp="1"/>
          </p:cNvSpPr>
          <p:nvPr>
            <p:ph type="title"/>
          </p:nvPr>
        </p:nvSpPr>
        <p:spPr>
          <a:xfrm>
            <a:off x="3730075" y="1631700"/>
            <a:ext cx="4700700" cy="109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sz="3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21"/>
          <p:cNvSpPr txBox="1">
            <a:spLocks noGrp="1"/>
          </p:cNvSpPr>
          <p:nvPr>
            <p:ph type="subTitle" idx="1"/>
          </p:nvPr>
        </p:nvSpPr>
        <p:spPr>
          <a:xfrm>
            <a:off x="3730075" y="2726700"/>
            <a:ext cx="4700700" cy="86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21"/>
          <p:cNvSpPr/>
          <p:nvPr/>
        </p:nvSpPr>
        <p:spPr>
          <a:xfrm rot="10800000" flipH="1">
            <a:off x="2110925" y="0"/>
            <a:ext cx="1216200" cy="25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21"/>
          <p:cNvSpPr/>
          <p:nvPr/>
        </p:nvSpPr>
        <p:spPr>
          <a:xfrm rot="10800000" flipH="1">
            <a:off x="0" y="2571750"/>
            <a:ext cx="1216200" cy="2571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2" r:id="rId3"/>
    <p:sldLayoutId id="2147483655" r:id="rId4"/>
    <p:sldLayoutId id="2147483658" r:id="rId5"/>
    <p:sldLayoutId id="2147483661" r:id="rId6"/>
    <p:sldLayoutId id="2147483663" r:id="rId7"/>
    <p:sldLayoutId id="2147483667" r:id="rId8"/>
  </p:sldLayoutIdLst>
  <p:transition spd="slow">
    <p:push dir="u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0"/>
          <p:cNvSpPr txBox="1">
            <a:spLocks noGrp="1"/>
          </p:cNvSpPr>
          <p:nvPr>
            <p:ph type="ctrTitle"/>
          </p:nvPr>
        </p:nvSpPr>
        <p:spPr>
          <a:xfrm>
            <a:off x="1643851" y="951401"/>
            <a:ext cx="6770700" cy="221698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/>
            <a:r>
              <a:rPr lang="en-US" sz="2400" dirty="0">
                <a:solidFill>
                  <a:schemeClr val="tx1"/>
                </a:solidFill>
              </a:rPr>
              <a:t>PREREQUISITES FOR BUSINESS DEVELOPMENT IN SOUTH-EASTERN EUROPE IN THE CONDITIONS OF POLYCRISIS AND DIGITAL TRANSFORMATION</a:t>
            </a:r>
            <a:endParaRPr sz="2400" dirty="0">
              <a:solidFill>
                <a:schemeClr val="tx1"/>
              </a:solidFill>
            </a:endParaRPr>
          </a:p>
        </p:txBody>
      </p:sp>
      <p:sp>
        <p:nvSpPr>
          <p:cNvPr id="186" name="Google Shape;186;p30"/>
          <p:cNvSpPr txBox="1">
            <a:spLocks noGrp="1"/>
          </p:cNvSpPr>
          <p:nvPr>
            <p:ph type="subTitle" idx="1"/>
          </p:nvPr>
        </p:nvSpPr>
        <p:spPr>
          <a:xfrm>
            <a:off x="1643851" y="3225335"/>
            <a:ext cx="6770700" cy="55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/>
            <a:r>
              <a:rPr lang="en-US" dirty="0"/>
              <a:t>Institute of Economics and Policies at UNWE</a:t>
            </a:r>
          </a:p>
          <a:p>
            <a:pPr marL="0" lvl="0" indent="0" algn="ctr"/>
            <a:r>
              <a:rPr lang="en-US" dirty="0"/>
              <a:t>AUTORS: </a:t>
            </a:r>
            <a:endParaRPr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B3FB178-D3BC-4E8C-914C-D0017EBCD44D}"/>
              </a:ext>
            </a:extLst>
          </p:cNvPr>
          <p:cNvSpPr/>
          <p:nvPr/>
        </p:nvSpPr>
        <p:spPr>
          <a:xfrm rot="16200000">
            <a:off x="1262044" y="-364577"/>
            <a:ext cx="763613" cy="1994574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9CC331-8B73-4527-A7B0-A37BFA55F7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667" b="91000" l="8667" r="91667">
                        <a14:foregroundMark x1="55833" y1="42000" x2="14333" y2="63833"/>
                        <a14:foregroundMark x1="14333" y1="63833" x2="58833" y2="76500"/>
                        <a14:foregroundMark x1="58833" y1="76500" x2="85333" y2="36333"/>
                        <a14:foregroundMark x1="85333" y1="36333" x2="39333" y2="19000"/>
                        <a14:foregroundMark x1="39333" y1="19000" x2="37500" y2="71500"/>
                        <a14:foregroundMark x1="37500" y1="71500" x2="65000" y2="31333"/>
                        <a14:foregroundMark x1="65000" y1="31333" x2="58333" y2="55167"/>
                        <a14:foregroundMark x1="71500" y1="41500" x2="26500" y2="53667"/>
                        <a14:foregroundMark x1="26500" y1="53667" x2="72833" y2="70167"/>
                        <a14:foregroundMark x1="72833" y1="70167" x2="70500" y2="23667"/>
                        <a14:foregroundMark x1="70500" y1="23667" x2="27667" y2="37833"/>
                        <a14:foregroundMark x1="27667" y1="37833" x2="44500" y2="72167"/>
                        <a14:foregroundMark x1="68333" y1="48333" x2="26333" y2="75000"/>
                        <a14:foregroundMark x1="26333" y1="75000" x2="74000" y2="76500"/>
                        <a14:foregroundMark x1="74000" y1="76500" x2="72000" y2="31333"/>
                        <a14:foregroundMark x1="72000" y1="31333" x2="24500" y2="24167"/>
                        <a14:foregroundMark x1="24500" y1="24167" x2="18167" y2="49000"/>
                        <a14:foregroundMark x1="45833" y1="29500" x2="15000" y2="45833"/>
                        <a14:foregroundMark x1="56500" y1="19500" x2="50167" y2="8833"/>
                        <a14:foregroundMark x1="8833" y1="52167" x2="8833" y2="52167"/>
                        <a14:foregroundMark x1="51500" y1="91000" x2="51500" y2="91000"/>
                        <a14:foregroundMark x1="48333" y1="79667" x2="38333" y2="76000"/>
                        <a14:foregroundMark x1="59667" y1="76500" x2="48333" y2="80333"/>
                        <a14:foregroundMark x1="82167" y1="58333" x2="78500" y2="60333"/>
                        <a14:foregroundMark x1="81500" y1="46500" x2="77167" y2="67833"/>
                        <a14:foregroundMark x1="55833" y1="41500" x2="43833" y2="42000"/>
                        <a14:foregroundMark x1="57167" y1="40167" x2="41333" y2="38333"/>
                        <a14:foregroundMark x1="65833" y1="64000" x2="61500" y2="56500"/>
                        <a14:foregroundMark x1="67167" y1="16333" x2="45167" y2="20167"/>
                        <a14:foregroundMark x1="22000" y1="44500" x2="21333" y2="60333"/>
                        <a14:foregroundMark x1="91667" y1="52167" x2="91667" y2="52167"/>
                        <a14:foregroundMark x1="57667" y1="74667" x2="50167" y2="79167"/>
                        <a14:foregroundMark x1="52000" y1="79667" x2="52667" y2="84667"/>
                        <a14:backgroundMark x1="9333" y1="88500" x2="9333" y2="88500"/>
                        <a14:backgroundMark x1="23833" y1="92333" x2="667" y2="89833"/>
                        <a14:backgroundMark x1="60167" y1="93500" x2="79667" y2="91000"/>
                        <a14:backgroundMark x1="86000" y1="20167" x2="50167" y2="0"/>
                        <a14:backgroundMark x1="27667" y1="2500" x2="12500" y2="11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1007" y="2714255"/>
            <a:ext cx="996884" cy="99688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510EC5-9633-4A3A-96E9-0E55A3780C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889" y="3743657"/>
            <a:ext cx="1269119" cy="127245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33DF50E-3E36-44A9-A4C0-577DA3CFFF67}"/>
              </a:ext>
            </a:extLst>
          </p:cNvPr>
          <p:cNvSpPr/>
          <p:nvPr/>
        </p:nvSpPr>
        <p:spPr>
          <a:xfrm rot="16200000">
            <a:off x="7350548" y="3350049"/>
            <a:ext cx="763613" cy="282329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96AC647-3B0A-43DE-ADA3-9AF3E4326697}"/>
              </a:ext>
            </a:extLst>
          </p:cNvPr>
          <p:cNvSpPr/>
          <p:nvPr/>
        </p:nvSpPr>
        <p:spPr>
          <a:xfrm rot="10800000">
            <a:off x="8032745" y="3148926"/>
            <a:ext cx="763613" cy="1994574"/>
          </a:xfrm>
          <a:prstGeom prst="rect">
            <a:avLst/>
          </a:prstGeom>
          <a:solidFill>
            <a:schemeClr val="accent6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8BA3D2-75B8-409A-9151-22234F8AA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2.3.	Fiscal policy effectiveness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83D1F7E-68BE-4F46-A197-D135219B50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3746" y="1509266"/>
            <a:ext cx="5956308" cy="25788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3018E59-E4DA-4F91-91FD-3AFD6E947C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667" b="91000" l="8667" r="91667">
                        <a14:foregroundMark x1="55833" y1="42000" x2="14333" y2="63833"/>
                        <a14:foregroundMark x1="14333" y1="63833" x2="58833" y2="76500"/>
                        <a14:foregroundMark x1="58833" y1="76500" x2="85333" y2="36333"/>
                        <a14:foregroundMark x1="85333" y1="36333" x2="39333" y2="19000"/>
                        <a14:foregroundMark x1="39333" y1="19000" x2="37500" y2="71500"/>
                        <a14:foregroundMark x1="37500" y1="71500" x2="65000" y2="31333"/>
                        <a14:foregroundMark x1="65000" y1="31333" x2="58333" y2="55167"/>
                        <a14:foregroundMark x1="71500" y1="41500" x2="26500" y2="53667"/>
                        <a14:foregroundMark x1="26500" y1="53667" x2="72833" y2="70167"/>
                        <a14:foregroundMark x1="72833" y1="70167" x2="70500" y2="23667"/>
                        <a14:foregroundMark x1="70500" y1="23667" x2="27667" y2="37833"/>
                        <a14:foregroundMark x1="27667" y1="37833" x2="44500" y2="72167"/>
                        <a14:foregroundMark x1="68333" y1="48333" x2="26333" y2="75000"/>
                        <a14:foregroundMark x1="26333" y1="75000" x2="74000" y2="76500"/>
                        <a14:foregroundMark x1="74000" y1="76500" x2="72000" y2="31333"/>
                        <a14:foregroundMark x1="72000" y1="31333" x2="24500" y2="24167"/>
                        <a14:foregroundMark x1="24500" y1="24167" x2="18167" y2="49000"/>
                        <a14:foregroundMark x1="45833" y1="29500" x2="15000" y2="45833"/>
                        <a14:foregroundMark x1="56500" y1="19500" x2="50167" y2="8833"/>
                        <a14:foregroundMark x1="8833" y1="52167" x2="8833" y2="52167"/>
                        <a14:foregroundMark x1="51500" y1="91000" x2="51500" y2="91000"/>
                        <a14:foregroundMark x1="48333" y1="79667" x2="38333" y2="76000"/>
                        <a14:foregroundMark x1="59667" y1="76500" x2="48333" y2="80333"/>
                        <a14:foregroundMark x1="82167" y1="58333" x2="78500" y2="60333"/>
                        <a14:foregroundMark x1="81500" y1="46500" x2="77167" y2="67833"/>
                        <a14:foregroundMark x1="55833" y1="41500" x2="43833" y2="42000"/>
                        <a14:foregroundMark x1="57167" y1="40167" x2="41333" y2="38333"/>
                        <a14:foregroundMark x1="65833" y1="64000" x2="61500" y2="56500"/>
                        <a14:foregroundMark x1="67167" y1="16333" x2="45167" y2="20167"/>
                        <a14:foregroundMark x1="22000" y1="44500" x2="21333" y2="60333"/>
                        <a14:foregroundMark x1="91667" y1="52167" x2="91667" y2="52167"/>
                        <a14:foregroundMark x1="57667" y1="74667" x2="50167" y2="79167"/>
                        <a14:foregroundMark x1="52000" y1="79667" x2="52667" y2="84667"/>
                        <a14:backgroundMark x1="9333" y1="88500" x2="9333" y2="88500"/>
                        <a14:backgroundMark x1="23833" y1="92333" x2="667" y2="89833"/>
                        <a14:backgroundMark x1="60167" y1="93500" x2="79667" y2="91000"/>
                        <a14:backgroundMark x1="86000" y1="20167" x2="50167" y2="0"/>
                        <a14:backgroundMark x1="27667" y1="2500" x2="12500" y2="11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3584" y="3307187"/>
            <a:ext cx="780911" cy="7809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9908011-BF78-48F6-BEE5-BDBF18C90C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215" y="4088098"/>
            <a:ext cx="867651" cy="86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607131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8BA3D2-75B8-409A-9151-22234F8AA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2.3.	Fiscal policy effectiveness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3C51B7-8AD7-4E74-9380-3376E6D5D2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3746" y="1535386"/>
            <a:ext cx="5956308" cy="25666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EA82DB6-14D7-4BA4-BF94-E29564CDD6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667" b="91000" l="8667" r="91667">
                        <a14:foregroundMark x1="55833" y1="42000" x2="14333" y2="63833"/>
                        <a14:foregroundMark x1="14333" y1="63833" x2="58833" y2="76500"/>
                        <a14:foregroundMark x1="58833" y1="76500" x2="85333" y2="36333"/>
                        <a14:foregroundMark x1="85333" y1="36333" x2="39333" y2="19000"/>
                        <a14:foregroundMark x1="39333" y1="19000" x2="37500" y2="71500"/>
                        <a14:foregroundMark x1="37500" y1="71500" x2="65000" y2="31333"/>
                        <a14:foregroundMark x1="65000" y1="31333" x2="58333" y2="55167"/>
                        <a14:foregroundMark x1="71500" y1="41500" x2="26500" y2="53667"/>
                        <a14:foregroundMark x1="26500" y1="53667" x2="72833" y2="70167"/>
                        <a14:foregroundMark x1="72833" y1="70167" x2="70500" y2="23667"/>
                        <a14:foregroundMark x1="70500" y1="23667" x2="27667" y2="37833"/>
                        <a14:foregroundMark x1="27667" y1="37833" x2="44500" y2="72167"/>
                        <a14:foregroundMark x1="68333" y1="48333" x2="26333" y2="75000"/>
                        <a14:foregroundMark x1="26333" y1="75000" x2="74000" y2="76500"/>
                        <a14:foregroundMark x1="74000" y1="76500" x2="72000" y2="31333"/>
                        <a14:foregroundMark x1="72000" y1="31333" x2="24500" y2="24167"/>
                        <a14:foregroundMark x1="24500" y1="24167" x2="18167" y2="49000"/>
                        <a14:foregroundMark x1="45833" y1="29500" x2="15000" y2="45833"/>
                        <a14:foregroundMark x1="56500" y1="19500" x2="50167" y2="8833"/>
                        <a14:foregroundMark x1="8833" y1="52167" x2="8833" y2="52167"/>
                        <a14:foregroundMark x1="51500" y1="91000" x2="51500" y2="91000"/>
                        <a14:foregroundMark x1="48333" y1="79667" x2="38333" y2="76000"/>
                        <a14:foregroundMark x1="59667" y1="76500" x2="48333" y2="80333"/>
                        <a14:foregroundMark x1="82167" y1="58333" x2="78500" y2="60333"/>
                        <a14:foregroundMark x1="81500" y1="46500" x2="77167" y2="67833"/>
                        <a14:foregroundMark x1="55833" y1="41500" x2="43833" y2="42000"/>
                        <a14:foregroundMark x1="57167" y1="40167" x2="41333" y2="38333"/>
                        <a14:foregroundMark x1="65833" y1="64000" x2="61500" y2="56500"/>
                        <a14:foregroundMark x1="67167" y1="16333" x2="45167" y2="20167"/>
                        <a14:foregroundMark x1="22000" y1="44500" x2="21333" y2="60333"/>
                        <a14:foregroundMark x1="91667" y1="52167" x2="91667" y2="52167"/>
                        <a14:foregroundMark x1="57667" y1="74667" x2="50167" y2="79167"/>
                        <a14:foregroundMark x1="52000" y1="79667" x2="52667" y2="84667"/>
                        <a14:backgroundMark x1="9333" y1="88500" x2="9333" y2="88500"/>
                        <a14:backgroundMark x1="23833" y1="92333" x2="667" y2="89833"/>
                        <a14:backgroundMark x1="60167" y1="93500" x2="79667" y2="91000"/>
                        <a14:backgroundMark x1="86000" y1="20167" x2="50167" y2="0"/>
                        <a14:backgroundMark x1="27667" y1="2500" x2="12500" y2="11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6863" y="3416062"/>
            <a:ext cx="780911" cy="7809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B5233CA-3229-4D15-979D-3F62E460DA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494" y="4196973"/>
            <a:ext cx="867651" cy="86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189878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8BA3D2-75B8-409A-9151-22234F8AA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2.3.	Fiscal policy effectiveness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6D87BB-ECBE-461F-ACB3-D6D438E340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3746" y="1313700"/>
            <a:ext cx="5956308" cy="317019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48673FB-BE0E-4B5E-A731-BA6C8CA33A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667" b="91000" l="8667" r="91667">
                        <a14:foregroundMark x1="55833" y1="42000" x2="14333" y2="63833"/>
                        <a14:foregroundMark x1="14333" y1="63833" x2="58833" y2="76500"/>
                        <a14:foregroundMark x1="58833" y1="76500" x2="85333" y2="36333"/>
                        <a14:foregroundMark x1="85333" y1="36333" x2="39333" y2="19000"/>
                        <a14:foregroundMark x1="39333" y1="19000" x2="37500" y2="71500"/>
                        <a14:foregroundMark x1="37500" y1="71500" x2="65000" y2="31333"/>
                        <a14:foregroundMark x1="65000" y1="31333" x2="58333" y2="55167"/>
                        <a14:foregroundMark x1="71500" y1="41500" x2="26500" y2="53667"/>
                        <a14:foregroundMark x1="26500" y1="53667" x2="72833" y2="70167"/>
                        <a14:foregroundMark x1="72833" y1="70167" x2="70500" y2="23667"/>
                        <a14:foregroundMark x1="70500" y1="23667" x2="27667" y2="37833"/>
                        <a14:foregroundMark x1="27667" y1="37833" x2="44500" y2="72167"/>
                        <a14:foregroundMark x1="68333" y1="48333" x2="26333" y2="75000"/>
                        <a14:foregroundMark x1="26333" y1="75000" x2="74000" y2="76500"/>
                        <a14:foregroundMark x1="74000" y1="76500" x2="72000" y2="31333"/>
                        <a14:foregroundMark x1="72000" y1="31333" x2="24500" y2="24167"/>
                        <a14:foregroundMark x1="24500" y1="24167" x2="18167" y2="49000"/>
                        <a14:foregroundMark x1="45833" y1="29500" x2="15000" y2="45833"/>
                        <a14:foregroundMark x1="56500" y1="19500" x2="50167" y2="8833"/>
                        <a14:foregroundMark x1="8833" y1="52167" x2="8833" y2="52167"/>
                        <a14:foregroundMark x1="51500" y1="91000" x2="51500" y2="91000"/>
                        <a14:foregroundMark x1="48333" y1="79667" x2="38333" y2="76000"/>
                        <a14:foregroundMark x1="59667" y1="76500" x2="48333" y2="80333"/>
                        <a14:foregroundMark x1="82167" y1="58333" x2="78500" y2="60333"/>
                        <a14:foregroundMark x1="81500" y1="46500" x2="77167" y2="67833"/>
                        <a14:foregroundMark x1="55833" y1="41500" x2="43833" y2="42000"/>
                        <a14:foregroundMark x1="57167" y1="40167" x2="41333" y2="38333"/>
                        <a14:foregroundMark x1="65833" y1="64000" x2="61500" y2="56500"/>
                        <a14:foregroundMark x1="67167" y1="16333" x2="45167" y2="20167"/>
                        <a14:foregroundMark x1="22000" y1="44500" x2="21333" y2="60333"/>
                        <a14:foregroundMark x1="91667" y1="52167" x2="91667" y2="52167"/>
                        <a14:foregroundMark x1="57667" y1="74667" x2="50167" y2="79167"/>
                        <a14:foregroundMark x1="52000" y1="79667" x2="52667" y2="84667"/>
                        <a14:backgroundMark x1="9333" y1="88500" x2="9333" y2="88500"/>
                        <a14:backgroundMark x1="23833" y1="92333" x2="667" y2="89833"/>
                        <a14:backgroundMark x1="60167" y1="93500" x2="79667" y2="91000"/>
                        <a14:backgroundMark x1="86000" y1="20167" x2="50167" y2="0"/>
                        <a14:backgroundMark x1="27667" y1="2500" x2="12500" y2="11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3514" y="3402713"/>
            <a:ext cx="780911" cy="7809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ACECFE-CA36-403D-8556-48DD27BD82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145" y="4183624"/>
            <a:ext cx="867651" cy="86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763442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4"/>
          <p:cNvSpPr txBox="1">
            <a:spLocks noGrp="1"/>
          </p:cNvSpPr>
          <p:nvPr>
            <p:ph type="title"/>
          </p:nvPr>
        </p:nvSpPr>
        <p:spPr>
          <a:xfrm>
            <a:off x="2442850" y="2571750"/>
            <a:ext cx="4732186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CONCLUSION</a:t>
            </a:r>
            <a:endParaRPr dirty="0"/>
          </a:p>
        </p:txBody>
      </p:sp>
      <p:sp>
        <p:nvSpPr>
          <p:cNvPr id="223" name="Google Shape;223;p34"/>
          <p:cNvSpPr txBox="1">
            <a:spLocks noGrp="1"/>
          </p:cNvSpPr>
          <p:nvPr>
            <p:ph type="subTitle" idx="1"/>
          </p:nvPr>
        </p:nvSpPr>
        <p:spPr>
          <a:xfrm>
            <a:off x="3240759" y="3374550"/>
            <a:ext cx="4462500" cy="67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accent2"/>
                </a:solidFill>
              </a:rPr>
              <a:t>You could enter a subtitle</a:t>
            </a:r>
            <a:endParaRPr dirty="0">
              <a:solidFill>
                <a:schemeClr val="accent2"/>
              </a:solidFill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>
                <a:solidFill>
                  <a:schemeClr val="accent2"/>
                </a:solidFill>
              </a:rPr>
              <a:t> here if you need it</a:t>
            </a:r>
            <a:endParaRPr dirty="0">
              <a:solidFill>
                <a:schemeClr val="accent2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AFBD033-C8B9-449C-8526-82A7F9F0A8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667" b="91000" l="8667" r="91667">
                        <a14:foregroundMark x1="55833" y1="42000" x2="14333" y2="63833"/>
                        <a14:foregroundMark x1="14333" y1="63833" x2="58833" y2="76500"/>
                        <a14:foregroundMark x1="58833" y1="76500" x2="85333" y2="36333"/>
                        <a14:foregroundMark x1="85333" y1="36333" x2="39333" y2="19000"/>
                        <a14:foregroundMark x1="39333" y1="19000" x2="37500" y2="71500"/>
                        <a14:foregroundMark x1="37500" y1="71500" x2="65000" y2="31333"/>
                        <a14:foregroundMark x1="65000" y1="31333" x2="58333" y2="55167"/>
                        <a14:foregroundMark x1="71500" y1="41500" x2="26500" y2="53667"/>
                        <a14:foregroundMark x1="26500" y1="53667" x2="72833" y2="70167"/>
                        <a14:foregroundMark x1="72833" y1="70167" x2="70500" y2="23667"/>
                        <a14:foregroundMark x1="70500" y1="23667" x2="27667" y2="37833"/>
                        <a14:foregroundMark x1="27667" y1="37833" x2="44500" y2="72167"/>
                        <a14:foregroundMark x1="68333" y1="48333" x2="26333" y2="75000"/>
                        <a14:foregroundMark x1="26333" y1="75000" x2="74000" y2="76500"/>
                        <a14:foregroundMark x1="74000" y1="76500" x2="72000" y2="31333"/>
                        <a14:foregroundMark x1="72000" y1="31333" x2="24500" y2="24167"/>
                        <a14:foregroundMark x1="24500" y1="24167" x2="18167" y2="49000"/>
                        <a14:foregroundMark x1="45833" y1="29500" x2="15000" y2="45833"/>
                        <a14:foregroundMark x1="56500" y1="19500" x2="50167" y2="8833"/>
                        <a14:foregroundMark x1="8833" y1="52167" x2="8833" y2="52167"/>
                        <a14:foregroundMark x1="51500" y1="91000" x2="51500" y2="91000"/>
                        <a14:foregroundMark x1="48333" y1="79667" x2="38333" y2="76000"/>
                        <a14:foregroundMark x1="59667" y1="76500" x2="48333" y2="80333"/>
                        <a14:foregroundMark x1="82167" y1="58333" x2="78500" y2="60333"/>
                        <a14:foregroundMark x1="81500" y1="46500" x2="77167" y2="67833"/>
                        <a14:foregroundMark x1="55833" y1="41500" x2="43833" y2="42000"/>
                        <a14:foregroundMark x1="57167" y1="40167" x2="41333" y2="38333"/>
                        <a14:foregroundMark x1="65833" y1="64000" x2="61500" y2="56500"/>
                        <a14:foregroundMark x1="67167" y1="16333" x2="45167" y2="20167"/>
                        <a14:foregroundMark x1="22000" y1="44500" x2="21333" y2="60333"/>
                        <a14:foregroundMark x1="91667" y1="52167" x2="91667" y2="52167"/>
                        <a14:foregroundMark x1="57667" y1="74667" x2="50167" y2="79167"/>
                        <a14:foregroundMark x1="52000" y1="79667" x2="52667" y2="84667"/>
                        <a14:backgroundMark x1="9333" y1="88500" x2="9333" y2="88500"/>
                        <a14:backgroundMark x1="23833" y1="92333" x2="667" y2="89833"/>
                        <a14:backgroundMark x1="60167" y1="93500" x2="79667" y2="91000"/>
                        <a14:backgroundMark x1="86000" y1="20167" x2="50167" y2="0"/>
                        <a14:backgroundMark x1="27667" y1="2500" x2="12500" y2="11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76089" y="202043"/>
            <a:ext cx="894375" cy="8943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A067D8F-D970-4874-835E-A71C5C231A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7527" y="17008"/>
            <a:ext cx="1158887" cy="1161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705774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217;p33">
            <a:extLst>
              <a:ext uri="{FF2B5EF4-FFF2-40B4-BE49-F238E27FC236}">
                <a16:creationId xmlns:a16="http://schemas.microsoft.com/office/drawing/2014/main" id="{8D60BAF7-A717-4078-A88F-BC8767C06AE1}"/>
              </a:ext>
            </a:extLst>
          </p:cNvPr>
          <p:cNvSpPr/>
          <p:nvPr/>
        </p:nvSpPr>
        <p:spPr>
          <a:xfrm rot="5400000">
            <a:off x="6948106" y="-1535122"/>
            <a:ext cx="660767" cy="3731019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217;p33">
            <a:extLst>
              <a:ext uri="{FF2B5EF4-FFF2-40B4-BE49-F238E27FC236}">
                <a16:creationId xmlns:a16="http://schemas.microsoft.com/office/drawing/2014/main" id="{F7653218-FB27-46AE-AC2E-2B28657B3959}"/>
              </a:ext>
            </a:extLst>
          </p:cNvPr>
          <p:cNvSpPr/>
          <p:nvPr/>
        </p:nvSpPr>
        <p:spPr>
          <a:xfrm rot="5400000">
            <a:off x="1639829" y="3352662"/>
            <a:ext cx="925244" cy="26564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217;p33">
            <a:extLst>
              <a:ext uri="{FF2B5EF4-FFF2-40B4-BE49-F238E27FC236}">
                <a16:creationId xmlns:a16="http://schemas.microsoft.com/office/drawing/2014/main" id="{24AE1E58-DA06-4662-97C7-EAABAFF3FFC4}"/>
              </a:ext>
            </a:extLst>
          </p:cNvPr>
          <p:cNvSpPr/>
          <p:nvPr/>
        </p:nvSpPr>
        <p:spPr>
          <a:xfrm>
            <a:off x="2102451" y="0"/>
            <a:ext cx="1428333" cy="3016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0" name="Google Shape;490;p52"/>
          <p:cNvSpPr txBox="1">
            <a:spLocks noGrp="1"/>
          </p:cNvSpPr>
          <p:nvPr>
            <p:ph type="title"/>
          </p:nvPr>
        </p:nvSpPr>
        <p:spPr>
          <a:xfrm>
            <a:off x="2158714" y="1688641"/>
            <a:ext cx="4826572" cy="109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4000" dirty="0"/>
              <a:t>THANK YOU FOR YOUR ATTENTION!</a:t>
            </a:r>
            <a:endParaRPr sz="4000" dirty="0"/>
          </a:p>
        </p:txBody>
      </p:sp>
      <p:sp>
        <p:nvSpPr>
          <p:cNvPr id="10" name="Google Shape;217;p33">
            <a:extLst>
              <a:ext uri="{FF2B5EF4-FFF2-40B4-BE49-F238E27FC236}">
                <a16:creationId xmlns:a16="http://schemas.microsoft.com/office/drawing/2014/main" id="{E31EED56-1972-49E8-B0A5-81DA43A81C23}"/>
              </a:ext>
            </a:extLst>
          </p:cNvPr>
          <p:cNvSpPr/>
          <p:nvPr/>
        </p:nvSpPr>
        <p:spPr>
          <a:xfrm>
            <a:off x="8218756" y="0"/>
            <a:ext cx="925244" cy="26564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4"/>
          <p:cNvSpPr txBox="1">
            <a:spLocks noGrp="1"/>
          </p:cNvSpPr>
          <p:nvPr>
            <p:ph type="title"/>
          </p:nvPr>
        </p:nvSpPr>
        <p:spPr>
          <a:xfrm>
            <a:off x="2442850" y="2571750"/>
            <a:ext cx="5414072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INTRODUCTION</a:t>
            </a:r>
            <a:endParaRPr dirty="0"/>
          </a:p>
        </p:txBody>
      </p:sp>
      <p:sp>
        <p:nvSpPr>
          <p:cNvPr id="223" name="Google Shape;223;p34"/>
          <p:cNvSpPr txBox="1">
            <a:spLocks noGrp="1"/>
          </p:cNvSpPr>
          <p:nvPr>
            <p:ph type="subTitle" idx="1"/>
          </p:nvPr>
        </p:nvSpPr>
        <p:spPr>
          <a:xfrm>
            <a:off x="3240759" y="3374550"/>
            <a:ext cx="4462500" cy="67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accent2"/>
                </a:solidFill>
              </a:rPr>
              <a:t>You could enter a subtitle</a:t>
            </a:r>
            <a:endParaRPr dirty="0">
              <a:solidFill>
                <a:schemeClr val="accent2"/>
              </a:solidFill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>
                <a:solidFill>
                  <a:schemeClr val="accent2"/>
                </a:solidFill>
              </a:rPr>
              <a:t> here if you need it</a:t>
            </a:r>
            <a:endParaRPr dirty="0">
              <a:solidFill>
                <a:schemeClr val="accent2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AFBD033-C8B9-449C-8526-82A7F9F0A8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667" b="91000" l="8667" r="91667">
                        <a14:foregroundMark x1="55833" y1="42000" x2="14333" y2="63833"/>
                        <a14:foregroundMark x1="14333" y1="63833" x2="58833" y2="76500"/>
                        <a14:foregroundMark x1="58833" y1="76500" x2="85333" y2="36333"/>
                        <a14:foregroundMark x1="85333" y1="36333" x2="39333" y2="19000"/>
                        <a14:foregroundMark x1="39333" y1="19000" x2="37500" y2="71500"/>
                        <a14:foregroundMark x1="37500" y1="71500" x2="65000" y2="31333"/>
                        <a14:foregroundMark x1="65000" y1="31333" x2="58333" y2="55167"/>
                        <a14:foregroundMark x1="71500" y1="41500" x2="26500" y2="53667"/>
                        <a14:foregroundMark x1="26500" y1="53667" x2="72833" y2="70167"/>
                        <a14:foregroundMark x1="72833" y1="70167" x2="70500" y2="23667"/>
                        <a14:foregroundMark x1="70500" y1="23667" x2="27667" y2="37833"/>
                        <a14:foregroundMark x1="27667" y1="37833" x2="44500" y2="72167"/>
                        <a14:foregroundMark x1="68333" y1="48333" x2="26333" y2="75000"/>
                        <a14:foregroundMark x1="26333" y1="75000" x2="74000" y2="76500"/>
                        <a14:foregroundMark x1="74000" y1="76500" x2="72000" y2="31333"/>
                        <a14:foregroundMark x1="72000" y1="31333" x2="24500" y2="24167"/>
                        <a14:foregroundMark x1="24500" y1="24167" x2="18167" y2="49000"/>
                        <a14:foregroundMark x1="45833" y1="29500" x2="15000" y2="45833"/>
                        <a14:foregroundMark x1="56500" y1="19500" x2="50167" y2="8833"/>
                        <a14:foregroundMark x1="8833" y1="52167" x2="8833" y2="52167"/>
                        <a14:foregroundMark x1="51500" y1="91000" x2="51500" y2="91000"/>
                        <a14:foregroundMark x1="48333" y1="79667" x2="38333" y2="76000"/>
                        <a14:foregroundMark x1="59667" y1="76500" x2="48333" y2="80333"/>
                        <a14:foregroundMark x1="82167" y1="58333" x2="78500" y2="60333"/>
                        <a14:foregroundMark x1="81500" y1="46500" x2="77167" y2="67833"/>
                        <a14:foregroundMark x1="55833" y1="41500" x2="43833" y2="42000"/>
                        <a14:foregroundMark x1="57167" y1="40167" x2="41333" y2="38333"/>
                        <a14:foregroundMark x1="65833" y1="64000" x2="61500" y2="56500"/>
                        <a14:foregroundMark x1="67167" y1="16333" x2="45167" y2="20167"/>
                        <a14:foregroundMark x1="22000" y1="44500" x2="21333" y2="60333"/>
                        <a14:foregroundMark x1="91667" y1="52167" x2="91667" y2="52167"/>
                        <a14:foregroundMark x1="57667" y1="74667" x2="50167" y2="79167"/>
                        <a14:foregroundMark x1="52000" y1="79667" x2="52667" y2="84667"/>
                        <a14:backgroundMark x1="9333" y1="88500" x2="9333" y2="88500"/>
                        <a14:backgroundMark x1="23833" y1="92333" x2="667" y2="89833"/>
                        <a14:backgroundMark x1="60167" y1="93500" x2="79667" y2="91000"/>
                        <a14:backgroundMark x1="86000" y1="20167" x2="50167" y2="0"/>
                        <a14:backgroundMark x1="27667" y1="2500" x2="12500" y2="11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76089" y="202043"/>
            <a:ext cx="894375" cy="8943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A067D8F-D970-4874-835E-A71C5C231A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7527" y="17008"/>
            <a:ext cx="1158887" cy="11619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53"/>
          <p:cNvSpPr txBox="1">
            <a:spLocks noGrp="1"/>
          </p:cNvSpPr>
          <p:nvPr>
            <p:ph type="title"/>
          </p:nvPr>
        </p:nvSpPr>
        <p:spPr>
          <a:xfrm>
            <a:off x="573212" y="1619267"/>
            <a:ext cx="501998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RESULTS AN</a:t>
            </a:r>
            <a:r>
              <a:rPr lang="en-US" dirty="0"/>
              <a:t>D DISCUSSION</a:t>
            </a:r>
            <a:endParaRPr dirty="0"/>
          </a:p>
        </p:txBody>
      </p:sp>
      <p:sp>
        <p:nvSpPr>
          <p:cNvPr id="498" name="Google Shape;498;p53"/>
          <p:cNvSpPr txBox="1">
            <a:spLocks noGrp="1"/>
          </p:cNvSpPr>
          <p:nvPr>
            <p:ph type="subTitle" idx="1"/>
          </p:nvPr>
        </p:nvSpPr>
        <p:spPr>
          <a:xfrm>
            <a:off x="573212" y="3115571"/>
            <a:ext cx="4462500" cy="75561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>
              <a:buClr>
                <a:schemeClr val="dk1"/>
              </a:buClr>
              <a:buSzPts val="1100"/>
            </a:pPr>
            <a:r>
              <a:rPr lang="en-US" dirty="0">
                <a:solidFill>
                  <a:schemeClr val="dk1"/>
                </a:solidFill>
              </a:rPr>
              <a:t>The results of the descriptive and statistical analysis will be presented and discussed in three groups that are related to each other.</a:t>
            </a:r>
            <a:endParaRPr dirty="0"/>
          </a:p>
        </p:txBody>
      </p:sp>
      <p:sp>
        <p:nvSpPr>
          <p:cNvPr id="499" name="Google Shape;499;p53"/>
          <p:cNvSpPr txBox="1">
            <a:spLocks noGrp="1"/>
          </p:cNvSpPr>
          <p:nvPr>
            <p:ph type="title" idx="2"/>
          </p:nvPr>
        </p:nvSpPr>
        <p:spPr>
          <a:xfrm>
            <a:off x="573212" y="384436"/>
            <a:ext cx="4462500" cy="11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dirty="0">
                <a:solidFill>
                  <a:schemeClr val="accent4">
                    <a:lumMod val="50000"/>
                  </a:schemeClr>
                </a:solidFill>
              </a:rPr>
              <a:t>02</a:t>
            </a:r>
            <a:endParaRPr sz="54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8EF467D-F28C-4523-BFFA-6AC2DC2EFC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3560" y="70338"/>
            <a:ext cx="2158171" cy="115834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6"/>
          <p:cNvSpPr txBox="1">
            <a:spLocks noGrp="1"/>
          </p:cNvSpPr>
          <p:nvPr>
            <p:ph type="title"/>
          </p:nvPr>
        </p:nvSpPr>
        <p:spPr>
          <a:xfrm>
            <a:off x="717894" y="216314"/>
            <a:ext cx="7708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dirty="0">
                <a:solidFill>
                  <a:schemeClr val="tx1"/>
                </a:solidFill>
              </a:rPr>
              <a:t>2.1.	Investments and Innovations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12" name="Picture 11" descr="High-technology exports-% of manufactured export (2018-2022).">
            <a:extLst>
              <a:ext uri="{FF2B5EF4-FFF2-40B4-BE49-F238E27FC236}">
                <a16:creationId xmlns:a16="http://schemas.microsoft.com/office/drawing/2014/main" id="{49A1189C-A158-41FE-AA04-215120FF12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3840" y="1015376"/>
            <a:ext cx="5956308" cy="2938527"/>
          </a:xfrm>
          <a:prstGeom prst="rect">
            <a:avLst/>
          </a:prstGeom>
        </p:spPr>
      </p:pic>
      <p:sp>
        <p:nvSpPr>
          <p:cNvPr id="14" name="Subtitle 13">
            <a:extLst>
              <a:ext uri="{FF2B5EF4-FFF2-40B4-BE49-F238E27FC236}">
                <a16:creationId xmlns:a16="http://schemas.microsoft.com/office/drawing/2014/main" id="{24CBC07B-3719-4997-8836-05714D6F167B}"/>
              </a:ext>
            </a:extLst>
          </p:cNvPr>
          <p:cNvSpPr>
            <a:spLocks noGrp="1"/>
          </p:cNvSpPr>
          <p:nvPr>
            <p:ph type="subTitle" idx="2"/>
          </p:nvPr>
        </p:nvSpPr>
        <p:spPr>
          <a:xfrm>
            <a:off x="1127976" y="3953903"/>
            <a:ext cx="6888036" cy="723900"/>
          </a:xfrm>
        </p:spPr>
        <p:txBody>
          <a:bodyPr/>
          <a:lstStyle/>
          <a:p>
            <a:r>
              <a:rPr lang="en-US" sz="1200" dirty="0"/>
              <a:t>Figure 1. High-technology exports-% of manufactured export (2018-2022).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89BC3A22-61A4-4DBE-BBF5-7F60D99D06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667" b="91000" l="8667" r="91667">
                        <a14:foregroundMark x1="55833" y1="42000" x2="14333" y2="63833"/>
                        <a14:foregroundMark x1="14333" y1="63833" x2="58833" y2="76500"/>
                        <a14:foregroundMark x1="58833" y1="76500" x2="85333" y2="36333"/>
                        <a14:foregroundMark x1="85333" y1="36333" x2="39333" y2="19000"/>
                        <a14:foregroundMark x1="39333" y1="19000" x2="37500" y2="71500"/>
                        <a14:foregroundMark x1="37500" y1="71500" x2="65000" y2="31333"/>
                        <a14:foregroundMark x1="65000" y1="31333" x2="58333" y2="55167"/>
                        <a14:foregroundMark x1="71500" y1="41500" x2="26500" y2="53667"/>
                        <a14:foregroundMark x1="26500" y1="53667" x2="72833" y2="70167"/>
                        <a14:foregroundMark x1="72833" y1="70167" x2="70500" y2="23667"/>
                        <a14:foregroundMark x1="70500" y1="23667" x2="27667" y2="37833"/>
                        <a14:foregroundMark x1="27667" y1="37833" x2="44500" y2="72167"/>
                        <a14:foregroundMark x1="68333" y1="48333" x2="26333" y2="75000"/>
                        <a14:foregroundMark x1="26333" y1="75000" x2="74000" y2="76500"/>
                        <a14:foregroundMark x1="74000" y1="76500" x2="72000" y2="31333"/>
                        <a14:foregroundMark x1="72000" y1="31333" x2="24500" y2="24167"/>
                        <a14:foregroundMark x1="24500" y1="24167" x2="18167" y2="49000"/>
                        <a14:foregroundMark x1="45833" y1="29500" x2="15000" y2="45833"/>
                        <a14:foregroundMark x1="56500" y1="19500" x2="50167" y2="8833"/>
                        <a14:foregroundMark x1="8833" y1="52167" x2="8833" y2="52167"/>
                        <a14:foregroundMark x1="51500" y1="91000" x2="51500" y2="91000"/>
                        <a14:foregroundMark x1="48333" y1="79667" x2="38333" y2="76000"/>
                        <a14:foregroundMark x1="59667" y1="76500" x2="48333" y2="80333"/>
                        <a14:foregroundMark x1="82167" y1="58333" x2="78500" y2="60333"/>
                        <a14:foregroundMark x1="81500" y1="46500" x2="77167" y2="67833"/>
                        <a14:foregroundMark x1="55833" y1="41500" x2="43833" y2="42000"/>
                        <a14:foregroundMark x1="57167" y1="40167" x2="41333" y2="38333"/>
                        <a14:foregroundMark x1="65833" y1="64000" x2="61500" y2="56500"/>
                        <a14:foregroundMark x1="67167" y1="16333" x2="45167" y2="20167"/>
                        <a14:foregroundMark x1="22000" y1="44500" x2="21333" y2="60333"/>
                        <a14:foregroundMark x1="91667" y1="52167" x2="91667" y2="52167"/>
                        <a14:foregroundMark x1="57667" y1="74667" x2="50167" y2="79167"/>
                        <a14:foregroundMark x1="52000" y1="79667" x2="52667" y2="84667"/>
                        <a14:backgroundMark x1="9333" y1="88500" x2="9333" y2="88500"/>
                        <a14:backgroundMark x1="23833" y1="92333" x2="667" y2="89833"/>
                        <a14:backgroundMark x1="60167" y1="93500" x2="79667" y2="91000"/>
                        <a14:backgroundMark x1="86000" y1="20167" x2="50167" y2="0"/>
                        <a14:backgroundMark x1="27667" y1="2500" x2="12500" y2="11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52974" y="112208"/>
            <a:ext cx="780911" cy="78091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5A959AC9-68D5-4371-B634-61B7F94266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09605" y="893119"/>
            <a:ext cx="867651" cy="86993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6"/>
          <p:cNvSpPr txBox="1">
            <a:spLocks noGrp="1"/>
          </p:cNvSpPr>
          <p:nvPr>
            <p:ph type="title"/>
          </p:nvPr>
        </p:nvSpPr>
        <p:spPr>
          <a:xfrm>
            <a:off x="717894" y="216314"/>
            <a:ext cx="7708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dirty="0">
                <a:solidFill>
                  <a:schemeClr val="tx1"/>
                </a:solidFill>
              </a:rPr>
              <a:t>2.1.	Investments and Innovations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4" name="Subtitle 13">
            <a:extLst>
              <a:ext uri="{FF2B5EF4-FFF2-40B4-BE49-F238E27FC236}">
                <a16:creationId xmlns:a16="http://schemas.microsoft.com/office/drawing/2014/main" id="{24CBC07B-3719-4997-8836-05714D6F167B}"/>
              </a:ext>
            </a:extLst>
          </p:cNvPr>
          <p:cNvSpPr>
            <a:spLocks noGrp="1"/>
          </p:cNvSpPr>
          <p:nvPr>
            <p:ph type="subTitle" idx="2"/>
          </p:nvPr>
        </p:nvSpPr>
        <p:spPr>
          <a:xfrm>
            <a:off x="1127976" y="4052238"/>
            <a:ext cx="6888036" cy="723900"/>
          </a:xfrm>
        </p:spPr>
        <p:txBody>
          <a:bodyPr/>
          <a:lstStyle/>
          <a:p>
            <a:r>
              <a:rPr lang="fr-FR" sz="1200" dirty="0"/>
              <a:t>Figure 2. Patent applications per million </a:t>
            </a:r>
            <a:r>
              <a:rPr lang="fr-FR" sz="1200" dirty="0" err="1"/>
              <a:t>inhabitants</a:t>
            </a:r>
            <a:r>
              <a:rPr lang="fr-FR" sz="1200" dirty="0"/>
              <a:t> (2018-2022).</a:t>
            </a:r>
            <a:endParaRPr lang="en-US" sz="1200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89BC3A22-61A4-4DBE-BBF5-7F60D99D0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667" b="91000" l="8667" r="91667">
                        <a14:foregroundMark x1="55833" y1="42000" x2="14333" y2="63833"/>
                        <a14:foregroundMark x1="14333" y1="63833" x2="58833" y2="76500"/>
                        <a14:foregroundMark x1="58833" y1="76500" x2="85333" y2="36333"/>
                        <a14:foregroundMark x1="85333" y1="36333" x2="39333" y2="19000"/>
                        <a14:foregroundMark x1="39333" y1="19000" x2="37500" y2="71500"/>
                        <a14:foregroundMark x1="37500" y1="71500" x2="65000" y2="31333"/>
                        <a14:foregroundMark x1="65000" y1="31333" x2="58333" y2="55167"/>
                        <a14:foregroundMark x1="71500" y1="41500" x2="26500" y2="53667"/>
                        <a14:foregroundMark x1="26500" y1="53667" x2="72833" y2="70167"/>
                        <a14:foregroundMark x1="72833" y1="70167" x2="70500" y2="23667"/>
                        <a14:foregroundMark x1="70500" y1="23667" x2="27667" y2="37833"/>
                        <a14:foregroundMark x1="27667" y1="37833" x2="44500" y2="72167"/>
                        <a14:foregroundMark x1="68333" y1="48333" x2="26333" y2="75000"/>
                        <a14:foregroundMark x1="26333" y1="75000" x2="74000" y2="76500"/>
                        <a14:foregroundMark x1="74000" y1="76500" x2="72000" y2="31333"/>
                        <a14:foregroundMark x1="72000" y1="31333" x2="24500" y2="24167"/>
                        <a14:foregroundMark x1="24500" y1="24167" x2="18167" y2="49000"/>
                        <a14:foregroundMark x1="45833" y1="29500" x2="15000" y2="45833"/>
                        <a14:foregroundMark x1="56500" y1="19500" x2="50167" y2="8833"/>
                        <a14:foregroundMark x1="8833" y1="52167" x2="8833" y2="52167"/>
                        <a14:foregroundMark x1="51500" y1="91000" x2="51500" y2="91000"/>
                        <a14:foregroundMark x1="48333" y1="79667" x2="38333" y2="76000"/>
                        <a14:foregroundMark x1="59667" y1="76500" x2="48333" y2="80333"/>
                        <a14:foregroundMark x1="82167" y1="58333" x2="78500" y2="60333"/>
                        <a14:foregroundMark x1="81500" y1="46500" x2="77167" y2="67833"/>
                        <a14:foregroundMark x1="55833" y1="41500" x2="43833" y2="42000"/>
                        <a14:foregroundMark x1="57167" y1="40167" x2="41333" y2="38333"/>
                        <a14:foregroundMark x1="65833" y1="64000" x2="61500" y2="56500"/>
                        <a14:foregroundMark x1="67167" y1="16333" x2="45167" y2="20167"/>
                        <a14:foregroundMark x1="22000" y1="44500" x2="21333" y2="60333"/>
                        <a14:foregroundMark x1="91667" y1="52167" x2="91667" y2="52167"/>
                        <a14:foregroundMark x1="57667" y1="74667" x2="50167" y2="79167"/>
                        <a14:foregroundMark x1="52000" y1="79667" x2="52667" y2="84667"/>
                        <a14:backgroundMark x1="9333" y1="88500" x2="9333" y2="88500"/>
                        <a14:backgroundMark x1="23833" y1="92333" x2="667" y2="89833"/>
                        <a14:backgroundMark x1="60167" y1="93500" x2="79667" y2="91000"/>
                        <a14:backgroundMark x1="86000" y1="20167" x2="50167" y2="0"/>
                        <a14:backgroundMark x1="27667" y1="2500" x2="12500" y2="11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52974" y="112208"/>
            <a:ext cx="780911" cy="78091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5A959AC9-68D5-4371-B634-61B7F94266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09605" y="893119"/>
            <a:ext cx="867651" cy="86993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A55C98A-9588-4206-896B-3CC118D9FC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93840" y="887349"/>
            <a:ext cx="5956308" cy="3066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516651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6"/>
          <p:cNvSpPr txBox="1">
            <a:spLocks noGrp="1"/>
          </p:cNvSpPr>
          <p:nvPr>
            <p:ph type="title"/>
          </p:nvPr>
        </p:nvSpPr>
        <p:spPr>
          <a:xfrm>
            <a:off x="717894" y="216314"/>
            <a:ext cx="7708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dirty="0">
                <a:solidFill>
                  <a:schemeClr val="tx1"/>
                </a:solidFill>
              </a:rPr>
              <a:t>2.1.	Investments and Innovations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4" name="Subtitle 13">
            <a:extLst>
              <a:ext uri="{FF2B5EF4-FFF2-40B4-BE49-F238E27FC236}">
                <a16:creationId xmlns:a16="http://schemas.microsoft.com/office/drawing/2014/main" id="{24CBC07B-3719-4997-8836-05714D6F167B}"/>
              </a:ext>
            </a:extLst>
          </p:cNvPr>
          <p:cNvSpPr>
            <a:spLocks noGrp="1"/>
          </p:cNvSpPr>
          <p:nvPr>
            <p:ph type="subTitle" idx="2"/>
          </p:nvPr>
        </p:nvSpPr>
        <p:spPr>
          <a:xfrm>
            <a:off x="1127976" y="4052237"/>
            <a:ext cx="6888036" cy="723900"/>
          </a:xfrm>
        </p:spPr>
        <p:txBody>
          <a:bodyPr/>
          <a:lstStyle/>
          <a:p>
            <a:r>
              <a:rPr lang="fr-FR" sz="1200" dirty="0"/>
              <a:t>Figure 3. Global Talent Competitive Index (2018-2022).</a:t>
            </a:r>
            <a:endParaRPr lang="en-US" sz="1200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89BC3A22-61A4-4DBE-BBF5-7F60D99D0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667" b="91000" l="8667" r="91667">
                        <a14:foregroundMark x1="55833" y1="42000" x2="14333" y2="63833"/>
                        <a14:foregroundMark x1="14333" y1="63833" x2="58833" y2="76500"/>
                        <a14:foregroundMark x1="58833" y1="76500" x2="85333" y2="36333"/>
                        <a14:foregroundMark x1="85333" y1="36333" x2="39333" y2="19000"/>
                        <a14:foregroundMark x1="39333" y1="19000" x2="37500" y2="71500"/>
                        <a14:foregroundMark x1="37500" y1="71500" x2="65000" y2="31333"/>
                        <a14:foregroundMark x1="65000" y1="31333" x2="58333" y2="55167"/>
                        <a14:foregroundMark x1="71500" y1="41500" x2="26500" y2="53667"/>
                        <a14:foregroundMark x1="26500" y1="53667" x2="72833" y2="70167"/>
                        <a14:foregroundMark x1="72833" y1="70167" x2="70500" y2="23667"/>
                        <a14:foregroundMark x1="70500" y1="23667" x2="27667" y2="37833"/>
                        <a14:foregroundMark x1="27667" y1="37833" x2="44500" y2="72167"/>
                        <a14:foregroundMark x1="68333" y1="48333" x2="26333" y2="75000"/>
                        <a14:foregroundMark x1="26333" y1="75000" x2="74000" y2="76500"/>
                        <a14:foregroundMark x1="74000" y1="76500" x2="72000" y2="31333"/>
                        <a14:foregroundMark x1="72000" y1="31333" x2="24500" y2="24167"/>
                        <a14:foregroundMark x1="24500" y1="24167" x2="18167" y2="49000"/>
                        <a14:foregroundMark x1="45833" y1="29500" x2="15000" y2="45833"/>
                        <a14:foregroundMark x1="56500" y1="19500" x2="50167" y2="8833"/>
                        <a14:foregroundMark x1="8833" y1="52167" x2="8833" y2="52167"/>
                        <a14:foregroundMark x1="51500" y1="91000" x2="51500" y2="91000"/>
                        <a14:foregroundMark x1="48333" y1="79667" x2="38333" y2="76000"/>
                        <a14:foregroundMark x1="59667" y1="76500" x2="48333" y2="80333"/>
                        <a14:foregroundMark x1="82167" y1="58333" x2="78500" y2="60333"/>
                        <a14:foregroundMark x1="81500" y1="46500" x2="77167" y2="67833"/>
                        <a14:foregroundMark x1="55833" y1="41500" x2="43833" y2="42000"/>
                        <a14:foregroundMark x1="57167" y1="40167" x2="41333" y2="38333"/>
                        <a14:foregroundMark x1="65833" y1="64000" x2="61500" y2="56500"/>
                        <a14:foregroundMark x1="67167" y1="16333" x2="45167" y2="20167"/>
                        <a14:foregroundMark x1="22000" y1="44500" x2="21333" y2="60333"/>
                        <a14:foregroundMark x1="91667" y1="52167" x2="91667" y2="52167"/>
                        <a14:foregroundMark x1="57667" y1="74667" x2="50167" y2="79167"/>
                        <a14:foregroundMark x1="52000" y1="79667" x2="52667" y2="84667"/>
                        <a14:backgroundMark x1="9333" y1="88500" x2="9333" y2="88500"/>
                        <a14:backgroundMark x1="23833" y1="92333" x2="667" y2="89833"/>
                        <a14:backgroundMark x1="60167" y1="93500" x2="79667" y2="91000"/>
                        <a14:backgroundMark x1="86000" y1="20167" x2="50167" y2="0"/>
                        <a14:backgroundMark x1="27667" y1="2500" x2="12500" y2="11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52974" y="112208"/>
            <a:ext cx="780911" cy="78091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5A959AC9-68D5-4371-B634-61B7F94266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09605" y="893119"/>
            <a:ext cx="867651" cy="86993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851F58B-53AB-4F26-A181-09CA2A695F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93840" y="1206127"/>
            <a:ext cx="5956308" cy="273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790480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56"/>
          <p:cNvSpPr txBox="1">
            <a:spLocks noGrp="1"/>
          </p:cNvSpPr>
          <p:nvPr>
            <p:ph type="title"/>
          </p:nvPr>
        </p:nvSpPr>
        <p:spPr>
          <a:xfrm>
            <a:off x="717900" y="189616"/>
            <a:ext cx="7708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dirty="0">
                <a:solidFill>
                  <a:schemeClr val="tx1"/>
                </a:solidFill>
              </a:rPr>
              <a:t>2.2.	Reforms and institutional environment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64" name="Google Shape;564;p56"/>
          <p:cNvSpPr txBox="1">
            <a:spLocks noGrp="1"/>
          </p:cNvSpPr>
          <p:nvPr>
            <p:ph type="subTitle" idx="4"/>
          </p:nvPr>
        </p:nvSpPr>
        <p:spPr>
          <a:xfrm>
            <a:off x="1195498" y="4276705"/>
            <a:ext cx="6753002" cy="72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Clr>
                <a:schemeClr val="dk1"/>
              </a:buClr>
              <a:buSzPts val="1100"/>
            </a:pPr>
            <a:r>
              <a:rPr lang="en-US" dirty="0"/>
              <a:t>Figure 4. Corporate tax rates (2018-2022).</a:t>
            </a:r>
          </a:p>
          <a:p>
            <a:pPr marL="0" lvl="0" indent="0">
              <a:buClr>
                <a:schemeClr val="dk1"/>
              </a:buClr>
              <a:buSzPts val="1100"/>
            </a:pPr>
            <a:endParaRPr lang="en-US" dirty="0"/>
          </a:p>
        </p:txBody>
      </p:sp>
      <p:sp>
        <p:nvSpPr>
          <p:cNvPr id="567" name="Google Shape;567;p56"/>
          <p:cNvSpPr/>
          <p:nvPr/>
        </p:nvSpPr>
        <p:spPr>
          <a:xfrm rot="5400000">
            <a:off x="-2131350" y="2050000"/>
            <a:ext cx="4572000" cy="309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FB711AC-FB86-41A0-8CD7-0EF5C73CC8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7857" y="1396931"/>
            <a:ext cx="5948285" cy="287977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D03C84C-9F8D-4394-9364-008B73E87E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667" b="91000" l="8667" r="91667">
                        <a14:foregroundMark x1="55833" y1="42000" x2="14333" y2="63833"/>
                        <a14:foregroundMark x1="14333" y1="63833" x2="58833" y2="76500"/>
                        <a14:foregroundMark x1="58833" y1="76500" x2="85333" y2="36333"/>
                        <a14:foregroundMark x1="85333" y1="36333" x2="39333" y2="19000"/>
                        <a14:foregroundMark x1="39333" y1="19000" x2="37500" y2="71500"/>
                        <a14:foregroundMark x1="37500" y1="71500" x2="65000" y2="31333"/>
                        <a14:foregroundMark x1="65000" y1="31333" x2="58333" y2="55167"/>
                        <a14:foregroundMark x1="71500" y1="41500" x2="26500" y2="53667"/>
                        <a14:foregroundMark x1="26500" y1="53667" x2="72833" y2="70167"/>
                        <a14:foregroundMark x1="72833" y1="70167" x2="70500" y2="23667"/>
                        <a14:foregroundMark x1="70500" y1="23667" x2="27667" y2="37833"/>
                        <a14:foregroundMark x1="27667" y1="37833" x2="44500" y2="72167"/>
                        <a14:foregroundMark x1="68333" y1="48333" x2="26333" y2="75000"/>
                        <a14:foregroundMark x1="26333" y1="75000" x2="74000" y2="76500"/>
                        <a14:foregroundMark x1="74000" y1="76500" x2="72000" y2="31333"/>
                        <a14:foregroundMark x1="72000" y1="31333" x2="24500" y2="24167"/>
                        <a14:foregroundMark x1="24500" y1="24167" x2="18167" y2="49000"/>
                        <a14:foregroundMark x1="45833" y1="29500" x2="15000" y2="45833"/>
                        <a14:foregroundMark x1="56500" y1="19500" x2="50167" y2="8833"/>
                        <a14:foregroundMark x1="8833" y1="52167" x2="8833" y2="52167"/>
                        <a14:foregroundMark x1="51500" y1="91000" x2="51500" y2="91000"/>
                        <a14:foregroundMark x1="48333" y1="79667" x2="38333" y2="76000"/>
                        <a14:foregroundMark x1="59667" y1="76500" x2="48333" y2="80333"/>
                        <a14:foregroundMark x1="82167" y1="58333" x2="78500" y2="60333"/>
                        <a14:foregroundMark x1="81500" y1="46500" x2="77167" y2="67833"/>
                        <a14:foregroundMark x1="55833" y1="41500" x2="43833" y2="42000"/>
                        <a14:foregroundMark x1="57167" y1="40167" x2="41333" y2="38333"/>
                        <a14:foregroundMark x1="65833" y1="64000" x2="61500" y2="56500"/>
                        <a14:foregroundMark x1="67167" y1="16333" x2="45167" y2="20167"/>
                        <a14:foregroundMark x1="22000" y1="44500" x2="21333" y2="60333"/>
                        <a14:foregroundMark x1="91667" y1="52167" x2="91667" y2="52167"/>
                        <a14:foregroundMark x1="57667" y1="74667" x2="50167" y2="79167"/>
                        <a14:foregroundMark x1="52000" y1="79667" x2="52667" y2="84667"/>
                        <a14:backgroundMark x1="9333" y1="88500" x2="9333" y2="88500"/>
                        <a14:backgroundMark x1="23833" y1="92333" x2="667" y2="89833"/>
                        <a14:backgroundMark x1="60167" y1="93500" x2="79667" y2="91000"/>
                        <a14:backgroundMark x1="86000" y1="20167" x2="50167" y2="0"/>
                        <a14:backgroundMark x1="27667" y1="2500" x2="12500" y2="11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83427" y="105533"/>
            <a:ext cx="780911" cy="78091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9350836-BF91-4D7E-8C3A-F3588C1926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40058" y="886444"/>
            <a:ext cx="867651" cy="86993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56"/>
          <p:cNvSpPr txBox="1">
            <a:spLocks noGrp="1"/>
          </p:cNvSpPr>
          <p:nvPr>
            <p:ph type="title"/>
          </p:nvPr>
        </p:nvSpPr>
        <p:spPr>
          <a:xfrm>
            <a:off x="717900" y="189616"/>
            <a:ext cx="7708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dirty="0">
                <a:solidFill>
                  <a:schemeClr val="tx1"/>
                </a:solidFill>
              </a:rPr>
              <a:t>2.2.	Reforms and institutional environment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64" name="Google Shape;564;p56"/>
          <p:cNvSpPr txBox="1">
            <a:spLocks noGrp="1"/>
          </p:cNvSpPr>
          <p:nvPr>
            <p:ph type="subTitle" idx="4"/>
          </p:nvPr>
        </p:nvSpPr>
        <p:spPr>
          <a:xfrm>
            <a:off x="1195498" y="4276705"/>
            <a:ext cx="6753002" cy="72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Clr>
                <a:schemeClr val="dk1"/>
              </a:buClr>
              <a:buSzPts val="1100"/>
            </a:pPr>
            <a:r>
              <a:rPr lang="en-US" dirty="0"/>
              <a:t>Figure 5. Effective tax rates (2018-2022).</a:t>
            </a:r>
          </a:p>
        </p:txBody>
      </p:sp>
      <p:sp>
        <p:nvSpPr>
          <p:cNvPr id="567" name="Google Shape;567;p56"/>
          <p:cNvSpPr/>
          <p:nvPr/>
        </p:nvSpPr>
        <p:spPr>
          <a:xfrm rot="5400000">
            <a:off x="-2131350" y="2050000"/>
            <a:ext cx="4572000" cy="309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1662401-9DE0-4F23-9CDB-F1D1AE15E9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3845" y="1356468"/>
            <a:ext cx="5956308" cy="292023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7795045-C747-4F0E-81D8-F532611818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667" b="91000" l="8667" r="91667">
                        <a14:foregroundMark x1="55833" y1="42000" x2="14333" y2="63833"/>
                        <a14:foregroundMark x1="14333" y1="63833" x2="58833" y2="76500"/>
                        <a14:foregroundMark x1="58833" y1="76500" x2="85333" y2="36333"/>
                        <a14:foregroundMark x1="85333" y1="36333" x2="39333" y2="19000"/>
                        <a14:foregroundMark x1="39333" y1="19000" x2="37500" y2="71500"/>
                        <a14:foregroundMark x1="37500" y1="71500" x2="65000" y2="31333"/>
                        <a14:foregroundMark x1="65000" y1="31333" x2="58333" y2="55167"/>
                        <a14:foregroundMark x1="71500" y1="41500" x2="26500" y2="53667"/>
                        <a14:foregroundMark x1="26500" y1="53667" x2="72833" y2="70167"/>
                        <a14:foregroundMark x1="72833" y1="70167" x2="70500" y2="23667"/>
                        <a14:foregroundMark x1="70500" y1="23667" x2="27667" y2="37833"/>
                        <a14:foregroundMark x1="27667" y1="37833" x2="44500" y2="72167"/>
                        <a14:foregroundMark x1="68333" y1="48333" x2="26333" y2="75000"/>
                        <a14:foregroundMark x1="26333" y1="75000" x2="74000" y2="76500"/>
                        <a14:foregroundMark x1="74000" y1="76500" x2="72000" y2="31333"/>
                        <a14:foregroundMark x1="72000" y1="31333" x2="24500" y2="24167"/>
                        <a14:foregroundMark x1="24500" y1="24167" x2="18167" y2="49000"/>
                        <a14:foregroundMark x1="45833" y1="29500" x2="15000" y2="45833"/>
                        <a14:foregroundMark x1="56500" y1="19500" x2="50167" y2="8833"/>
                        <a14:foregroundMark x1="8833" y1="52167" x2="8833" y2="52167"/>
                        <a14:foregroundMark x1="51500" y1="91000" x2="51500" y2="91000"/>
                        <a14:foregroundMark x1="48333" y1="79667" x2="38333" y2="76000"/>
                        <a14:foregroundMark x1="59667" y1="76500" x2="48333" y2="80333"/>
                        <a14:foregroundMark x1="82167" y1="58333" x2="78500" y2="60333"/>
                        <a14:foregroundMark x1="81500" y1="46500" x2="77167" y2="67833"/>
                        <a14:foregroundMark x1="55833" y1="41500" x2="43833" y2="42000"/>
                        <a14:foregroundMark x1="57167" y1="40167" x2="41333" y2="38333"/>
                        <a14:foregroundMark x1="65833" y1="64000" x2="61500" y2="56500"/>
                        <a14:foregroundMark x1="67167" y1="16333" x2="45167" y2="20167"/>
                        <a14:foregroundMark x1="22000" y1="44500" x2="21333" y2="60333"/>
                        <a14:foregroundMark x1="91667" y1="52167" x2="91667" y2="52167"/>
                        <a14:foregroundMark x1="57667" y1="74667" x2="50167" y2="79167"/>
                        <a14:foregroundMark x1="52000" y1="79667" x2="52667" y2="84667"/>
                        <a14:backgroundMark x1="9333" y1="88500" x2="9333" y2="88500"/>
                        <a14:backgroundMark x1="23833" y1="92333" x2="667" y2="89833"/>
                        <a14:backgroundMark x1="60167" y1="93500" x2="79667" y2="91000"/>
                        <a14:backgroundMark x1="86000" y1="20167" x2="50167" y2="0"/>
                        <a14:backgroundMark x1="27667" y1="2500" x2="12500" y2="11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52974" y="112208"/>
            <a:ext cx="780911" cy="78091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685C5DE-E30F-4803-A656-D56F9E9AAE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09605" y="893119"/>
            <a:ext cx="867651" cy="86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151117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56"/>
          <p:cNvSpPr txBox="1">
            <a:spLocks noGrp="1"/>
          </p:cNvSpPr>
          <p:nvPr>
            <p:ph type="title"/>
          </p:nvPr>
        </p:nvSpPr>
        <p:spPr>
          <a:xfrm>
            <a:off x="717900" y="189616"/>
            <a:ext cx="7708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dirty="0">
                <a:solidFill>
                  <a:schemeClr val="tx1"/>
                </a:solidFill>
              </a:rPr>
              <a:t>2.2.	Reforms and institutional environment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64" name="Google Shape;564;p56"/>
          <p:cNvSpPr txBox="1">
            <a:spLocks noGrp="1"/>
          </p:cNvSpPr>
          <p:nvPr>
            <p:ph type="subTitle" idx="4"/>
          </p:nvPr>
        </p:nvSpPr>
        <p:spPr>
          <a:xfrm>
            <a:off x="1328600" y="4336774"/>
            <a:ext cx="6486797" cy="72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Clr>
                <a:schemeClr val="dk1"/>
              </a:buClr>
              <a:buSzPts val="1100"/>
            </a:pPr>
            <a:r>
              <a:rPr lang="en-US" dirty="0"/>
              <a:t>Figure 6. World Digital Competitiveness Ranking – Future readiness (2018-2022).</a:t>
            </a:r>
          </a:p>
        </p:txBody>
      </p:sp>
      <p:sp>
        <p:nvSpPr>
          <p:cNvPr id="567" name="Google Shape;567;p56"/>
          <p:cNvSpPr/>
          <p:nvPr/>
        </p:nvSpPr>
        <p:spPr>
          <a:xfrm rot="5400000">
            <a:off x="-2131350" y="2050000"/>
            <a:ext cx="4572000" cy="309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BDDBA31-0FF1-45FE-A286-23DBC6D1C5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3845" y="1362564"/>
            <a:ext cx="5956308" cy="29141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057A9EF-56AE-49DA-B726-D52D197506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667" b="91000" l="8667" r="91667">
                        <a14:foregroundMark x1="55833" y1="42000" x2="14333" y2="63833"/>
                        <a14:foregroundMark x1="14333" y1="63833" x2="58833" y2="76500"/>
                        <a14:foregroundMark x1="58833" y1="76500" x2="85333" y2="36333"/>
                        <a14:foregroundMark x1="85333" y1="36333" x2="39333" y2="19000"/>
                        <a14:foregroundMark x1="39333" y1="19000" x2="37500" y2="71500"/>
                        <a14:foregroundMark x1="37500" y1="71500" x2="65000" y2="31333"/>
                        <a14:foregroundMark x1="65000" y1="31333" x2="58333" y2="55167"/>
                        <a14:foregroundMark x1="71500" y1="41500" x2="26500" y2="53667"/>
                        <a14:foregroundMark x1="26500" y1="53667" x2="72833" y2="70167"/>
                        <a14:foregroundMark x1="72833" y1="70167" x2="70500" y2="23667"/>
                        <a14:foregroundMark x1="70500" y1="23667" x2="27667" y2="37833"/>
                        <a14:foregroundMark x1="27667" y1="37833" x2="44500" y2="72167"/>
                        <a14:foregroundMark x1="68333" y1="48333" x2="26333" y2="75000"/>
                        <a14:foregroundMark x1="26333" y1="75000" x2="74000" y2="76500"/>
                        <a14:foregroundMark x1="74000" y1="76500" x2="72000" y2="31333"/>
                        <a14:foregroundMark x1="72000" y1="31333" x2="24500" y2="24167"/>
                        <a14:foregroundMark x1="24500" y1="24167" x2="18167" y2="49000"/>
                        <a14:foregroundMark x1="45833" y1="29500" x2="15000" y2="45833"/>
                        <a14:foregroundMark x1="56500" y1="19500" x2="50167" y2="8833"/>
                        <a14:foregroundMark x1="8833" y1="52167" x2="8833" y2="52167"/>
                        <a14:foregroundMark x1="51500" y1="91000" x2="51500" y2="91000"/>
                        <a14:foregroundMark x1="48333" y1="79667" x2="38333" y2="76000"/>
                        <a14:foregroundMark x1="59667" y1="76500" x2="48333" y2="80333"/>
                        <a14:foregroundMark x1="82167" y1="58333" x2="78500" y2="60333"/>
                        <a14:foregroundMark x1="81500" y1="46500" x2="77167" y2="67833"/>
                        <a14:foregroundMark x1="55833" y1="41500" x2="43833" y2="42000"/>
                        <a14:foregroundMark x1="57167" y1="40167" x2="41333" y2="38333"/>
                        <a14:foregroundMark x1="65833" y1="64000" x2="61500" y2="56500"/>
                        <a14:foregroundMark x1="67167" y1="16333" x2="45167" y2="20167"/>
                        <a14:foregroundMark x1="22000" y1="44500" x2="21333" y2="60333"/>
                        <a14:foregroundMark x1="91667" y1="52167" x2="91667" y2="52167"/>
                        <a14:foregroundMark x1="57667" y1="74667" x2="50167" y2="79167"/>
                        <a14:foregroundMark x1="52000" y1="79667" x2="52667" y2="84667"/>
                        <a14:backgroundMark x1="9333" y1="88500" x2="9333" y2="88500"/>
                        <a14:backgroundMark x1="23833" y1="92333" x2="667" y2="89833"/>
                        <a14:backgroundMark x1="60167" y1="93500" x2="79667" y2="91000"/>
                        <a14:backgroundMark x1="86000" y1="20167" x2="50167" y2="0"/>
                        <a14:backgroundMark x1="27667" y1="2500" x2="12500" y2="11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52974" y="112208"/>
            <a:ext cx="780911" cy="78091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5A463BD-55A5-463F-A559-430D9DDEBD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09605" y="893119"/>
            <a:ext cx="867651" cy="86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414243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Management Consulting Toolkit by Slidesgo">
  <a:themeElements>
    <a:clrScheme name="Simple Light">
      <a:dk1>
        <a:srgbClr val="000000"/>
      </a:dk1>
      <a:lt1>
        <a:srgbClr val="FFFFFF"/>
      </a:lt1>
      <a:dk2>
        <a:srgbClr val="C20E0E"/>
      </a:dk2>
      <a:lt2>
        <a:srgbClr val="EFEFEF"/>
      </a:lt2>
      <a:accent1>
        <a:srgbClr val="690B0B"/>
      </a:accent1>
      <a:accent2>
        <a:srgbClr val="000000"/>
      </a:accent2>
      <a:accent3>
        <a:srgbClr val="C20E0E"/>
      </a:accent3>
      <a:accent4>
        <a:srgbClr val="EFEFEF"/>
      </a:accent4>
      <a:accent5>
        <a:srgbClr val="690B0B"/>
      </a:accent5>
      <a:accent6>
        <a:srgbClr val="000000"/>
      </a:accent6>
      <a:hlink>
        <a:srgbClr val="690B0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203</Words>
  <Application>Microsoft Office PowerPoint</Application>
  <PresentationFormat>On-screen Show (16:9)</PresentationFormat>
  <Paragraphs>28</Paragraphs>
  <Slides>14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Montserrat</vt:lpstr>
      <vt:lpstr>Management Consulting Toolkit by Slidesgo</vt:lpstr>
      <vt:lpstr>PREREQUISITES FOR BUSINESS DEVELOPMENT IN SOUTH-EASTERN EUROPE IN THE CONDITIONS OF POLYCRISIS AND DIGITAL TRANSFORMATION</vt:lpstr>
      <vt:lpstr>INTRODUCTION</vt:lpstr>
      <vt:lpstr>RESULTS AND DISCUSSION</vt:lpstr>
      <vt:lpstr>2.1. Investments and Innovations</vt:lpstr>
      <vt:lpstr>2.1. Investments and Innovations</vt:lpstr>
      <vt:lpstr>2.1. Investments and Innovations</vt:lpstr>
      <vt:lpstr>2.2. Reforms and institutional environment</vt:lpstr>
      <vt:lpstr>2.2. Reforms and institutional environment</vt:lpstr>
      <vt:lpstr>2.2. Reforms and institutional environment</vt:lpstr>
      <vt:lpstr>2.3. Fiscal policy effectiveness</vt:lpstr>
      <vt:lpstr>2.3. Fiscal policy effectiveness</vt:lpstr>
      <vt:lpstr>2.3. Fiscal policy effectiveness</vt:lpstr>
      <vt:lpstr>CONCLUSION</vt:lpstr>
      <vt:lpstr>THANK YOU FOR YOUR ATTENTION!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PREREQUISITES FOR BUSINESS DEVELOPMENT IN SOUTH-EASTERN EUROPE IN THE CONDITIONS OF POLYCRISIS AND DIGITAL TRANSFORMATION</dc:title>
  <dc:creator>Елица Карамитева</dc:creator>
  <cp:lastModifiedBy>Yanko Hristozov</cp:lastModifiedBy>
  <cp:revision>10</cp:revision>
  <dcterms:modified xsi:type="dcterms:W3CDTF">2024-05-30T13:08:50Z</dcterms:modified>
</cp:coreProperties>
</file>