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2">
  <p:sldMasterIdLst>
    <p:sldMasterId id="2147483648" r:id="rId1"/>
  </p:sldMasterIdLst>
  <p:notesMasterIdLst>
    <p:notesMasterId r:id="rId22"/>
  </p:notesMasterIdLst>
  <p:handoutMasterIdLst>
    <p:handoutMasterId r:id="rId23"/>
  </p:handoutMasterIdLst>
  <p:sldIdLst>
    <p:sldId id="329" r:id="rId2"/>
    <p:sldId id="336" r:id="rId3"/>
    <p:sldId id="335" r:id="rId4"/>
    <p:sldId id="259" r:id="rId5"/>
    <p:sldId id="337" r:id="rId6"/>
    <p:sldId id="339" r:id="rId7"/>
    <p:sldId id="340" r:id="rId8"/>
    <p:sldId id="266" r:id="rId9"/>
    <p:sldId id="341" r:id="rId10"/>
    <p:sldId id="342" r:id="rId11"/>
    <p:sldId id="343" r:id="rId12"/>
    <p:sldId id="346" r:id="rId13"/>
    <p:sldId id="347" r:id="rId14"/>
    <p:sldId id="348" r:id="rId15"/>
    <p:sldId id="349" r:id="rId16"/>
    <p:sldId id="353" r:id="rId17"/>
    <p:sldId id="350" r:id="rId18"/>
    <p:sldId id="351" r:id="rId19"/>
    <p:sldId id="322" r:id="rId20"/>
    <p:sldId id="354" r:id="rId21"/>
  </p:sldIdLst>
  <p:sldSz cx="12192000" cy="6858000"/>
  <p:notesSz cx="6858000" cy="9144000"/>
  <p:embeddedFontLst>
    <p:embeddedFont>
      <p:font typeface="Avenir Next LT Pro" panose="020B0504020202020204" pitchFamily="34" charset="0"/>
      <p:regular r:id="rId24"/>
      <p:bold r:id="rId25"/>
      <p:italic r:id="rId26"/>
      <p:boldItalic r:id="rId27"/>
    </p:embeddedFont>
    <p:embeddedFont>
      <p:font typeface="Cambria Math" panose="02040503050406030204" pitchFamily="18" charset="0"/>
      <p:regular r:id="rId28"/>
    </p:embeddedFont>
    <p:embeddedFont>
      <p:font typeface="Montserrat" panose="00000500000000000000" pitchFamily="2"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guide id="3" pos="600" userDrawn="1">
          <p15:clr>
            <a:srgbClr val="A4A3A4"/>
          </p15:clr>
        </p15:guide>
        <p15:guide id="4" pos="7080" userDrawn="1">
          <p15:clr>
            <a:srgbClr val="A4A3A4"/>
          </p15:clr>
        </p15:guide>
        <p15:guide id="5" orient="horz" pos="576" userDrawn="1">
          <p15:clr>
            <a:srgbClr val="A4A3A4"/>
          </p15:clr>
        </p15:guide>
        <p15:guide id="6" orient="horz" pos="37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C53F"/>
    <a:srgbClr val="354659"/>
    <a:srgbClr val="3AB5D9"/>
    <a:srgbClr val="B2E3EE"/>
    <a:srgbClr val="0BD0D9"/>
    <a:srgbClr val="F3F3F3"/>
    <a:srgbClr val="404D56"/>
    <a:srgbClr val="10A8CD"/>
    <a:srgbClr val="42CB85"/>
    <a:srgbClr val="01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61" autoAdjust="0"/>
    <p:restoredTop sz="94416" autoAdjust="0"/>
  </p:normalViewPr>
  <p:slideViewPr>
    <p:cSldViewPr snapToGrid="0">
      <p:cViewPr varScale="1">
        <p:scale>
          <a:sx n="81" d="100"/>
          <a:sy n="81" d="100"/>
        </p:scale>
        <p:origin x="802" y="58"/>
      </p:cViewPr>
      <p:guideLst>
        <p:guide orient="horz" pos="2136"/>
        <p:guide pos="3840"/>
        <p:guide pos="600"/>
        <p:guide pos="7080"/>
        <p:guide orient="horz" pos="576"/>
        <p:guide orient="horz" pos="3720"/>
      </p:guideLst>
    </p:cSldViewPr>
  </p:slideViewPr>
  <p:notesTextViewPr>
    <p:cViewPr>
      <p:scale>
        <a:sx n="3" d="2"/>
        <a:sy n="3" d="2"/>
      </p:scale>
      <p:origin x="0" y="0"/>
    </p:cViewPr>
  </p:notesTextViewPr>
  <p:sorterViewPr>
    <p:cViewPr>
      <p:scale>
        <a:sx n="103" d="100"/>
        <a:sy n="103" d="100"/>
      </p:scale>
      <p:origin x="0" y="0"/>
    </p:cViewPr>
  </p:sorterViewPr>
  <p:notesViewPr>
    <p:cSldViewPr snapToGrid="0">
      <p:cViewPr varScale="1">
        <p:scale>
          <a:sx n="77" d="100"/>
          <a:sy n="77" d="100"/>
        </p:scale>
        <p:origin x="3448"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venir Next LT Pro" panose="020B0504020202020204" pitchFamily="34" charset="0"/>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1C20CD-15C7-4161-9271-AA393F3BEBD2}" type="datetimeFigureOut">
              <a:rPr lang="en-US" smtClean="0">
                <a:latin typeface="Avenir Next LT Pro" panose="020B0504020202020204" pitchFamily="34" charset="0"/>
              </a:rPr>
              <a:t>5/29/2024</a:t>
            </a:fld>
            <a:endParaRPr lang="en-US" dirty="0">
              <a:latin typeface="Avenir Next LT Pro" panose="020B0504020202020204" pitchFamily="34"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venir Next LT Pro" panose="020B0504020202020204" pitchFamily="34"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35A8A6-FEAE-454E-AA98-54EA61CA4A60}" type="slidenum">
              <a:rPr lang="en-US" smtClean="0">
                <a:latin typeface="Avenir Next LT Pro" panose="020B0504020202020204" pitchFamily="34" charset="0"/>
              </a:rPr>
              <a:t>‹#›</a:t>
            </a:fld>
            <a:endParaRPr lang="en-US" dirty="0">
              <a:latin typeface="Avenir Next LT Pro" panose="020B0504020202020204" pitchFamily="34" charset="0"/>
            </a:endParaRPr>
          </a:p>
        </p:txBody>
      </p:sp>
    </p:spTree>
    <p:extLst>
      <p:ext uri="{BB962C8B-B14F-4D97-AF65-F5344CB8AC3E}">
        <p14:creationId xmlns:p14="http://schemas.microsoft.com/office/powerpoint/2010/main" val="35542639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venir Next LT Pro" panose="020B05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venir Next LT Pro" panose="020B0504020202020204" pitchFamily="34" charset="0"/>
              </a:defRPr>
            </a:lvl1pPr>
          </a:lstStyle>
          <a:p>
            <a:fld id="{2F1677EA-F7BB-492F-BF15-7747DC07EE7E}" type="datetimeFigureOut">
              <a:rPr lang="en-US" smtClean="0"/>
              <a:pPr/>
              <a:t>5/29/2024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venir Next LT Pro" panose="020B05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venir Next LT Pro" panose="020B0504020202020204" pitchFamily="34" charset="0"/>
              </a:defRPr>
            </a:lvl1pPr>
          </a:lstStyle>
          <a:p>
            <a:fld id="{918649F8-882C-4002-AB2C-ED8BCF0D8646}" type="slidenum">
              <a:rPr lang="en-US" smtClean="0"/>
              <a:pPr/>
              <a:t>‹#›</a:t>
            </a:fld>
            <a:endParaRPr lang="en-US" dirty="0"/>
          </a:p>
        </p:txBody>
      </p:sp>
    </p:spTree>
    <p:extLst>
      <p:ext uri="{BB962C8B-B14F-4D97-AF65-F5344CB8AC3E}">
        <p14:creationId xmlns:p14="http://schemas.microsoft.com/office/powerpoint/2010/main" val="183047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5"/>
          </p:nvPr>
        </p:nvSpPr>
        <p:spPr/>
        <p:txBody>
          <a:bodyPr/>
          <a:lstStyle/>
          <a:p>
            <a:fld id="{918649F8-882C-4002-AB2C-ED8BCF0D8646}" type="slidenum">
              <a:rPr lang="en-US" smtClean="0"/>
              <a:pPr/>
              <a:t>2</a:t>
            </a:fld>
            <a:endParaRPr lang="en-US" dirty="0"/>
          </a:p>
        </p:txBody>
      </p:sp>
    </p:spTree>
    <p:extLst>
      <p:ext uri="{BB962C8B-B14F-4D97-AF65-F5344CB8AC3E}">
        <p14:creationId xmlns:p14="http://schemas.microsoft.com/office/powerpoint/2010/main" val="608823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4462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5" name="Picture Placeholder 5"/>
          <p:cNvSpPr>
            <a:spLocks noGrp="1"/>
          </p:cNvSpPr>
          <p:nvPr>
            <p:ph type="pic" sz="quarter" idx="10" hasCustomPrompt="1"/>
          </p:nvPr>
        </p:nvSpPr>
        <p:spPr>
          <a:xfrm>
            <a:off x="5082540" y="0"/>
            <a:ext cx="591312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3894189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4" name="Picture Placeholder 5"/>
          <p:cNvSpPr>
            <a:spLocks noGrp="1"/>
          </p:cNvSpPr>
          <p:nvPr>
            <p:ph type="pic" sz="quarter" idx="11" hasCustomPrompt="1"/>
          </p:nvPr>
        </p:nvSpPr>
        <p:spPr>
          <a:xfrm>
            <a:off x="5067300" y="0"/>
            <a:ext cx="35941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8" name="Picture Placeholder 7"/>
          <p:cNvSpPr>
            <a:spLocks noGrp="1"/>
          </p:cNvSpPr>
          <p:nvPr>
            <p:ph type="pic" sz="quarter" idx="12" hasCustomPrompt="1"/>
          </p:nvPr>
        </p:nvSpPr>
        <p:spPr>
          <a:xfrm>
            <a:off x="8661400" y="3429000"/>
            <a:ext cx="3559630" cy="3429001"/>
          </a:xfrm>
          <a:prstGeom prst="rect">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6" name="Picture Placeholder 7"/>
          <p:cNvSpPr>
            <a:spLocks noGrp="1"/>
          </p:cNvSpPr>
          <p:nvPr>
            <p:ph type="pic" sz="quarter" idx="13" hasCustomPrompt="1"/>
          </p:nvPr>
        </p:nvSpPr>
        <p:spPr>
          <a:xfrm>
            <a:off x="0" y="3429000"/>
            <a:ext cx="1542009" cy="3429000"/>
          </a:xfrm>
          <a:prstGeom prst="rect">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11694873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3"/>
          <p:cNvSpPr/>
          <p:nvPr userDrawn="1"/>
        </p:nvSpPr>
        <p:spPr>
          <a:xfrm>
            <a:off x="1292326" y="4184262"/>
            <a:ext cx="1725738" cy="1764261"/>
          </a:xfrm>
          <a:custGeom>
            <a:avLst/>
            <a:gdLst>
              <a:gd name="connsiteX0" fmla="*/ 0 w 2272553"/>
              <a:gd name="connsiteY0" fmla="*/ 0 h 2514600"/>
              <a:gd name="connsiteX1" fmla="*/ 2272553 w 2272553"/>
              <a:gd name="connsiteY1" fmla="*/ 0 h 2514600"/>
              <a:gd name="connsiteX2" fmla="*/ 2272553 w 2272553"/>
              <a:gd name="connsiteY2" fmla="*/ 2514600 h 2514600"/>
              <a:gd name="connsiteX3" fmla="*/ 0 w 2272553"/>
              <a:gd name="connsiteY3" fmla="*/ 2514600 h 2514600"/>
              <a:gd name="connsiteX4" fmla="*/ 0 w 2272553"/>
              <a:gd name="connsiteY4" fmla="*/ 0 h 2514600"/>
              <a:gd name="connsiteX0" fmla="*/ 322729 w 2272553"/>
              <a:gd name="connsiteY0" fmla="*/ 524435 h 2514600"/>
              <a:gd name="connsiteX1" fmla="*/ 2272553 w 2272553"/>
              <a:gd name="connsiteY1" fmla="*/ 0 h 2514600"/>
              <a:gd name="connsiteX2" fmla="*/ 2272553 w 2272553"/>
              <a:gd name="connsiteY2" fmla="*/ 2514600 h 2514600"/>
              <a:gd name="connsiteX3" fmla="*/ 0 w 2272553"/>
              <a:gd name="connsiteY3" fmla="*/ 2514600 h 2514600"/>
              <a:gd name="connsiteX4" fmla="*/ 322729 w 2272553"/>
              <a:gd name="connsiteY4" fmla="*/ 524435 h 2514600"/>
              <a:gd name="connsiteX0" fmla="*/ 322729 w 2272553"/>
              <a:gd name="connsiteY0" fmla="*/ 0 h 1990165"/>
              <a:gd name="connsiteX1" fmla="*/ 1667435 w 2272553"/>
              <a:gd name="connsiteY1" fmla="*/ 349624 h 1990165"/>
              <a:gd name="connsiteX2" fmla="*/ 2272553 w 2272553"/>
              <a:gd name="connsiteY2" fmla="*/ 1990165 h 1990165"/>
              <a:gd name="connsiteX3" fmla="*/ 0 w 2272553"/>
              <a:gd name="connsiteY3" fmla="*/ 1990165 h 1990165"/>
              <a:gd name="connsiteX4" fmla="*/ 322729 w 2272553"/>
              <a:gd name="connsiteY4" fmla="*/ 0 h 1990165"/>
              <a:gd name="connsiteX0" fmla="*/ 322729 w 1721223"/>
              <a:gd name="connsiteY0" fmla="*/ 0 h 1990165"/>
              <a:gd name="connsiteX1" fmla="*/ 1667435 w 1721223"/>
              <a:gd name="connsiteY1" fmla="*/ 349624 h 1990165"/>
              <a:gd name="connsiteX2" fmla="*/ 1721223 w 1721223"/>
              <a:gd name="connsiteY2" fmla="*/ 1385047 h 1990165"/>
              <a:gd name="connsiteX3" fmla="*/ 0 w 1721223"/>
              <a:gd name="connsiteY3" fmla="*/ 1990165 h 1990165"/>
              <a:gd name="connsiteX4" fmla="*/ 322729 w 1721223"/>
              <a:gd name="connsiteY4" fmla="*/ 0 h 1990165"/>
              <a:gd name="connsiteX0" fmla="*/ 0 w 1398494"/>
              <a:gd name="connsiteY0" fmla="*/ 0 h 1438835"/>
              <a:gd name="connsiteX1" fmla="*/ 1344706 w 1398494"/>
              <a:gd name="connsiteY1" fmla="*/ 349624 h 1438835"/>
              <a:gd name="connsiteX2" fmla="*/ 1398494 w 1398494"/>
              <a:gd name="connsiteY2" fmla="*/ 1385047 h 1438835"/>
              <a:gd name="connsiteX3" fmla="*/ 161366 w 1398494"/>
              <a:gd name="connsiteY3" fmla="*/ 1438835 h 1438835"/>
              <a:gd name="connsiteX4" fmla="*/ 0 w 1398494"/>
              <a:gd name="connsiteY4" fmla="*/ 0 h 1438835"/>
              <a:gd name="connsiteX0" fmla="*/ 135744 w 1534238"/>
              <a:gd name="connsiteY0" fmla="*/ 0 h 1438835"/>
              <a:gd name="connsiteX1" fmla="*/ 1480450 w 1534238"/>
              <a:gd name="connsiteY1" fmla="*/ 349624 h 1438835"/>
              <a:gd name="connsiteX2" fmla="*/ 1534238 w 1534238"/>
              <a:gd name="connsiteY2" fmla="*/ 1385047 h 1438835"/>
              <a:gd name="connsiteX3" fmla="*/ 297110 w 1534238"/>
              <a:gd name="connsiteY3" fmla="*/ 1438835 h 1438835"/>
              <a:gd name="connsiteX4" fmla="*/ 135744 w 1534238"/>
              <a:gd name="connsiteY4" fmla="*/ 0 h 1438835"/>
              <a:gd name="connsiteX0" fmla="*/ 155107 w 1553601"/>
              <a:gd name="connsiteY0" fmla="*/ 0 h 1438835"/>
              <a:gd name="connsiteX1" fmla="*/ 1499813 w 1553601"/>
              <a:gd name="connsiteY1" fmla="*/ 349624 h 1438835"/>
              <a:gd name="connsiteX2" fmla="*/ 1553601 w 1553601"/>
              <a:gd name="connsiteY2" fmla="*/ 1385047 h 1438835"/>
              <a:gd name="connsiteX3" fmla="*/ 316473 w 1553601"/>
              <a:gd name="connsiteY3" fmla="*/ 1438835 h 1438835"/>
              <a:gd name="connsiteX4" fmla="*/ 155107 w 1553601"/>
              <a:gd name="connsiteY4" fmla="*/ 0 h 1438835"/>
              <a:gd name="connsiteX0" fmla="*/ 155107 w 1553601"/>
              <a:gd name="connsiteY0" fmla="*/ 150979 h 1589814"/>
              <a:gd name="connsiteX1" fmla="*/ 1499813 w 1553601"/>
              <a:gd name="connsiteY1" fmla="*/ 500603 h 1589814"/>
              <a:gd name="connsiteX2" fmla="*/ 1553601 w 1553601"/>
              <a:gd name="connsiteY2" fmla="*/ 1536026 h 1589814"/>
              <a:gd name="connsiteX3" fmla="*/ 316473 w 1553601"/>
              <a:gd name="connsiteY3" fmla="*/ 1589814 h 1589814"/>
              <a:gd name="connsiteX4" fmla="*/ 155107 w 1553601"/>
              <a:gd name="connsiteY4" fmla="*/ 150979 h 1589814"/>
              <a:gd name="connsiteX0" fmla="*/ 155107 w 1553601"/>
              <a:gd name="connsiteY0" fmla="*/ 131779 h 1570614"/>
              <a:gd name="connsiteX1" fmla="*/ 1499813 w 1553601"/>
              <a:gd name="connsiteY1" fmla="*/ 481403 h 1570614"/>
              <a:gd name="connsiteX2" fmla="*/ 1553601 w 1553601"/>
              <a:gd name="connsiteY2" fmla="*/ 1516826 h 1570614"/>
              <a:gd name="connsiteX3" fmla="*/ 316473 w 1553601"/>
              <a:gd name="connsiteY3" fmla="*/ 1570614 h 1570614"/>
              <a:gd name="connsiteX4" fmla="*/ 155107 w 1553601"/>
              <a:gd name="connsiteY4" fmla="*/ 131779 h 1570614"/>
              <a:gd name="connsiteX0" fmla="*/ 155107 w 1691693"/>
              <a:gd name="connsiteY0" fmla="*/ 131779 h 1570614"/>
              <a:gd name="connsiteX1" fmla="*/ 1499813 w 1691693"/>
              <a:gd name="connsiteY1" fmla="*/ 481403 h 1570614"/>
              <a:gd name="connsiteX2" fmla="*/ 1553601 w 1691693"/>
              <a:gd name="connsiteY2" fmla="*/ 1516826 h 1570614"/>
              <a:gd name="connsiteX3" fmla="*/ 316473 w 1691693"/>
              <a:gd name="connsiteY3" fmla="*/ 1570614 h 1570614"/>
              <a:gd name="connsiteX4" fmla="*/ 155107 w 1691693"/>
              <a:gd name="connsiteY4" fmla="*/ 131779 h 1570614"/>
              <a:gd name="connsiteX0" fmla="*/ 155107 w 1764561"/>
              <a:gd name="connsiteY0" fmla="*/ 131779 h 1570614"/>
              <a:gd name="connsiteX1" fmla="*/ 1499813 w 1764561"/>
              <a:gd name="connsiteY1" fmla="*/ 481403 h 1570614"/>
              <a:gd name="connsiteX2" fmla="*/ 1553601 w 1764561"/>
              <a:gd name="connsiteY2" fmla="*/ 1516826 h 1570614"/>
              <a:gd name="connsiteX3" fmla="*/ 316473 w 1764561"/>
              <a:gd name="connsiteY3" fmla="*/ 1570614 h 1570614"/>
              <a:gd name="connsiteX4" fmla="*/ 155107 w 1764561"/>
              <a:gd name="connsiteY4" fmla="*/ 131779 h 1570614"/>
              <a:gd name="connsiteX0" fmla="*/ 155107 w 1764561"/>
              <a:gd name="connsiteY0" fmla="*/ 131779 h 1702753"/>
              <a:gd name="connsiteX1" fmla="*/ 1499813 w 1764561"/>
              <a:gd name="connsiteY1" fmla="*/ 481403 h 1702753"/>
              <a:gd name="connsiteX2" fmla="*/ 1553601 w 1764561"/>
              <a:gd name="connsiteY2" fmla="*/ 1516826 h 1702753"/>
              <a:gd name="connsiteX3" fmla="*/ 316473 w 1764561"/>
              <a:gd name="connsiteY3" fmla="*/ 1570614 h 1702753"/>
              <a:gd name="connsiteX4" fmla="*/ 155107 w 1764561"/>
              <a:gd name="connsiteY4" fmla="*/ 131779 h 1702753"/>
              <a:gd name="connsiteX0" fmla="*/ 155107 w 1764561"/>
              <a:gd name="connsiteY0" fmla="*/ 131779 h 1762233"/>
              <a:gd name="connsiteX1" fmla="*/ 1499813 w 1764561"/>
              <a:gd name="connsiteY1" fmla="*/ 481403 h 1762233"/>
              <a:gd name="connsiteX2" fmla="*/ 1553601 w 1764561"/>
              <a:gd name="connsiteY2" fmla="*/ 1516826 h 1762233"/>
              <a:gd name="connsiteX3" fmla="*/ 316473 w 1764561"/>
              <a:gd name="connsiteY3" fmla="*/ 1570614 h 1762233"/>
              <a:gd name="connsiteX4" fmla="*/ 155107 w 1764561"/>
              <a:gd name="connsiteY4" fmla="*/ 131779 h 1762233"/>
              <a:gd name="connsiteX0" fmla="*/ 245575 w 1721679"/>
              <a:gd name="connsiteY0" fmla="*/ 125515 h 1813119"/>
              <a:gd name="connsiteX1" fmla="*/ 1456931 w 1721679"/>
              <a:gd name="connsiteY1" fmla="*/ 532289 h 1813119"/>
              <a:gd name="connsiteX2" fmla="*/ 1510719 w 1721679"/>
              <a:gd name="connsiteY2" fmla="*/ 1567712 h 1813119"/>
              <a:gd name="connsiteX3" fmla="*/ 273591 w 1721679"/>
              <a:gd name="connsiteY3" fmla="*/ 1621500 h 1813119"/>
              <a:gd name="connsiteX4" fmla="*/ 245575 w 1721679"/>
              <a:gd name="connsiteY4" fmla="*/ 125515 h 1813119"/>
              <a:gd name="connsiteX0" fmla="*/ 225214 w 1701318"/>
              <a:gd name="connsiteY0" fmla="*/ 125515 h 1801140"/>
              <a:gd name="connsiteX1" fmla="*/ 1436570 w 1701318"/>
              <a:gd name="connsiteY1" fmla="*/ 532289 h 1801140"/>
              <a:gd name="connsiteX2" fmla="*/ 1490358 w 1701318"/>
              <a:gd name="connsiteY2" fmla="*/ 1567712 h 1801140"/>
              <a:gd name="connsiteX3" fmla="*/ 281805 w 1701318"/>
              <a:gd name="connsiteY3" fmla="*/ 1592925 h 1801140"/>
              <a:gd name="connsiteX4" fmla="*/ 225214 w 1701318"/>
              <a:gd name="connsiteY4" fmla="*/ 125515 h 1801140"/>
              <a:gd name="connsiteX0" fmla="*/ 258938 w 1735042"/>
              <a:gd name="connsiteY0" fmla="*/ 125515 h 1801140"/>
              <a:gd name="connsiteX1" fmla="*/ 1470294 w 1735042"/>
              <a:gd name="connsiteY1" fmla="*/ 532289 h 1801140"/>
              <a:gd name="connsiteX2" fmla="*/ 1524082 w 1735042"/>
              <a:gd name="connsiteY2" fmla="*/ 1567712 h 1801140"/>
              <a:gd name="connsiteX3" fmla="*/ 315529 w 1735042"/>
              <a:gd name="connsiteY3" fmla="*/ 1592925 h 1801140"/>
              <a:gd name="connsiteX4" fmla="*/ 258938 w 1735042"/>
              <a:gd name="connsiteY4" fmla="*/ 125515 h 1801140"/>
              <a:gd name="connsiteX0" fmla="*/ 258938 w 1735042"/>
              <a:gd name="connsiteY0" fmla="*/ 125515 h 1764839"/>
              <a:gd name="connsiteX1" fmla="*/ 1470294 w 1735042"/>
              <a:gd name="connsiteY1" fmla="*/ 532289 h 1764839"/>
              <a:gd name="connsiteX2" fmla="*/ 1524082 w 1735042"/>
              <a:gd name="connsiteY2" fmla="*/ 1567712 h 1764839"/>
              <a:gd name="connsiteX3" fmla="*/ 315529 w 1735042"/>
              <a:gd name="connsiteY3" fmla="*/ 1592925 h 1764839"/>
              <a:gd name="connsiteX4" fmla="*/ 258938 w 1735042"/>
              <a:gd name="connsiteY4" fmla="*/ 125515 h 1764839"/>
              <a:gd name="connsiteX0" fmla="*/ 258938 w 1735042"/>
              <a:gd name="connsiteY0" fmla="*/ 125515 h 1757467"/>
              <a:gd name="connsiteX1" fmla="*/ 1470294 w 1735042"/>
              <a:gd name="connsiteY1" fmla="*/ 532289 h 1757467"/>
              <a:gd name="connsiteX2" fmla="*/ 1524082 w 1735042"/>
              <a:gd name="connsiteY2" fmla="*/ 1567712 h 1757467"/>
              <a:gd name="connsiteX3" fmla="*/ 315529 w 1735042"/>
              <a:gd name="connsiteY3" fmla="*/ 1592925 h 1757467"/>
              <a:gd name="connsiteX4" fmla="*/ 258938 w 1735042"/>
              <a:gd name="connsiteY4" fmla="*/ 125515 h 1757467"/>
              <a:gd name="connsiteX0" fmla="*/ 258938 w 1735042"/>
              <a:gd name="connsiteY0" fmla="*/ 125515 h 1782744"/>
              <a:gd name="connsiteX1" fmla="*/ 1470294 w 1735042"/>
              <a:gd name="connsiteY1" fmla="*/ 532289 h 1782744"/>
              <a:gd name="connsiteX2" fmla="*/ 1524082 w 1735042"/>
              <a:gd name="connsiteY2" fmla="*/ 1567712 h 1782744"/>
              <a:gd name="connsiteX3" fmla="*/ 315529 w 1735042"/>
              <a:gd name="connsiteY3" fmla="*/ 1592925 h 1782744"/>
              <a:gd name="connsiteX4" fmla="*/ 258938 w 1735042"/>
              <a:gd name="connsiteY4" fmla="*/ 125515 h 1782744"/>
              <a:gd name="connsiteX0" fmla="*/ 258938 w 1735042"/>
              <a:gd name="connsiteY0" fmla="*/ 125515 h 1802774"/>
              <a:gd name="connsiteX1" fmla="*/ 1470294 w 1735042"/>
              <a:gd name="connsiteY1" fmla="*/ 532289 h 1802774"/>
              <a:gd name="connsiteX2" fmla="*/ 1524082 w 1735042"/>
              <a:gd name="connsiteY2" fmla="*/ 1567712 h 1802774"/>
              <a:gd name="connsiteX3" fmla="*/ 315529 w 1735042"/>
              <a:gd name="connsiteY3" fmla="*/ 1592925 h 1802774"/>
              <a:gd name="connsiteX4" fmla="*/ 258938 w 1735042"/>
              <a:gd name="connsiteY4" fmla="*/ 125515 h 1802774"/>
              <a:gd name="connsiteX0" fmla="*/ 258938 w 1735042"/>
              <a:gd name="connsiteY0" fmla="*/ 125515 h 1773855"/>
              <a:gd name="connsiteX1" fmla="*/ 1470294 w 1735042"/>
              <a:gd name="connsiteY1" fmla="*/ 532289 h 1773855"/>
              <a:gd name="connsiteX2" fmla="*/ 1524082 w 1735042"/>
              <a:gd name="connsiteY2" fmla="*/ 1567712 h 1773855"/>
              <a:gd name="connsiteX3" fmla="*/ 315529 w 1735042"/>
              <a:gd name="connsiteY3" fmla="*/ 1592925 h 1773855"/>
              <a:gd name="connsiteX4" fmla="*/ 258938 w 1735042"/>
              <a:gd name="connsiteY4" fmla="*/ 125515 h 1773855"/>
              <a:gd name="connsiteX0" fmla="*/ 258938 w 1735042"/>
              <a:gd name="connsiteY0" fmla="*/ 125515 h 1782291"/>
              <a:gd name="connsiteX1" fmla="*/ 1470294 w 1735042"/>
              <a:gd name="connsiteY1" fmla="*/ 532289 h 1782291"/>
              <a:gd name="connsiteX2" fmla="*/ 1524082 w 1735042"/>
              <a:gd name="connsiteY2" fmla="*/ 1567712 h 1782291"/>
              <a:gd name="connsiteX3" fmla="*/ 315529 w 1735042"/>
              <a:gd name="connsiteY3" fmla="*/ 1592925 h 1782291"/>
              <a:gd name="connsiteX4" fmla="*/ 258938 w 1735042"/>
              <a:gd name="connsiteY4" fmla="*/ 125515 h 1782291"/>
              <a:gd name="connsiteX0" fmla="*/ 258938 w 1735042"/>
              <a:gd name="connsiteY0" fmla="*/ 141884 h 1798660"/>
              <a:gd name="connsiteX1" fmla="*/ 1470294 w 1735042"/>
              <a:gd name="connsiteY1" fmla="*/ 548658 h 1798660"/>
              <a:gd name="connsiteX2" fmla="*/ 1524082 w 1735042"/>
              <a:gd name="connsiteY2" fmla="*/ 1584081 h 1798660"/>
              <a:gd name="connsiteX3" fmla="*/ 315529 w 1735042"/>
              <a:gd name="connsiteY3" fmla="*/ 1609294 h 1798660"/>
              <a:gd name="connsiteX4" fmla="*/ 258938 w 1735042"/>
              <a:gd name="connsiteY4" fmla="*/ 141884 h 1798660"/>
              <a:gd name="connsiteX0" fmla="*/ 258938 w 1735042"/>
              <a:gd name="connsiteY0" fmla="*/ 96307 h 1753083"/>
              <a:gd name="connsiteX1" fmla="*/ 1470294 w 1735042"/>
              <a:gd name="connsiteY1" fmla="*/ 503081 h 1753083"/>
              <a:gd name="connsiteX2" fmla="*/ 1524082 w 1735042"/>
              <a:gd name="connsiteY2" fmla="*/ 1538504 h 1753083"/>
              <a:gd name="connsiteX3" fmla="*/ 315529 w 1735042"/>
              <a:gd name="connsiteY3" fmla="*/ 1563717 h 1753083"/>
              <a:gd name="connsiteX4" fmla="*/ 258938 w 1735042"/>
              <a:gd name="connsiteY4" fmla="*/ 96307 h 1753083"/>
              <a:gd name="connsiteX0" fmla="*/ 273434 w 1749538"/>
              <a:gd name="connsiteY0" fmla="*/ 96307 h 1753083"/>
              <a:gd name="connsiteX1" fmla="*/ 1484790 w 1749538"/>
              <a:gd name="connsiteY1" fmla="*/ 503081 h 1753083"/>
              <a:gd name="connsiteX2" fmla="*/ 1538578 w 1749538"/>
              <a:gd name="connsiteY2" fmla="*/ 1538504 h 1753083"/>
              <a:gd name="connsiteX3" fmla="*/ 330025 w 1749538"/>
              <a:gd name="connsiteY3" fmla="*/ 1563717 h 1753083"/>
              <a:gd name="connsiteX4" fmla="*/ 273434 w 1749538"/>
              <a:gd name="connsiteY4" fmla="*/ 96307 h 1753083"/>
              <a:gd name="connsiteX0" fmla="*/ 273434 w 1749538"/>
              <a:gd name="connsiteY0" fmla="*/ 96307 h 1753083"/>
              <a:gd name="connsiteX1" fmla="*/ 1484790 w 1749538"/>
              <a:gd name="connsiteY1" fmla="*/ 503081 h 1753083"/>
              <a:gd name="connsiteX2" fmla="*/ 1538578 w 1749538"/>
              <a:gd name="connsiteY2" fmla="*/ 1538504 h 1753083"/>
              <a:gd name="connsiteX3" fmla="*/ 330025 w 1749538"/>
              <a:gd name="connsiteY3" fmla="*/ 1563717 h 1753083"/>
              <a:gd name="connsiteX4" fmla="*/ 273434 w 1749538"/>
              <a:gd name="connsiteY4" fmla="*/ 96307 h 1753083"/>
              <a:gd name="connsiteX0" fmla="*/ 273434 w 1741059"/>
              <a:gd name="connsiteY0" fmla="*/ 96307 h 1741345"/>
              <a:gd name="connsiteX1" fmla="*/ 1484790 w 1741059"/>
              <a:gd name="connsiteY1" fmla="*/ 503081 h 1741345"/>
              <a:gd name="connsiteX2" fmla="*/ 1519528 w 1741059"/>
              <a:gd name="connsiteY2" fmla="*/ 1519454 h 1741345"/>
              <a:gd name="connsiteX3" fmla="*/ 330025 w 1741059"/>
              <a:gd name="connsiteY3" fmla="*/ 1563717 h 1741345"/>
              <a:gd name="connsiteX4" fmla="*/ 273434 w 1741059"/>
              <a:gd name="connsiteY4" fmla="*/ 96307 h 1741345"/>
              <a:gd name="connsiteX0" fmla="*/ 273434 w 1741059"/>
              <a:gd name="connsiteY0" fmla="*/ 96307 h 1741345"/>
              <a:gd name="connsiteX1" fmla="*/ 1484790 w 1741059"/>
              <a:gd name="connsiteY1" fmla="*/ 503081 h 1741345"/>
              <a:gd name="connsiteX2" fmla="*/ 1519528 w 1741059"/>
              <a:gd name="connsiteY2" fmla="*/ 1519454 h 1741345"/>
              <a:gd name="connsiteX3" fmla="*/ 330025 w 1741059"/>
              <a:gd name="connsiteY3" fmla="*/ 1563717 h 1741345"/>
              <a:gd name="connsiteX4" fmla="*/ 273434 w 1741059"/>
              <a:gd name="connsiteY4" fmla="*/ 96307 h 1741345"/>
              <a:gd name="connsiteX0" fmla="*/ 273434 w 1741059"/>
              <a:gd name="connsiteY0" fmla="*/ 99249 h 1744287"/>
              <a:gd name="connsiteX1" fmla="*/ 1484790 w 1741059"/>
              <a:gd name="connsiteY1" fmla="*/ 506023 h 1744287"/>
              <a:gd name="connsiteX2" fmla="*/ 1519528 w 1741059"/>
              <a:gd name="connsiteY2" fmla="*/ 1522396 h 1744287"/>
              <a:gd name="connsiteX3" fmla="*/ 330025 w 1741059"/>
              <a:gd name="connsiteY3" fmla="*/ 1566659 h 1744287"/>
              <a:gd name="connsiteX4" fmla="*/ 273434 w 1741059"/>
              <a:gd name="connsiteY4" fmla="*/ 99249 h 1744287"/>
              <a:gd name="connsiteX0" fmla="*/ 273434 w 1741059"/>
              <a:gd name="connsiteY0" fmla="*/ 56657 h 1701695"/>
              <a:gd name="connsiteX1" fmla="*/ 1484790 w 1741059"/>
              <a:gd name="connsiteY1" fmla="*/ 463431 h 1701695"/>
              <a:gd name="connsiteX2" fmla="*/ 1519528 w 1741059"/>
              <a:gd name="connsiteY2" fmla="*/ 1479804 h 1701695"/>
              <a:gd name="connsiteX3" fmla="*/ 330025 w 1741059"/>
              <a:gd name="connsiteY3" fmla="*/ 1524067 h 1701695"/>
              <a:gd name="connsiteX4" fmla="*/ 273434 w 1741059"/>
              <a:gd name="connsiteY4" fmla="*/ 56657 h 1701695"/>
              <a:gd name="connsiteX0" fmla="*/ 273434 w 1741059"/>
              <a:gd name="connsiteY0" fmla="*/ 56657 h 1701695"/>
              <a:gd name="connsiteX1" fmla="*/ 1484790 w 1741059"/>
              <a:gd name="connsiteY1" fmla="*/ 463431 h 1701695"/>
              <a:gd name="connsiteX2" fmla="*/ 1519528 w 1741059"/>
              <a:gd name="connsiteY2" fmla="*/ 1479804 h 1701695"/>
              <a:gd name="connsiteX3" fmla="*/ 330025 w 1741059"/>
              <a:gd name="connsiteY3" fmla="*/ 1524067 h 1701695"/>
              <a:gd name="connsiteX4" fmla="*/ 273434 w 1741059"/>
              <a:gd name="connsiteY4" fmla="*/ 56657 h 1701695"/>
              <a:gd name="connsiteX0" fmla="*/ 278866 w 1746491"/>
              <a:gd name="connsiteY0" fmla="*/ 102264 h 1747302"/>
              <a:gd name="connsiteX1" fmla="*/ 1490222 w 1746491"/>
              <a:gd name="connsiteY1" fmla="*/ 509038 h 1747302"/>
              <a:gd name="connsiteX2" fmla="*/ 1524960 w 1746491"/>
              <a:gd name="connsiteY2" fmla="*/ 1525411 h 1747302"/>
              <a:gd name="connsiteX3" fmla="*/ 335457 w 1746491"/>
              <a:gd name="connsiteY3" fmla="*/ 1569674 h 1747302"/>
              <a:gd name="connsiteX4" fmla="*/ 278866 w 1746491"/>
              <a:gd name="connsiteY4" fmla="*/ 102264 h 1747302"/>
              <a:gd name="connsiteX0" fmla="*/ 268885 w 1736510"/>
              <a:gd name="connsiteY0" fmla="*/ 162029 h 1807067"/>
              <a:gd name="connsiteX1" fmla="*/ 1480241 w 1736510"/>
              <a:gd name="connsiteY1" fmla="*/ 568803 h 1807067"/>
              <a:gd name="connsiteX2" fmla="*/ 1514979 w 1736510"/>
              <a:gd name="connsiteY2" fmla="*/ 1585176 h 1807067"/>
              <a:gd name="connsiteX3" fmla="*/ 325476 w 1736510"/>
              <a:gd name="connsiteY3" fmla="*/ 1629439 h 1807067"/>
              <a:gd name="connsiteX4" fmla="*/ 268885 w 1736510"/>
              <a:gd name="connsiteY4" fmla="*/ 162029 h 1807067"/>
              <a:gd name="connsiteX0" fmla="*/ 274505 w 1742130"/>
              <a:gd name="connsiteY0" fmla="*/ 102246 h 1747284"/>
              <a:gd name="connsiteX1" fmla="*/ 1485861 w 1742130"/>
              <a:gd name="connsiteY1" fmla="*/ 509020 h 1747284"/>
              <a:gd name="connsiteX2" fmla="*/ 1520599 w 1742130"/>
              <a:gd name="connsiteY2" fmla="*/ 1525393 h 1747284"/>
              <a:gd name="connsiteX3" fmla="*/ 331096 w 1742130"/>
              <a:gd name="connsiteY3" fmla="*/ 1569656 h 1747284"/>
              <a:gd name="connsiteX4" fmla="*/ 274505 w 1742130"/>
              <a:gd name="connsiteY4" fmla="*/ 102246 h 1747284"/>
              <a:gd name="connsiteX0" fmla="*/ 267112 w 1734737"/>
              <a:gd name="connsiteY0" fmla="*/ 190362 h 1835400"/>
              <a:gd name="connsiteX1" fmla="*/ 1478468 w 1734737"/>
              <a:gd name="connsiteY1" fmla="*/ 597136 h 1835400"/>
              <a:gd name="connsiteX2" fmla="*/ 1513206 w 1734737"/>
              <a:gd name="connsiteY2" fmla="*/ 1613509 h 1835400"/>
              <a:gd name="connsiteX3" fmla="*/ 323703 w 1734737"/>
              <a:gd name="connsiteY3" fmla="*/ 1657772 h 1835400"/>
              <a:gd name="connsiteX4" fmla="*/ 267112 w 1734737"/>
              <a:gd name="connsiteY4" fmla="*/ 190362 h 1835400"/>
              <a:gd name="connsiteX0" fmla="*/ 273297 w 1740922"/>
              <a:gd name="connsiteY0" fmla="*/ 106061 h 1751099"/>
              <a:gd name="connsiteX1" fmla="*/ 1484653 w 1740922"/>
              <a:gd name="connsiteY1" fmla="*/ 512835 h 1751099"/>
              <a:gd name="connsiteX2" fmla="*/ 1519391 w 1740922"/>
              <a:gd name="connsiteY2" fmla="*/ 1529208 h 1751099"/>
              <a:gd name="connsiteX3" fmla="*/ 329888 w 1740922"/>
              <a:gd name="connsiteY3" fmla="*/ 1573471 h 1751099"/>
              <a:gd name="connsiteX4" fmla="*/ 273297 w 1740922"/>
              <a:gd name="connsiteY4" fmla="*/ 106061 h 1751099"/>
              <a:gd name="connsiteX0" fmla="*/ 273297 w 1729435"/>
              <a:gd name="connsiteY0" fmla="*/ 106061 h 1751099"/>
              <a:gd name="connsiteX1" fmla="*/ 1484653 w 1729435"/>
              <a:gd name="connsiteY1" fmla="*/ 512835 h 1751099"/>
              <a:gd name="connsiteX2" fmla="*/ 1519391 w 1729435"/>
              <a:gd name="connsiteY2" fmla="*/ 1529208 h 1751099"/>
              <a:gd name="connsiteX3" fmla="*/ 329888 w 1729435"/>
              <a:gd name="connsiteY3" fmla="*/ 1573471 h 1751099"/>
              <a:gd name="connsiteX4" fmla="*/ 273297 w 1729435"/>
              <a:gd name="connsiteY4" fmla="*/ 106061 h 1751099"/>
              <a:gd name="connsiteX0" fmla="*/ 260732 w 1716870"/>
              <a:gd name="connsiteY0" fmla="*/ 106061 h 1751099"/>
              <a:gd name="connsiteX1" fmla="*/ 1472088 w 1716870"/>
              <a:gd name="connsiteY1" fmla="*/ 512835 h 1751099"/>
              <a:gd name="connsiteX2" fmla="*/ 1506826 w 1716870"/>
              <a:gd name="connsiteY2" fmla="*/ 1529208 h 1751099"/>
              <a:gd name="connsiteX3" fmla="*/ 317323 w 1716870"/>
              <a:gd name="connsiteY3" fmla="*/ 1573471 h 1751099"/>
              <a:gd name="connsiteX4" fmla="*/ 260732 w 1716870"/>
              <a:gd name="connsiteY4" fmla="*/ 106061 h 1751099"/>
              <a:gd name="connsiteX0" fmla="*/ 261454 w 1717592"/>
              <a:gd name="connsiteY0" fmla="*/ 90485 h 1735523"/>
              <a:gd name="connsiteX1" fmla="*/ 1472810 w 1717592"/>
              <a:gd name="connsiteY1" fmla="*/ 497259 h 1735523"/>
              <a:gd name="connsiteX2" fmla="*/ 1507548 w 1717592"/>
              <a:gd name="connsiteY2" fmla="*/ 1513632 h 1735523"/>
              <a:gd name="connsiteX3" fmla="*/ 318045 w 1717592"/>
              <a:gd name="connsiteY3" fmla="*/ 1557895 h 1735523"/>
              <a:gd name="connsiteX4" fmla="*/ 261454 w 1717592"/>
              <a:gd name="connsiteY4" fmla="*/ 90485 h 1735523"/>
              <a:gd name="connsiteX0" fmla="*/ 274572 w 1711660"/>
              <a:gd name="connsiteY0" fmla="*/ 91734 h 1727247"/>
              <a:gd name="connsiteX1" fmla="*/ 1466878 w 1711660"/>
              <a:gd name="connsiteY1" fmla="*/ 488983 h 1727247"/>
              <a:gd name="connsiteX2" fmla="*/ 1501616 w 1711660"/>
              <a:gd name="connsiteY2" fmla="*/ 1505356 h 1727247"/>
              <a:gd name="connsiteX3" fmla="*/ 312113 w 1711660"/>
              <a:gd name="connsiteY3" fmla="*/ 1549619 h 1727247"/>
              <a:gd name="connsiteX4" fmla="*/ 274572 w 1711660"/>
              <a:gd name="connsiteY4" fmla="*/ 91734 h 1727247"/>
              <a:gd name="connsiteX0" fmla="*/ 273992 w 1711080"/>
              <a:gd name="connsiteY0" fmla="*/ 107394 h 1742907"/>
              <a:gd name="connsiteX1" fmla="*/ 1466298 w 1711080"/>
              <a:gd name="connsiteY1" fmla="*/ 504643 h 1742907"/>
              <a:gd name="connsiteX2" fmla="*/ 1501036 w 1711080"/>
              <a:gd name="connsiteY2" fmla="*/ 1521016 h 1742907"/>
              <a:gd name="connsiteX3" fmla="*/ 311533 w 1711080"/>
              <a:gd name="connsiteY3" fmla="*/ 1565279 h 1742907"/>
              <a:gd name="connsiteX4" fmla="*/ 273992 w 1711080"/>
              <a:gd name="connsiteY4" fmla="*/ 107394 h 1742907"/>
              <a:gd name="connsiteX0" fmla="*/ 273992 w 1722567"/>
              <a:gd name="connsiteY0" fmla="*/ 107394 h 1742907"/>
              <a:gd name="connsiteX1" fmla="*/ 1466298 w 1722567"/>
              <a:gd name="connsiteY1" fmla="*/ 504643 h 1742907"/>
              <a:gd name="connsiteX2" fmla="*/ 1501036 w 1722567"/>
              <a:gd name="connsiteY2" fmla="*/ 1521016 h 1742907"/>
              <a:gd name="connsiteX3" fmla="*/ 311533 w 1722567"/>
              <a:gd name="connsiteY3" fmla="*/ 1565279 h 1742907"/>
              <a:gd name="connsiteX4" fmla="*/ 273992 w 1722567"/>
              <a:gd name="connsiteY4" fmla="*/ 107394 h 1742907"/>
              <a:gd name="connsiteX0" fmla="*/ 282397 w 1730972"/>
              <a:gd name="connsiteY0" fmla="*/ 107394 h 1742907"/>
              <a:gd name="connsiteX1" fmla="*/ 1474703 w 1730972"/>
              <a:gd name="connsiteY1" fmla="*/ 504643 h 1742907"/>
              <a:gd name="connsiteX2" fmla="*/ 1509441 w 1730972"/>
              <a:gd name="connsiteY2" fmla="*/ 1521016 h 1742907"/>
              <a:gd name="connsiteX3" fmla="*/ 319938 w 1730972"/>
              <a:gd name="connsiteY3" fmla="*/ 1565279 h 1742907"/>
              <a:gd name="connsiteX4" fmla="*/ 282397 w 1730972"/>
              <a:gd name="connsiteY4" fmla="*/ 107394 h 1742907"/>
              <a:gd name="connsiteX0" fmla="*/ 282397 w 1730972"/>
              <a:gd name="connsiteY0" fmla="*/ 107394 h 1758441"/>
              <a:gd name="connsiteX1" fmla="*/ 1474703 w 1730972"/>
              <a:gd name="connsiteY1" fmla="*/ 504643 h 1758441"/>
              <a:gd name="connsiteX2" fmla="*/ 1509441 w 1730972"/>
              <a:gd name="connsiteY2" fmla="*/ 1521016 h 1758441"/>
              <a:gd name="connsiteX3" fmla="*/ 319938 w 1730972"/>
              <a:gd name="connsiteY3" fmla="*/ 1565279 h 1758441"/>
              <a:gd name="connsiteX4" fmla="*/ 282397 w 1730972"/>
              <a:gd name="connsiteY4" fmla="*/ 107394 h 1758441"/>
              <a:gd name="connsiteX0" fmla="*/ 282397 w 1730972"/>
              <a:gd name="connsiteY0" fmla="*/ 107394 h 1774904"/>
              <a:gd name="connsiteX1" fmla="*/ 1474703 w 1730972"/>
              <a:gd name="connsiteY1" fmla="*/ 504643 h 1774904"/>
              <a:gd name="connsiteX2" fmla="*/ 1509441 w 1730972"/>
              <a:gd name="connsiteY2" fmla="*/ 1521016 h 1774904"/>
              <a:gd name="connsiteX3" fmla="*/ 319938 w 1730972"/>
              <a:gd name="connsiteY3" fmla="*/ 1565279 h 1774904"/>
              <a:gd name="connsiteX4" fmla="*/ 282397 w 1730972"/>
              <a:gd name="connsiteY4" fmla="*/ 107394 h 1774904"/>
              <a:gd name="connsiteX0" fmla="*/ 282397 w 1730972"/>
              <a:gd name="connsiteY0" fmla="*/ 107394 h 1749266"/>
              <a:gd name="connsiteX1" fmla="*/ 1474703 w 1730972"/>
              <a:gd name="connsiteY1" fmla="*/ 504643 h 1749266"/>
              <a:gd name="connsiteX2" fmla="*/ 1509441 w 1730972"/>
              <a:gd name="connsiteY2" fmla="*/ 1521016 h 1749266"/>
              <a:gd name="connsiteX3" fmla="*/ 319938 w 1730972"/>
              <a:gd name="connsiteY3" fmla="*/ 1565279 h 1749266"/>
              <a:gd name="connsiteX4" fmla="*/ 282397 w 1730972"/>
              <a:gd name="connsiteY4" fmla="*/ 107394 h 1749266"/>
              <a:gd name="connsiteX0" fmla="*/ 282397 w 1730972"/>
              <a:gd name="connsiteY0" fmla="*/ 107394 h 1745704"/>
              <a:gd name="connsiteX1" fmla="*/ 1474703 w 1730972"/>
              <a:gd name="connsiteY1" fmla="*/ 504643 h 1745704"/>
              <a:gd name="connsiteX2" fmla="*/ 1509441 w 1730972"/>
              <a:gd name="connsiteY2" fmla="*/ 1521016 h 1745704"/>
              <a:gd name="connsiteX3" fmla="*/ 319938 w 1730972"/>
              <a:gd name="connsiteY3" fmla="*/ 1565279 h 1745704"/>
              <a:gd name="connsiteX4" fmla="*/ 282397 w 1730972"/>
              <a:gd name="connsiteY4" fmla="*/ 107394 h 1745704"/>
              <a:gd name="connsiteX0" fmla="*/ 282397 w 1730972"/>
              <a:gd name="connsiteY0" fmla="*/ 107394 h 1745704"/>
              <a:gd name="connsiteX1" fmla="*/ 1474703 w 1730972"/>
              <a:gd name="connsiteY1" fmla="*/ 504643 h 1745704"/>
              <a:gd name="connsiteX2" fmla="*/ 1509441 w 1730972"/>
              <a:gd name="connsiteY2" fmla="*/ 1521016 h 1745704"/>
              <a:gd name="connsiteX3" fmla="*/ 319938 w 1730972"/>
              <a:gd name="connsiteY3" fmla="*/ 1565279 h 1745704"/>
              <a:gd name="connsiteX4" fmla="*/ 282397 w 1730972"/>
              <a:gd name="connsiteY4" fmla="*/ 107394 h 1745704"/>
              <a:gd name="connsiteX0" fmla="*/ 314897 w 1756379"/>
              <a:gd name="connsiteY0" fmla="*/ 48351 h 1686661"/>
              <a:gd name="connsiteX1" fmla="*/ 1494503 w 1756379"/>
              <a:gd name="connsiteY1" fmla="*/ 451950 h 1686661"/>
              <a:gd name="connsiteX2" fmla="*/ 1541941 w 1756379"/>
              <a:gd name="connsiteY2" fmla="*/ 1461973 h 1686661"/>
              <a:gd name="connsiteX3" fmla="*/ 352438 w 1756379"/>
              <a:gd name="connsiteY3" fmla="*/ 1506236 h 1686661"/>
              <a:gd name="connsiteX4" fmla="*/ 314897 w 1756379"/>
              <a:gd name="connsiteY4" fmla="*/ 48351 h 1686661"/>
              <a:gd name="connsiteX0" fmla="*/ 314897 w 1756379"/>
              <a:gd name="connsiteY0" fmla="*/ 112516 h 1750826"/>
              <a:gd name="connsiteX1" fmla="*/ 1494503 w 1756379"/>
              <a:gd name="connsiteY1" fmla="*/ 516115 h 1750826"/>
              <a:gd name="connsiteX2" fmla="*/ 1541941 w 1756379"/>
              <a:gd name="connsiteY2" fmla="*/ 1526138 h 1750826"/>
              <a:gd name="connsiteX3" fmla="*/ 352438 w 1756379"/>
              <a:gd name="connsiteY3" fmla="*/ 1570401 h 1750826"/>
              <a:gd name="connsiteX4" fmla="*/ 314897 w 1756379"/>
              <a:gd name="connsiteY4" fmla="*/ 112516 h 1750826"/>
              <a:gd name="connsiteX0" fmla="*/ 304129 w 1745611"/>
              <a:gd name="connsiteY0" fmla="*/ 121341 h 1759651"/>
              <a:gd name="connsiteX1" fmla="*/ 1483735 w 1745611"/>
              <a:gd name="connsiteY1" fmla="*/ 524940 h 1759651"/>
              <a:gd name="connsiteX2" fmla="*/ 1531173 w 1745611"/>
              <a:gd name="connsiteY2" fmla="*/ 1534963 h 1759651"/>
              <a:gd name="connsiteX3" fmla="*/ 341670 w 1745611"/>
              <a:gd name="connsiteY3" fmla="*/ 1579226 h 1759651"/>
              <a:gd name="connsiteX4" fmla="*/ 304129 w 1745611"/>
              <a:gd name="connsiteY4" fmla="*/ 121341 h 1759651"/>
              <a:gd name="connsiteX0" fmla="*/ 305324 w 1746806"/>
              <a:gd name="connsiteY0" fmla="*/ 117152 h 1755462"/>
              <a:gd name="connsiteX1" fmla="*/ 1484930 w 1746806"/>
              <a:gd name="connsiteY1" fmla="*/ 520751 h 1755462"/>
              <a:gd name="connsiteX2" fmla="*/ 1532368 w 1746806"/>
              <a:gd name="connsiteY2" fmla="*/ 1530774 h 1755462"/>
              <a:gd name="connsiteX3" fmla="*/ 342865 w 1746806"/>
              <a:gd name="connsiteY3" fmla="*/ 1575037 h 1755462"/>
              <a:gd name="connsiteX4" fmla="*/ 305324 w 1746806"/>
              <a:gd name="connsiteY4" fmla="*/ 117152 h 1755462"/>
              <a:gd name="connsiteX0" fmla="*/ 288763 w 1730245"/>
              <a:gd name="connsiteY0" fmla="*/ 117152 h 1755462"/>
              <a:gd name="connsiteX1" fmla="*/ 1468369 w 1730245"/>
              <a:gd name="connsiteY1" fmla="*/ 520751 h 1755462"/>
              <a:gd name="connsiteX2" fmla="*/ 1515807 w 1730245"/>
              <a:gd name="connsiteY2" fmla="*/ 1530774 h 1755462"/>
              <a:gd name="connsiteX3" fmla="*/ 326304 w 1730245"/>
              <a:gd name="connsiteY3" fmla="*/ 1575037 h 1755462"/>
              <a:gd name="connsiteX4" fmla="*/ 288763 w 1730245"/>
              <a:gd name="connsiteY4" fmla="*/ 117152 h 1755462"/>
              <a:gd name="connsiteX0" fmla="*/ 288763 w 1739798"/>
              <a:gd name="connsiteY0" fmla="*/ 117152 h 1755462"/>
              <a:gd name="connsiteX1" fmla="*/ 1468369 w 1739798"/>
              <a:gd name="connsiteY1" fmla="*/ 520751 h 1755462"/>
              <a:gd name="connsiteX2" fmla="*/ 1515807 w 1739798"/>
              <a:gd name="connsiteY2" fmla="*/ 1530774 h 1755462"/>
              <a:gd name="connsiteX3" fmla="*/ 326304 w 1739798"/>
              <a:gd name="connsiteY3" fmla="*/ 1575037 h 1755462"/>
              <a:gd name="connsiteX4" fmla="*/ 288763 w 1739798"/>
              <a:gd name="connsiteY4" fmla="*/ 117152 h 1755462"/>
              <a:gd name="connsiteX0" fmla="*/ 282179 w 1733214"/>
              <a:gd name="connsiteY0" fmla="*/ 112168 h 1748138"/>
              <a:gd name="connsiteX1" fmla="*/ 1461785 w 1733214"/>
              <a:gd name="connsiteY1" fmla="*/ 515767 h 1748138"/>
              <a:gd name="connsiteX2" fmla="*/ 1509223 w 1733214"/>
              <a:gd name="connsiteY2" fmla="*/ 1525790 h 1748138"/>
              <a:gd name="connsiteX3" fmla="*/ 343532 w 1733214"/>
              <a:gd name="connsiteY3" fmla="*/ 1565290 h 1748138"/>
              <a:gd name="connsiteX4" fmla="*/ 282179 w 1733214"/>
              <a:gd name="connsiteY4" fmla="*/ 112168 h 1748138"/>
              <a:gd name="connsiteX0" fmla="*/ 296424 w 1747459"/>
              <a:gd name="connsiteY0" fmla="*/ 112168 h 1748138"/>
              <a:gd name="connsiteX1" fmla="*/ 1476030 w 1747459"/>
              <a:gd name="connsiteY1" fmla="*/ 515767 h 1748138"/>
              <a:gd name="connsiteX2" fmla="*/ 1523468 w 1747459"/>
              <a:gd name="connsiteY2" fmla="*/ 1525790 h 1748138"/>
              <a:gd name="connsiteX3" fmla="*/ 357777 w 1747459"/>
              <a:gd name="connsiteY3" fmla="*/ 1565290 h 1748138"/>
              <a:gd name="connsiteX4" fmla="*/ 296424 w 1747459"/>
              <a:gd name="connsiteY4" fmla="*/ 112168 h 1748138"/>
              <a:gd name="connsiteX0" fmla="*/ 296424 w 1747459"/>
              <a:gd name="connsiteY0" fmla="*/ 112168 h 1755230"/>
              <a:gd name="connsiteX1" fmla="*/ 1476030 w 1747459"/>
              <a:gd name="connsiteY1" fmla="*/ 515767 h 1755230"/>
              <a:gd name="connsiteX2" fmla="*/ 1523468 w 1747459"/>
              <a:gd name="connsiteY2" fmla="*/ 1525790 h 1755230"/>
              <a:gd name="connsiteX3" fmla="*/ 357777 w 1747459"/>
              <a:gd name="connsiteY3" fmla="*/ 1565290 h 1755230"/>
              <a:gd name="connsiteX4" fmla="*/ 296424 w 1747459"/>
              <a:gd name="connsiteY4" fmla="*/ 112168 h 1755230"/>
              <a:gd name="connsiteX0" fmla="*/ 287124 w 1651585"/>
              <a:gd name="connsiteY0" fmla="*/ 314860 h 1957922"/>
              <a:gd name="connsiteX1" fmla="*/ 1276230 w 1651585"/>
              <a:gd name="connsiteY1" fmla="*/ 346984 h 1957922"/>
              <a:gd name="connsiteX2" fmla="*/ 1514168 w 1651585"/>
              <a:gd name="connsiteY2" fmla="*/ 1728482 h 1957922"/>
              <a:gd name="connsiteX3" fmla="*/ 348477 w 1651585"/>
              <a:gd name="connsiteY3" fmla="*/ 1767982 h 1957922"/>
              <a:gd name="connsiteX4" fmla="*/ 287124 w 1651585"/>
              <a:gd name="connsiteY4" fmla="*/ 314860 h 1957922"/>
              <a:gd name="connsiteX0" fmla="*/ 146098 w 1767734"/>
              <a:gd name="connsiteY0" fmla="*/ 693073 h 1831310"/>
              <a:gd name="connsiteX1" fmla="*/ 1392379 w 1767734"/>
              <a:gd name="connsiteY1" fmla="*/ 220372 h 1831310"/>
              <a:gd name="connsiteX2" fmla="*/ 1630317 w 1767734"/>
              <a:gd name="connsiteY2" fmla="*/ 1601870 h 1831310"/>
              <a:gd name="connsiteX3" fmla="*/ 464626 w 1767734"/>
              <a:gd name="connsiteY3" fmla="*/ 1641370 h 1831310"/>
              <a:gd name="connsiteX4" fmla="*/ 146098 w 1767734"/>
              <a:gd name="connsiteY4" fmla="*/ 693073 h 1831310"/>
              <a:gd name="connsiteX0" fmla="*/ 146098 w 1767734"/>
              <a:gd name="connsiteY0" fmla="*/ 597520 h 1735757"/>
              <a:gd name="connsiteX1" fmla="*/ 1392379 w 1767734"/>
              <a:gd name="connsiteY1" fmla="*/ 124819 h 1735757"/>
              <a:gd name="connsiteX2" fmla="*/ 1630317 w 1767734"/>
              <a:gd name="connsiteY2" fmla="*/ 1506317 h 1735757"/>
              <a:gd name="connsiteX3" fmla="*/ 464626 w 1767734"/>
              <a:gd name="connsiteY3" fmla="*/ 1545817 h 1735757"/>
              <a:gd name="connsiteX4" fmla="*/ 146098 w 1767734"/>
              <a:gd name="connsiteY4" fmla="*/ 597520 h 1735757"/>
              <a:gd name="connsiteX0" fmla="*/ 142021 w 1773182"/>
              <a:gd name="connsiteY0" fmla="*/ 581033 h 1738320"/>
              <a:gd name="connsiteX1" fmla="*/ 1397827 w 1773182"/>
              <a:gd name="connsiteY1" fmla="*/ 127382 h 1738320"/>
              <a:gd name="connsiteX2" fmla="*/ 1635765 w 1773182"/>
              <a:gd name="connsiteY2" fmla="*/ 1508880 h 1738320"/>
              <a:gd name="connsiteX3" fmla="*/ 470074 w 1773182"/>
              <a:gd name="connsiteY3" fmla="*/ 1548380 h 1738320"/>
              <a:gd name="connsiteX4" fmla="*/ 142021 w 1773182"/>
              <a:gd name="connsiteY4" fmla="*/ 581033 h 1738320"/>
              <a:gd name="connsiteX0" fmla="*/ 142021 w 1682204"/>
              <a:gd name="connsiteY0" fmla="*/ 581033 h 1708044"/>
              <a:gd name="connsiteX1" fmla="*/ 1397827 w 1682204"/>
              <a:gd name="connsiteY1" fmla="*/ 127382 h 1708044"/>
              <a:gd name="connsiteX2" fmla="*/ 1473840 w 1682204"/>
              <a:gd name="connsiteY2" fmla="*/ 1442205 h 1708044"/>
              <a:gd name="connsiteX3" fmla="*/ 470074 w 1682204"/>
              <a:gd name="connsiteY3" fmla="*/ 1548380 h 1708044"/>
              <a:gd name="connsiteX4" fmla="*/ 142021 w 1682204"/>
              <a:gd name="connsiteY4" fmla="*/ 581033 h 1708044"/>
              <a:gd name="connsiteX0" fmla="*/ 142021 w 1710397"/>
              <a:gd name="connsiteY0" fmla="*/ 581033 h 1708044"/>
              <a:gd name="connsiteX1" fmla="*/ 1397827 w 1710397"/>
              <a:gd name="connsiteY1" fmla="*/ 127382 h 1708044"/>
              <a:gd name="connsiteX2" fmla="*/ 1473840 w 1710397"/>
              <a:gd name="connsiteY2" fmla="*/ 1442205 h 1708044"/>
              <a:gd name="connsiteX3" fmla="*/ 470074 w 1710397"/>
              <a:gd name="connsiteY3" fmla="*/ 1548380 h 1708044"/>
              <a:gd name="connsiteX4" fmla="*/ 142021 w 1710397"/>
              <a:gd name="connsiteY4" fmla="*/ 581033 h 1708044"/>
              <a:gd name="connsiteX0" fmla="*/ 313243 w 1881619"/>
              <a:gd name="connsiteY0" fmla="*/ 582632 h 1758263"/>
              <a:gd name="connsiteX1" fmla="*/ 1569049 w 1881619"/>
              <a:gd name="connsiteY1" fmla="*/ 128981 h 1758263"/>
              <a:gd name="connsiteX2" fmla="*/ 1645062 w 1881619"/>
              <a:gd name="connsiteY2" fmla="*/ 1443804 h 1758263"/>
              <a:gd name="connsiteX3" fmla="*/ 355546 w 1881619"/>
              <a:gd name="connsiteY3" fmla="*/ 1626179 h 1758263"/>
              <a:gd name="connsiteX4" fmla="*/ 313243 w 1881619"/>
              <a:gd name="connsiteY4" fmla="*/ 582632 h 1758263"/>
              <a:gd name="connsiteX0" fmla="*/ 139893 w 1708269"/>
              <a:gd name="connsiteY0" fmla="*/ 582632 h 1758263"/>
              <a:gd name="connsiteX1" fmla="*/ 1395699 w 1708269"/>
              <a:gd name="connsiteY1" fmla="*/ 128981 h 1758263"/>
              <a:gd name="connsiteX2" fmla="*/ 1471712 w 1708269"/>
              <a:gd name="connsiteY2" fmla="*/ 1443804 h 1758263"/>
              <a:gd name="connsiteX3" fmla="*/ 182196 w 1708269"/>
              <a:gd name="connsiteY3" fmla="*/ 1626179 h 1758263"/>
              <a:gd name="connsiteX4" fmla="*/ 139893 w 1708269"/>
              <a:gd name="connsiteY4" fmla="*/ 582632 h 1758263"/>
              <a:gd name="connsiteX0" fmla="*/ 178664 w 1747040"/>
              <a:gd name="connsiteY0" fmla="*/ 582632 h 1758263"/>
              <a:gd name="connsiteX1" fmla="*/ 1434470 w 1747040"/>
              <a:gd name="connsiteY1" fmla="*/ 128981 h 1758263"/>
              <a:gd name="connsiteX2" fmla="*/ 1510483 w 1747040"/>
              <a:gd name="connsiteY2" fmla="*/ 1443804 h 1758263"/>
              <a:gd name="connsiteX3" fmla="*/ 220967 w 1747040"/>
              <a:gd name="connsiteY3" fmla="*/ 1626179 h 1758263"/>
              <a:gd name="connsiteX4" fmla="*/ 178664 w 1747040"/>
              <a:gd name="connsiteY4" fmla="*/ 582632 h 1758263"/>
              <a:gd name="connsiteX0" fmla="*/ 178664 w 1747040"/>
              <a:gd name="connsiteY0" fmla="*/ 582632 h 1758263"/>
              <a:gd name="connsiteX1" fmla="*/ 1434470 w 1747040"/>
              <a:gd name="connsiteY1" fmla="*/ 128981 h 1758263"/>
              <a:gd name="connsiteX2" fmla="*/ 1510483 w 1747040"/>
              <a:gd name="connsiteY2" fmla="*/ 1443804 h 1758263"/>
              <a:gd name="connsiteX3" fmla="*/ 220967 w 1747040"/>
              <a:gd name="connsiteY3" fmla="*/ 1626179 h 1758263"/>
              <a:gd name="connsiteX4" fmla="*/ 178664 w 1747040"/>
              <a:gd name="connsiteY4" fmla="*/ 582632 h 1758263"/>
              <a:gd name="connsiteX0" fmla="*/ 178664 w 1747040"/>
              <a:gd name="connsiteY0" fmla="*/ 582632 h 1722732"/>
              <a:gd name="connsiteX1" fmla="*/ 1434470 w 1747040"/>
              <a:gd name="connsiteY1" fmla="*/ 128981 h 1722732"/>
              <a:gd name="connsiteX2" fmla="*/ 1510483 w 1747040"/>
              <a:gd name="connsiteY2" fmla="*/ 1443804 h 1722732"/>
              <a:gd name="connsiteX3" fmla="*/ 220967 w 1747040"/>
              <a:gd name="connsiteY3" fmla="*/ 1626179 h 1722732"/>
              <a:gd name="connsiteX4" fmla="*/ 178664 w 1747040"/>
              <a:gd name="connsiteY4" fmla="*/ 582632 h 1722732"/>
              <a:gd name="connsiteX0" fmla="*/ 178664 w 1747040"/>
              <a:gd name="connsiteY0" fmla="*/ 582632 h 1722732"/>
              <a:gd name="connsiteX1" fmla="*/ 1434470 w 1747040"/>
              <a:gd name="connsiteY1" fmla="*/ 128981 h 1722732"/>
              <a:gd name="connsiteX2" fmla="*/ 1510483 w 1747040"/>
              <a:gd name="connsiteY2" fmla="*/ 1443804 h 1722732"/>
              <a:gd name="connsiteX3" fmla="*/ 220967 w 1747040"/>
              <a:gd name="connsiteY3" fmla="*/ 1626179 h 1722732"/>
              <a:gd name="connsiteX4" fmla="*/ 178664 w 1747040"/>
              <a:gd name="connsiteY4" fmla="*/ 582632 h 1722732"/>
              <a:gd name="connsiteX0" fmla="*/ 178664 w 1747040"/>
              <a:gd name="connsiteY0" fmla="*/ 582632 h 1737678"/>
              <a:gd name="connsiteX1" fmla="*/ 1434470 w 1747040"/>
              <a:gd name="connsiteY1" fmla="*/ 128981 h 1737678"/>
              <a:gd name="connsiteX2" fmla="*/ 1510483 w 1747040"/>
              <a:gd name="connsiteY2" fmla="*/ 1443804 h 1737678"/>
              <a:gd name="connsiteX3" fmla="*/ 220967 w 1747040"/>
              <a:gd name="connsiteY3" fmla="*/ 1626179 h 1737678"/>
              <a:gd name="connsiteX4" fmla="*/ 178664 w 1747040"/>
              <a:gd name="connsiteY4" fmla="*/ 582632 h 1737678"/>
              <a:gd name="connsiteX0" fmla="*/ 178664 w 1723429"/>
              <a:gd name="connsiteY0" fmla="*/ 582632 h 1737678"/>
              <a:gd name="connsiteX1" fmla="*/ 1434470 w 1723429"/>
              <a:gd name="connsiteY1" fmla="*/ 128981 h 1737678"/>
              <a:gd name="connsiteX2" fmla="*/ 1510483 w 1723429"/>
              <a:gd name="connsiteY2" fmla="*/ 1443804 h 1737678"/>
              <a:gd name="connsiteX3" fmla="*/ 220967 w 1723429"/>
              <a:gd name="connsiteY3" fmla="*/ 1626179 h 1737678"/>
              <a:gd name="connsiteX4" fmla="*/ 178664 w 1723429"/>
              <a:gd name="connsiteY4" fmla="*/ 582632 h 1737678"/>
              <a:gd name="connsiteX0" fmla="*/ 178664 w 1723429"/>
              <a:gd name="connsiteY0" fmla="*/ 582632 h 1764261"/>
              <a:gd name="connsiteX1" fmla="*/ 1434470 w 1723429"/>
              <a:gd name="connsiteY1" fmla="*/ 128981 h 1764261"/>
              <a:gd name="connsiteX2" fmla="*/ 1510483 w 1723429"/>
              <a:gd name="connsiteY2" fmla="*/ 1443804 h 1764261"/>
              <a:gd name="connsiteX3" fmla="*/ 220967 w 1723429"/>
              <a:gd name="connsiteY3" fmla="*/ 1626179 h 1764261"/>
              <a:gd name="connsiteX4" fmla="*/ 178664 w 1723429"/>
              <a:gd name="connsiteY4" fmla="*/ 582632 h 1764261"/>
              <a:gd name="connsiteX0" fmla="*/ 178664 w 1725738"/>
              <a:gd name="connsiteY0" fmla="*/ 582632 h 1764261"/>
              <a:gd name="connsiteX1" fmla="*/ 1434470 w 1725738"/>
              <a:gd name="connsiteY1" fmla="*/ 128981 h 1764261"/>
              <a:gd name="connsiteX2" fmla="*/ 1510483 w 1725738"/>
              <a:gd name="connsiteY2" fmla="*/ 1443804 h 1764261"/>
              <a:gd name="connsiteX3" fmla="*/ 220967 w 1725738"/>
              <a:gd name="connsiteY3" fmla="*/ 1626179 h 1764261"/>
              <a:gd name="connsiteX4" fmla="*/ 178664 w 1725738"/>
              <a:gd name="connsiteY4" fmla="*/ 582632 h 1764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738" h="1764261">
                <a:moveTo>
                  <a:pt x="178664" y="582632"/>
                </a:moveTo>
                <a:cubicBezTo>
                  <a:pt x="380915" y="333099"/>
                  <a:pt x="960088" y="-260610"/>
                  <a:pt x="1434470" y="128981"/>
                </a:cubicBezTo>
                <a:cubicBezTo>
                  <a:pt x="1866177" y="590103"/>
                  <a:pt x="1753651" y="1220433"/>
                  <a:pt x="1510483" y="1443804"/>
                </a:cubicBezTo>
                <a:cubicBezTo>
                  <a:pt x="1197093" y="1784276"/>
                  <a:pt x="496910" y="1867106"/>
                  <a:pt x="220967" y="1626179"/>
                </a:cubicBezTo>
                <a:cubicBezTo>
                  <a:pt x="-108767" y="1477141"/>
                  <a:pt x="-23587" y="832165"/>
                  <a:pt x="178664" y="582632"/>
                </a:cubicBezTo>
                <a:close/>
              </a:path>
            </a:pathLst>
          </a:custGeom>
          <a:solidFill>
            <a:srgbClr val="F1FBFD"/>
          </a:solidFill>
          <a:ln>
            <a:noFill/>
          </a:ln>
          <a:effectLst>
            <a:outerShdw blurRad="1270000" sx="156000" sy="156000" algn="ctr" rotWithShape="0">
              <a:srgbClr val="F1FBF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4" name="Picture Placeholder 5"/>
          <p:cNvSpPr>
            <a:spLocks noGrp="1"/>
          </p:cNvSpPr>
          <p:nvPr>
            <p:ph type="pic" sz="quarter" idx="11" hasCustomPrompt="1"/>
          </p:nvPr>
        </p:nvSpPr>
        <p:spPr>
          <a:xfrm>
            <a:off x="0" y="3018970"/>
            <a:ext cx="6096000" cy="301897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5" name="Picture Placeholder 5"/>
          <p:cNvSpPr>
            <a:spLocks noGrp="1"/>
          </p:cNvSpPr>
          <p:nvPr>
            <p:ph type="pic" sz="quarter" idx="12" hasCustomPrompt="1"/>
          </p:nvPr>
        </p:nvSpPr>
        <p:spPr>
          <a:xfrm>
            <a:off x="9231084" y="3018970"/>
            <a:ext cx="2960915" cy="301897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7836250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F5F6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5" name="Picture Placeholder 5"/>
          <p:cNvSpPr>
            <a:spLocks noGrp="1"/>
          </p:cNvSpPr>
          <p:nvPr>
            <p:ph type="pic" sz="quarter" idx="11" hasCustomPrompt="1"/>
          </p:nvPr>
        </p:nvSpPr>
        <p:spPr>
          <a:xfrm>
            <a:off x="0" y="0"/>
            <a:ext cx="12192000" cy="3929974"/>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1" name="Picture Placeholder 5"/>
          <p:cNvSpPr>
            <a:spLocks noGrp="1"/>
          </p:cNvSpPr>
          <p:nvPr>
            <p:ph type="pic" sz="quarter" idx="12" hasCustomPrompt="1"/>
          </p:nvPr>
        </p:nvSpPr>
        <p:spPr>
          <a:xfrm>
            <a:off x="2210032" y="2678136"/>
            <a:ext cx="4007794" cy="336577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10243359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Picture Placeholder 5"/>
          <p:cNvSpPr>
            <a:spLocks noGrp="1"/>
          </p:cNvSpPr>
          <p:nvPr>
            <p:ph type="pic" sz="quarter" idx="12" hasCustomPrompt="1"/>
          </p:nvPr>
        </p:nvSpPr>
        <p:spPr>
          <a:xfrm>
            <a:off x="0" y="0"/>
            <a:ext cx="12192000" cy="512064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22234771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Rectangle 2"/>
          <p:cNvSpPr/>
          <p:nvPr userDrawn="1"/>
        </p:nvSpPr>
        <p:spPr>
          <a:xfrm>
            <a:off x="0" y="13445"/>
            <a:ext cx="12192000" cy="6858000"/>
          </a:xfrm>
          <a:prstGeom prst="rect">
            <a:avLst/>
          </a:prstGeom>
          <a:solidFill>
            <a:srgbClr val="F5F6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5" name="Rectangle 4"/>
          <p:cNvSpPr/>
          <p:nvPr userDrawn="1"/>
        </p:nvSpPr>
        <p:spPr>
          <a:xfrm>
            <a:off x="-14515" y="0"/>
            <a:ext cx="12206515" cy="3439886"/>
          </a:xfrm>
          <a:prstGeom prst="rect">
            <a:avLst/>
          </a:prstGeom>
          <a:solidFill>
            <a:srgbClr val="35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7" name="Rounded Rectangle 6"/>
          <p:cNvSpPr/>
          <p:nvPr userDrawn="1"/>
        </p:nvSpPr>
        <p:spPr>
          <a:xfrm>
            <a:off x="2984500" y="2379931"/>
            <a:ext cx="6235700" cy="3530600"/>
          </a:xfrm>
          <a:prstGeom prst="roundRect">
            <a:avLst>
              <a:gd name="adj" fmla="val 12505"/>
            </a:avLst>
          </a:prstGeom>
          <a:solidFill>
            <a:schemeClr val="bg1">
              <a:alpha val="62000"/>
            </a:schemeClr>
          </a:solidFill>
          <a:ln>
            <a:noFill/>
          </a:ln>
          <a:effectLst>
            <a:outerShdw blurRad="2286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6" name="Rounded Rectangle 5"/>
          <p:cNvSpPr/>
          <p:nvPr userDrawn="1"/>
        </p:nvSpPr>
        <p:spPr>
          <a:xfrm>
            <a:off x="2097313" y="2867457"/>
            <a:ext cx="7990116" cy="3056519"/>
          </a:xfrm>
          <a:prstGeom prst="roundRect">
            <a:avLst>
              <a:gd name="adj" fmla="val 9586"/>
            </a:avLst>
          </a:prstGeom>
          <a:solidFill>
            <a:schemeClr val="bg1"/>
          </a:solidFill>
          <a:ln>
            <a:noFill/>
          </a:ln>
          <a:effectLst>
            <a:outerShdw blurRad="2286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604020202020204" charset="0"/>
            </a:endParaRPr>
          </a:p>
        </p:txBody>
      </p:sp>
      <p:sp>
        <p:nvSpPr>
          <p:cNvPr id="4" name="Picture Placeholder 3"/>
          <p:cNvSpPr>
            <a:spLocks noGrp="1"/>
          </p:cNvSpPr>
          <p:nvPr>
            <p:ph type="pic" sz="quarter" idx="12" hasCustomPrompt="1"/>
          </p:nvPr>
        </p:nvSpPr>
        <p:spPr>
          <a:xfrm>
            <a:off x="-14515" y="0"/>
            <a:ext cx="4730893" cy="6858000"/>
          </a:xfrm>
          <a:prstGeom prst="rect">
            <a:avLst/>
          </a:prstGeom>
          <a:no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36761504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5" name="Rectangle 4"/>
          <p:cNvSpPr/>
          <p:nvPr userDrawn="1"/>
        </p:nvSpPr>
        <p:spPr>
          <a:xfrm>
            <a:off x="0" y="0"/>
            <a:ext cx="12192000" cy="6858000"/>
          </a:xfrm>
          <a:prstGeom prst="rect">
            <a:avLst/>
          </a:prstGeom>
          <a:solidFill>
            <a:srgbClr val="F5F6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6" name="Picture Placeholder 5"/>
          <p:cNvSpPr>
            <a:spLocks noGrp="1"/>
          </p:cNvSpPr>
          <p:nvPr>
            <p:ph type="pic" sz="quarter" idx="13" hasCustomPrompt="1"/>
          </p:nvPr>
        </p:nvSpPr>
        <p:spPr>
          <a:xfrm>
            <a:off x="0" y="3673701"/>
            <a:ext cx="3302000" cy="2235200"/>
          </a:xfrm>
          <a:custGeom>
            <a:avLst/>
            <a:gdLst>
              <a:gd name="connsiteX0" fmla="*/ 0 w 3302000"/>
              <a:gd name="connsiteY0" fmla="*/ 0 h 2235200"/>
              <a:gd name="connsiteX1" fmla="*/ 3107359 w 3302000"/>
              <a:gd name="connsiteY1" fmla="*/ 0 h 2235200"/>
              <a:gd name="connsiteX2" fmla="*/ 3302000 w 3302000"/>
              <a:gd name="connsiteY2" fmla="*/ 194641 h 2235200"/>
              <a:gd name="connsiteX3" fmla="*/ 3302000 w 3302000"/>
              <a:gd name="connsiteY3" fmla="*/ 2040559 h 2235200"/>
              <a:gd name="connsiteX4" fmla="*/ 3107359 w 3302000"/>
              <a:gd name="connsiteY4" fmla="*/ 2235200 h 2235200"/>
              <a:gd name="connsiteX5" fmla="*/ 0 w 3302000"/>
              <a:gd name="connsiteY5" fmla="*/ 2235200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2000" h="2235200">
                <a:moveTo>
                  <a:pt x="0" y="0"/>
                </a:moveTo>
                <a:lnTo>
                  <a:pt x="3107359" y="0"/>
                </a:lnTo>
                <a:cubicBezTo>
                  <a:pt x="3214856" y="0"/>
                  <a:pt x="3302000" y="87144"/>
                  <a:pt x="3302000" y="194641"/>
                </a:cubicBezTo>
                <a:lnTo>
                  <a:pt x="3302000" y="2040559"/>
                </a:lnTo>
                <a:cubicBezTo>
                  <a:pt x="3302000" y="2148056"/>
                  <a:pt x="3214856" y="2235200"/>
                  <a:pt x="3107359" y="2235200"/>
                </a:cubicBezTo>
                <a:lnTo>
                  <a:pt x="0" y="2235200"/>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25883322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8" name="Freeform 7"/>
          <p:cNvSpPr/>
          <p:nvPr userDrawn="1"/>
        </p:nvSpPr>
        <p:spPr>
          <a:xfrm>
            <a:off x="5956393" y="3249710"/>
            <a:ext cx="1493278" cy="1482574"/>
          </a:xfrm>
          <a:custGeom>
            <a:avLst/>
            <a:gdLst>
              <a:gd name="connsiteX0" fmla="*/ 943538 w 3751728"/>
              <a:gd name="connsiteY0" fmla="*/ 0 h 3724836"/>
              <a:gd name="connsiteX1" fmla="*/ 2808190 w 3751728"/>
              <a:gd name="connsiteY1" fmla="*/ 0 h 3724836"/>
              <a:gd name="connsiteX2" fmla="*/ 3751728 w 3751728"/>
              <a:gd name="connsiteY2" fmla="*/ 943538 h 3724836"/>
              <a:gd name="connsiteX3" fmla="*/ 3751728 w 3751728"/>
              <a:gd name="connsiteY3" fmla="*/ 2781298 h 3724836"/>
              <a:gd name="connsiteX4" fmla="*/ 2808190 w 3751728"/>
              <a:gd name="connsiteY4" fmla="*/ 3724836 h 3724836"/>
              <a:gd name="connsiteX5" fmla="*/ 943538 w 3751728"/>
              <a:gd name="connsiteY5" fmla="*/ 3724836 h 3724836"/>
              <a:gd name="connsiteX6" fmla="*/ 0 w 3751728"/>
              <a:gd name="connsiteY6" fmla="*/ 2781298 h 3724836"/>
              <a:gd name="connsiteX7" fmla="*/ 0 w 3751728"/>
              <a:gd name="connsiteY7" fmla="*/ 943538 h 3724836"/>
              <a:gd name="connsiteX8" fmla="*/ 943538 w 3751728"/>
              <a:gd name="connsiteY8" fmla="*/ 0 h 3724836"/>
              <a:gd name="connsiteX9" fmla="*/ 1391457 w 3751728"/>
              <a:gd name="connsiteY9" fmla="*/ 874059 h 3724836"/>
              <a:gd name="connsiteX10" fmla="*/ 900953 w 3751728"/>
              <a:gd name="connsiteY10" fmla="*/ 1364563 h 3724836"/>
              <a:gd name="connsiteX11" fmla="*/ 900953 w 3751728"/>
              <a:gd name="connsiteY11" fmla="*/ 2319932 h 3724836"/>
              <a:gd name="connsiteX12" fmla="*/ 1391457 w 3751728"/>
              <a:gd name="connsiteY12" fmla="*/ 2810436 h 3724836"/>
              <a:gd name="connsiteX13" fmla="*/ 2360806 w 3751728"/>
              <a:gd name="connsiteY13" fmla="*/ 2810436 h 3724836"/>
              <a:gd name="connsiteX14" fmla="*/ 2851310 w 3751728"/>
              <a:gd name="connsiteY14" fmla="*/ 2319932 h 3724836"/>
              <a:gd name="connsiteX15" fmla="*/ 2851310 w 3751728"/>
              <a:gd name="connsiteY15" fmla="*/ 1364563 h 3724836"/>
              <a:gd name="connsiteX16" fmla="*/ 2360806 w 3751728"/>
              <a:gd name="connsiteY16" fmla="*/ 874059 h 3724836"/>
              <a:gd name="connsiteX17" fmla="*/ 1391457 w 3751728"/>
              <a:gd name="connsiteY17" fmla="*/ 874059 h 372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51728" h="3724836">
                <a:moveTo>
                  <a:pt x="943538" y="0"/>
                </a:moveTo>
                <a:lnTo>
                  <a:pt x="2808190" y="0"/>
                </a:lnTo>
                <a:cubicBezTo>
                  <a:pt x="3329292" y="0"/>
                  <a:pt x="3751728" y="422436"/>
                  <a:pt x="3751728" y="943538"/>
                </a:cubicBezTo>
                <a:lnTo>
                  <a:pt x="3751728" y="2781298"/>
                </a:lnTo>
                <a:cubicBezTo>
                  <a:pt x="3751728" y="3302400"/>
                  <a:pt x="3329292" y="3724836"/>
                  <a:pt x="2808190" y="3724836"/>
                </a:cubicBezTo>
                <a:lnTo>
                  <a:pt x="943538" y="3724836"/>
                </a:lnTo>
                <a:cubicBezTo>
                  <a:pt x="422436" y="3724836"/>
                  <a:pt x="0" y="3302400"/>
                  <a:pt x="0" y="2781298"/>
                </a:cubicBezTo>
                <a:lnTo>
                  <a:pt x="0" y="943538"/>
                </a:lnTo>
                <a:cubicBezTo>
                  <a:pt x="0" y="422436"/>
                  <a:pt x="422436" y="0"/>
                  <a:pt x="943538" y="0"/>
                </a:cubicBezTo>
                <a:close/>
                <a:moveTo>
                  <a:pt x="1391457" y="874059"/>
                </a:moveTo>
                <a:cubicBezTo>
                  <a:pt x="1120559" y="874059"/>
                  <a:pt x="900953" y="1093665"/>
                  <a:pt x="900953" y="1364563"/>
                </a:cubicBezTo>
                <a:lnTo>
                  <a:pt x="900953" y="2319932"/>
                </a:lnTo>
                <a:cubicBezTo>
                  <a:pt x="900953" y="2590830"/>
                  <a:pt x="1120559" y="2810436"/>
                  <a:pt x="1391457" y="2810436"/>
                </a:cubicBezTo>
                <a:lnTo>
                  <a:pt x="2360806" y="2810436"/>
                </a:lnTo>
                <a:cubicBezTo>
                  <a:pt x="2631704" y="2810436"/>
                  <a:pt x="2851310" y="2590830"/>
                  <a:pt x="2851310" y="2319932"/>
                </a:cubicBezTo>
                <a:lnTo>
                  <a:pt x="2851310" y="1364563"/>
                </a:lnTo>
                <a:cubicBezTo>
                  <a:pt x="2851310" y="1093665"/>
                  <a:pt x="2631704" y="874059"/>
                  <a:pt x="2360806" y="874059"/>
                </a:cubicBezTo>
                <a:lnTo>
                  <a:pt x="1391457" y="874059"/>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9" name="Freeform 8"/>
          <p:cNvSpPr/>
          <p:nvPr userDrawn="1"/>
        </p:nvSpPr>
        <p:spPr>
          <a:xfrm flipH="1">
            <a:off x="0" y="3132044"/>
            <a:ext cx="3381515" cy="3725957"/>
          </a:xfrm>
          <a:custGeom>
            <a:avLst/>
            <a:gdLst>
              <a:gd name="connsiteX0" fmla="*/ 1373296 w 3381515"/>
              <a:gd name="connsiteY0" fmla="*/ 0 h 3725957"/>
              <a:gd name="connsiteX1" fmla="*/ 3381515 w 3381515"/>
              <a:gd name="connsiteY1" fmla="*/ 0 h 3725957"/>
              <a:gd name="connsiteX2" fmla="*/ 3381515 w 3381515"/>
              <a:gd name="connsiteY2" fmla="*/ 1272172 h 3725957"/>
              <a:gd name="connsiteX3" fmla="*/ 2025231 w 3381515"/>
              <a:gd name="connsiteY3" fmla="*/ 1272172 h 3725957"/>
              <a:gd name="connsiteX4" fmla="*/ 1311315 w 3381515"/>
              <a:gd name="connsiteY4" fmla="*/ 1986088 h 3725957"/>
              <a:gd name="connsiteX5" fmla="*/ 1311315 w 3381515"/>
              <a:gd name="connsiteY5" fmla="*/ 3376605 h 3725957"/>
              <a:gd name="connsiteX6" fmla="*/ 1367418 w 3381515"/>
              <a:gd name="connsiteY6" fmla="*/ 3654493 h 3725957"/>
              <a:gd name="connsiteX7" fmla="*/ 1406208 w 3381515"/>
              <a:gd name="connsiteY7" fmla="*/ 3725957 h 3725957"/>
              <a:gd name="connsiteX8" fmla="*/ 0 w 3381515"/>
              <a:gd name="connsiteY8" fmla="*/ 3725957 h 3725957"/>
              <a:gd name="connsiteX9" fmla="*/ 0 w 3381515"/>
              <a:gd name="connsiteY9" fmla="*/ 1373297 h 3725957"/>
              <a:gd name="connsiteX10" fmla="*/ 1373296 w 3381515"/>
              <a:gd name="connsiteY10" fmla="*/ 0 h 372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1515" h="3725957">
                <a:moveTo>
                  <a:pt x="1373296" y="0"/>
                </a:moveTo>
                <a:lnTo>
                  <a:pt x="3381515" y="0"/>
                </a:lnTo>
                <a:lnTo>
                  <a:pt x="3381515" y="1272172"/>
                </a:lnTo>
                <a:lnTo>
                  <a:pt x="2025231" y="1272172"/>
                </a:lnTo>
                <a:cubicBezTo>
                  <a:pt x="1630946" y="1272172"/>
                  <a:pt x="1311315" y="1591803"/>
                  <a:pt x="1311315" y="1986088"/>
                </a:cubicBezTo>
                <a:lnTo>
                  <a:pt x="1311315" y="3376605"/>
                </a:lnTo>
                <a:cubicBezTo>
                  <a:pt x="1311315" y="3475176"/>
                  <a:pt x="1331292" y="3569082"/>
                  <a:pt x="1367418" y="3654493"/>
                </a:cubicBezTo>
                <a:lnTo>
                  <a:pt x="1406208" y="3725957"/>
                </a:lnTo>
                <a:lnTo>
                  <a:pt x="0" y="3725957"/>
                </a:lnTo>
                <a:lnTo>
                  <a:pt x="0" y="1373297"/>
                </a:lnTo>
                <a:cubicBezTo>
                  <a:pt x="0" y="614845"/>
                  <a:pt x="614845" y="0"/>
                  <a:pt x="1373296" y="0"/>
                </a:cubicBez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4" name="Picture Placeholder 3"/>
          <p:cNvSpPr>
            <a:spLocks noGrp="1"/>
          </p:cNvSpPr>
          <p:nvPr>
            <p:ph type="pic" sz="quarter" idx="12" hasCustomPrompt="1"/>
          </p:nvPr>
        </p:nvSpPr>
        <p:spPr>
          <a:xfrm>
            <a:off x="6150922" y="3414540"/>
            <a:ext cx="1113478" cy="1105498"/>
          </a:xfrm>
          <a:custGeom>
            <a:avLst/>
            <a:gdLst>
              <a:gd name="connsiteX0" fmla="*/ 943538 w 3751728"/>
              <a:gd name="connsiteY0" fmla="*/ 0 h 3724836"/>
              <a:gd name="connsiteX1" fmla="*/ 2808190 w 3751728"/>
              <a:gd name="connsiteY1" fmla="*/ 0 h 3724836"/>
              <a:gd name="connsiteX2" fmla="*/ 3751728 w 3751728"/>
              <a:gd name="connsiteY2" fmla="*/ 943538 h 3724836"/>
              <a:gd name="connsiteX3" fmla="*/ 3751728 w 3751728"/>
              <a:gd name="connsiteY3" fmla="*/ 2781298 h 3724836"/>
              <a:gd name="connsiteX4" fmla="*/ 2808190 w 3751728"/>
              <a:gd name="connsiteY4" fmla="*/ 3724836 h 3724836"/>
              <a:gd name="connsiteX5" fmla="*/ 943538 w 3751728"/>
              <a:gd name="connsiteY5" fmla="*/ 3724836 h 3724836"/>
              <a:gd name="connsiteX6" fmla="*/ 0 w 3751728"/>
              <a:gd name="connsiteY6" fmla="*/ 2781298 h 3724836"/>
              <a:gd name="connsiteX7" fmla="*/ 0 w 3751728"/>
              <a:gd name="connsiteY7" fmla="*/ 943538 h 3724836"/>
              <a:gd name="connsiteX8" fmla="*/ 943538 w 3751728"/>
              <a:gd name="connsiteY8" fmla="*/ 0 h 372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1728" h="3724836">
                <a:moveTo>
                  <a:pt x="943538" y="0"/>
                </a:moveTo>
                <a:lnTo>
                  <a:pt x="2808190" y="0"/>
                </a:lnTo>
                <a:cubicBezTo>
                  <a:pt x="3329292" y="0"/>
                  <a:pt x="3751728" y="422436"/>
                  <a:pt x="3751728" y="943538"/>
                </a:cubicBezTo>
                <a:lnTo>
                  <a:pt x="3751728" y="2781298"/>
                </a:lnTo>
                <a:cubicBezTo>
                  <a:pt x="3751728" y="3302400"/>
                  <a:pt x="3329292" y="3724836"/>
                  <a:pt x="2808190" y="3724836"/>
                </a:cubicBezTo>
                <a:lnTo>
                  <a:pt x="943538" y="3724836"/>
                </a:lnTo>
                <a:cubicBezTo>
                  <a:pt x="422436" y="3724836"/>
                  <a:pt x="0" y="3302400"/>
                  <a:pt x="0" y="2781298"/>
                </a:cubicBezTo>
                <a:lnTo>
                  <a:pt x="0" y="943538"/>
                </a:lnTo>
                <a:cubicBezTo>
                  <a:pt x="0" y="422436"/>
                  <a:pt x="422436" y="0"/>
                  <a:pt x="943538" y="0"/>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1" name="Picture Placeholder 3"/>
          <p:cNvSpPr>
            <a:spLocks noGrp="1"/>
          </p:cNvSpPr>
          <p:nvPr>
            <p:ph type="pic" sz="quarter" idx="14" hasCustomPrompt="1"/>
          </p:nvPr>
        </p:nvSpPr>
        <p:spPr>
          <a:xfrm>
            <a:off x="-572549" y="4390233"/>
            <a:ext cx="2657940" cy="2900160"/>
          </a:xfrm>
          <a:custGeom>
            <a:avLst/>
            <a:gdLst>
              <a:gd name="connsiteX0" fmla="*/ 943538 w 3751728"/>
              <a:gd name="connsiteY0" fmla="*/ 0 h 3724836"/>
              <a:gd name="connsiteX1" fmla="*/ 2808190 w 3751728"/>
              <a:gd name="connsiteY1" fmla="*/ 0 h 3724836"/>
              <a:gd name="connsiteX2" fmla="*/ 3751728 w 3751728"/>
              <a:gd name="connsiteY2" fmla="*/ 943538 h 3724836"/>
              <a:gd name="connsiteX3" fmla="*/ 3751728 w 3751728"/>
              <a:gd name="connsiteY3" fmla="*/ 2781298 h 3724836"/>
              <a:gd name="connsiteX4" fmla="*/ 2808190 w 3751728"/>
              <a:gd name="connsiteY4" fmla="*/ 3724836 h 3724836"/>
              <a:gd name="connsiteX5" fmla="*/ 943538 w 3751728"/>
              <a:gd name="connsiteY5" fmla="*/ 3724836 h 3724836"/>
              <a:gd name="connsiteX6" fmla="*/ 0 w 3751728"/>
              <a:gd name="connsiteY6" fmla="*/ 2781298 h 3724836"/>
              <a:gd name="connsiteX7" fmla="*/ 0 w 3751728"/>
              <a:gd name="connsiteY7" fmla="*/ 943538 h 3724836"/>
              <a:gd name="connsiteX8" fmla="*/ 943538 w 3751728"/>
              <a:gd name="connsiteY8" fmla="*/ 0 h 372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1728" h="3724836">
                <a:moveTo>
                  <a:pt x="943538" y="0"/>
                </a:moveTo>
                <a:lnTo>
                  <a:pt x="2808190" y="0"/>
                </a:lnTo>
                <a:cubicBezTo>
                  <a:pt x="3329292" y="0"/>
                  <a:pt x="3751728" y="422436"/>
                  <a:pt x="3751728" y="943538"/>
                </a:cubicBezTo>
                <a:lnTo>
                  <a:pt x="3751728" y="2781298"/>
                </a:lnTo>
                <a:cubicBezTo>
                  <a:pt x="3751728" y="3302400"/>
                  <a:pt x="3329292" y="3724836"/>
                  <a:pt x="2808190" y="3724836"/>
                </a:cubicBezTo>
                <a:lnTo>
                  <a:pt x="943538" y="3724836"/>
                </a:lnTo>
                <a:cubicBezTo>
                  <a:pt x="422436" y="3724836"/>
                  <a:pt x="0" y="3302400"/>
                  <a:pt x="0" y="2781298"/>
                </a:cubicBezTo>
                <a:lnTo>
                  <a:pt x="0" y="943538"/>
                </a:lnTo>
                <a:cubicBezTo>
                  <a:pt x="0" y="422436"/>
                  <a:pt x="422436" y="0"/>
                  <a:pt x="943538" y="0"/>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1775639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Rectangle 3"/>
          <p:cNvSpPr/>
          <p:nvPr userDrawn="1"/>
        </p:nvSpPr>
        <p:spPr>
          <a:xfrm>
            <a:off x="1292326" y="4184262"/>
            <a:ext cx="1725738" cy="1764261"/>
          </a:xfrm>
          <a:custGeom>
            <a:avLst/>
            <a:gdLst>
              <a:gd name="connsiteX0" fmla="*/ 0 w 2272553"/>
              <a:gd name="connsiteY0" fmla="*/ 0 h 2514600"/>
              <a:gd name="connsiteX1" fmla="*/ 2272553 w 2272553"/>
              <a:gd name="connsiteY1" fmla="*/ 0 h 2514600"/>
              <a:gd name="connsiteX2" fmla="*/ 2272553 w 2272553"/>
              <a:gd name="connsiteY2" fmla="*/ 2514600 h 2514600"/>
              <a:gd name="connsiteX3" fmla="*/ 0 w 2272553"/>
              <a:gd name="connsiteY3" fmla="*/ 2514600 h 2514600"/>
              <a:gd name="connsiteX4" fmla="*/ 0 w 2272553"/>
              <a:gd name="connsiteY4" fmla="*/ 0 h 2514600"/>
              <a:gd name="connsiteX0" fmla="*/ 322729 w 2272553"/>
              <a:gd name="connsiteY0" fmla="*/ 524435 h 2514600"/>
              <a:gd name="connsiteX1" fmla="*/ 2272553 w 2272553"/>
              <a:gd name="connsiteY1" fmla="*/ 0 h 2514600"/>
              <a:gd name="connsiteX2" fmla="*/ 2272553 w 2272553"/>
              <a:gd name="connsiteY2" fmla="*/ 2514600 h 2514600"/>
              <a:gd name="connsiteX3" fmla="*/ 0 w 2272553"/>
              <a:gd name="connsiteY3" fmla="*/ 2514600 h 2514600"/>
              <a:gd name="connsiteX4" fmla="*/ 322729 w 2272553"/>
              <a:gd name="connsiteY4" fmla="*/ 524435 h 2514600"/>
              <a:gd name="connsiteX0" fmla="*/ 322729 w 2272553"/>
              <a:gd name="connsiteY0" fmla="*/ 0 h 1990165"/>
              <a:gd name="connsiteX1" fmla="*/ 1667435 w 2272553"/>
              <a:gd name="connsiteY1" fmla="*/ 349624 h 1990165"/>
              <a:gd name="connsiteX2" fmla="*/ 2272553 w 2272553"/>
              <a:gd name="connsiteY2" fmla="*/ 1990165 h 1990165"/>
              <a:gd name="connsiteX3" fmla="*/ 0 w 2272553"/>
              <a:gd name="connsiteY3" fmla="*/ 1990165 h 1990165"/>
              <a:gd name="connsiteX4" fmla="*/ 322729 w 2272553"/>
              <a:gd name="connsiteY4" fmla="*/ 0 h 1990165"/>
              <a:gd name="connsiteX0" fmla="*/ 322729 w 1721223"/>
              <a:gd name="connsiteY0" fmla="*/ 0 h 1990165"/>
              <a:gd name="connsiteX1" fmla="*/ 1667435 w 1721223"/>
              <a:gd name="connsiteY1" fmla="*/ 349624 h 1990165"/>
              <a:gd name="connsiteX2" fmla="*/ 1721223 w 1721223"/>
              <a:gd name="connsiteY2" fmla="*/ 1385047 h 1990165"/>
              <a:gd name="connsiteX3" fmla="*/ 0 w 1721223"/>
              <a:gd name="connsiteY3" fmla="*/ 1990165 h 1990165"/>
              <a:gd name="connsiteX4" fmla="*/ 322729 w 1721223"/>
              <a:gd name="connsiteY4" fmla="*/ 0 h 1990165"/>
              <a:gd name="connsiteX0" fmla="*/ 0 w 1398494"/>
              <a:gd name="connsiteY0" fmla="*/ 0 h 1438835"/>
              <a:gd name="connsiteX1" fmla="*/ 1344706 w 1398494"/>
              <a:gd name="connsiteY1" fmla="*/ 349624 h 1438835"/>
              <a:gd name="connsiteX2" fmla="*/ 1398494 w 1398494"/>
              <a:gd name="connsiteY2" fmla="*/ 1385047 h 1438835"/>
              <a:gd name="connsiteX3" fmla="*/ 161366 w 1398494"/>
              <a:gd name="connsiteY3" fmla="*/ 1438835 h 1438835"/>
              <a:gd name="connsiteX4" fmla="*/ 0 w 1398494"/>
              <a:gd name="connsiteY4" fmla="*/ 0 h 1438835"/>
              <a:gd name="connsiteX0" fmla="*/ 135744 w 1534238"/>
              <a:gd name="connsiteY0" fmla="*/ 0 h 1438835"/>
              <a:gd name="connsiteX1" fmla="*/ 1480450 w 1534238"/>
              <a:gd name="connsiteY1" fmla="*/ 349624 h 1438835"/>
              <a:gd name="connsiteX2" fmla="*/ 1534238 w 1534238"/>
              <a:gd name="connsiteY2" fmla="*/ 1385047 h 1438835"/>
              <a:gd name="connsiteX3" fmla="*/ 297110 w 1534238"/>
              <a:gd name="connsiteY3" fmla="*/ 1438835 h 1438835"/>
              <a:gd name="connsiteX4" fmla="*/ 135744 w 1534238"/>
              <a:gd name="connsiteY4" fmla="*/ 0 h 1438835"/>
              <a:gd name="connsiteX0" fmla="*/ 155107 w 1553601"/>
              <a:gd name="connsiteY0" fmla="*/ 0 h 1438835"/>
              <a:gd name="connsiteX1" fmla="*/ 1499813 w 1553601"/>
              <a:gd name="connsiteY1" fmla="*/ 349624 h 1438835"/>
              <a:gd name="connsiteX2" fmla="*/ 1553601 w 1553601"/>
              <a:gd name="connsiteY2" fmla="*/ 1385047 h 1438835"/>
              <a:gd name="connsiteX3" fmla="*/ 316473 w 1553601"/>
              <a:gd name="connsiteY3" fmla="*/ 1438835 h 1438835"/>
              <a:gd name="connsiteX4" fmla="*/ 155107 w 1553601"/>
              <a:gd name="connsiteY4" fmla="*/ 0 h 1438835"/>
              <a:gd name="connsiteX0" fmla="*/ 155107 w 1553601"/>
              <a:gd name="connsiteY0" fmla="*/ 150979 h 1589814"/>
              <a:gd name="connsiteX1" fmla="*/ 1499813 w 1553601"/>
              <a:gd name="connsiteY1" fmla="*/ 500603 h 1589814"/>
              <a:gd name="connsiteX2" fmla="*/ 1553601 w 1553601"/>
              <a:gd name="connsiteY2" fmla="*/ 1536026 h 1589814"/>
              <a:gd name="connsiteX3" fmla="*/ 316473 w 1553601"/>
              <a:gd name="connsiteY3" fmla="*/ 1589814 h 1589814"/>
              <a:gd name="connsiteX4" fmla="*/ 155107 w 1553601"/>
              <a:gd name="connsiteY4" fmla="*/ 150979 h 1589814"/>
              <a:gd name="connsiteX0" fmla="*/ 155107 w 1553601"/>
              <a:gd name="connsiteY0" fmla="*/ 131779 h 1570614"/>
              <a:gd name="connsiteX1" fmla="*/ 1499813 w 1553601"/>
              <a:gd name="connsiteY1" fmla="*/ 481403 h 1570614"/>
              <a:gd name="connsiteX2" fmla="*/ 1553601 w 1553601"/>
              <a:gd name="connsiteY2" fmla="*/ 1516826 h 1570614"/>
              <a:gd name="connsiteX3" fmla="*/ 316473 w 1553601"/>
              <a:gd name="connsiteY3" fmla="*/ 1570614 h 1570614"/>
              <a:gd name="connsiteX4" fmla="*/ 155107 w 1553601"/>
              <a:gd name="connsiteY4" fmla="*/ 131779 h 1570614"/>
              <a:gd name="connsiteX0" fmla="*/ 155107 w 1691693"/>
              <a:gd name="connsiteY0" fmla="*/ 131779 h 1570614"/>
              <a:gd name="connsiteX1" fmla="*/ 1499813 w 1691693"/>
              <a:gd name="connsiteY1" fmla="*/ 481403 h 1570614"/>
              <a:gd name="connsiteX2" fmla="*/ 1553601 w 1691693"/>
              <a:gd name="connsiteY2" fmla="*/ 1516826 h 1570614"/>
              <a:gd name="connsiteX3" fmla="*/ 316473 w 1691693"/>
              <a:gd name="connsiteY3" fmla="*/ 1570614 h 1570614"/>
              <a:gd name="connsiteX4" fmla="*/ 155107 w 1691693"/>
              <a:gd name="connsiteY4" fmla="*/ 131779 h 1570614"/>
              <a:gd name="connsiteX0" fmla="*/ 155107 w 1764561"/>
              <a:gd name="connsiteY0" fmla="*/ 131779 h 1570614"/>
              <a:gd name="connsiteX1" fmla="*/ 1499813 w 1764561"/>
              <a:gd name="connsiteY1" fmla="*/ 481403 h 1570614"/>
              <a:gd name="connsiteX2" fmla="*/ 1553601 w 1764561"/>
              <a:gd name="connsiteY2" fmla="*/ 1516826 h 1570614"/>
              <a:gd name="connsiteX3" fmla="*/ 316473 w 1764561"/>
              <a:gd name="connsiteY3" fmla="*/ 1570614 h 1570614"/>
              <a:gd name="connsiteX4" fmla="*/ 155107 w 1764561"/>
              <a:gd name="connsiteY4" fmla="*/ 131779 h 1570614"/>
              <a:gd name="connsiteX0" fmla="*/ 155107 w 1764561"/>
              <a:gd name="connsiteY0" fmla="*/ 131779 h 1702753"/>
              <a:gd name="connsiteX1" fmla="*/ 1499813 w 1764561"/>
              <a:gd name="connsiteY1" fmla="*/ 481403 h 1702753"/>
              <a:gd name="connsiteX2" fmla="*/ 1553601 w 1764561"/>
              <a:gd name="connsiteY2" fmla="*/ 1516826 h 1702753"/>
              <a:gd name="connsiteX3" fmla="*/ 316473 w 1764561"/>
              <a:gd name="connsiteY3" fmla="*/ 1570614 h 1702753"/>
              <a:gd name="connsiteX4" fmla="*/ 155107 w 1764561"/>
              <a:gd name="connsiteY4" fmla="*/ 131779 h 1702753"/>
              <a:gd name="connsiteX0" fmla="*/ 155107 w 1764561"/>
              <a:gd name="connsiteY0" fmla="*/ 131779 h 1762233"/>
              <a:gd name="connsiteX1" fmla="*/ 1499813 w 1764561"/>
              <a:gd name="connsiteY1" fmla="*/ 481403 h 1762233"/>
              <a:gd name="connsiteX2" fmla="*/ 1553601 w 1764561"/>
              <a:gd name="connsiteY2" fmla="*/ 1516826 h 1762233"/>
              <a:gd name="connsiteX3" fmla="*/ 316473 w 1764561"/>
              <a:gd name="connsiteY3" fmla="*/ 1570614 h 1762233"/>
              <a:gd name="connsiteX4" fmla="*/ 155107 w 1764561"/>
              <a:gd name="connsiteY4" fmla="*/ 131779 h 1762233"/>
              <a:gd name="connsiteX0" fmla="*/ 245575 w 1721679"/>
              <a:gd name="connsiteY0" fmla="*/ 125515 h 1813119"/>
              <a:gd name="connsiteX1" fmla="*/ 1456931 w 1721679"/>
              <a:gd name="connsiteY1" fmla="*/ 532289 h 1813119"/>
              <a:gd name="connsiteX2" fmla="*/ 1510719 w 1721679"/>
              <a:gd name="connsiteY2" fmla="*/ 1567712 h 1813119"/>
              <a:gd name="connsiteX3" fmla="*/ 273591 w 1721679"/>
              <a:gd name="connsiteY3" fmla="*/ 1621500 h 1813119"/>
              <a:gd name="connsiteX4" fmla="*/ 245575 w 1721679"/>
              <a:gd name="connsiteY4" fmla="*/ 125515 h 1813119"/>
              <a:gd name="connsiteX0" fmla="*/ 225214 w 1701318"/>
              <a:gd name="connsiteY0" fmla="*/ 125515 h 1801140"/>
              <a:gd name="connsiteX1" fmla="*/ 1436570 w 1701318"/>
              <a:gd name="connsiteY1" fmla="*/ 532289 h 1801140"/>
              <a:gd name="connsiteX2" fmla="*/ 1490358 w 1701318"/>
              <a:gd name="connsiteY2" fmla="*/ 1567712 h 1801140"/>
              <a:gd name="connsiteX3" fmla="*/ 281805 w 1701318"/>
              <a:gd name="connsiteY3" fmla="*/ 1592925 h 1801140"/>
              <a:gd name="connsiteX4" fmla="*/ 225214 w 1701318"/>
              <a:gd name="connsiteY4" fmla="*/ 125515 h 1801140"/>
              <a:gd name="connsiteX0" fmla="*/ 258938 w 1735042"/>
              <a:gd name="connsiteY0" fmla="*/ 125515 h 1801140"/>
              <a:gd name="connsiteX1" fmla="*/ 1470294 w 1735042"/>
              <a:gd name="connsiteY1" fmla="*/ 532289 h 1801140"/>
              <a:gd name="connsiteX2" fmla="*/ 1524082 w 1735042"/>
              <a:gd name="connsiteY2" fmla="*/ 1567712 h 1801140"/>
              <a:gd name="connsiteX3" fmla="*/ 315529 w 1735042"/>
              <a:gd name="connsiteY3" fmla="*/ 1592925 h 1801140"/>
              <a:gd name="connsiteX4" fmla="*/ 258938 w 1735042"/>
              <a:gd name="connsiteY4" fmla="*/ 125515 h 1801140"/>
              <a:gd name="connsiteX0" fmla="*/ 258938 w 1735042"/>
              <a:gd name="connsiteY0" fmla="*/ 125515 h 1764839"/>
              <a:gd name="connsiteX1" fmla="*/ 1470294 w 1735042"/>
              <a:gd name="connsiteY1" fmla="*/ 532289 h 1764839"/>
              <a:gd name="connsiteX2" fmla="*/ 1524082 w 1735042"/>
              <a:gd name="connsiteY2" fmla="*/ 1567712 h 1764839"/>
              <a:gd name="connsiteX3" fmla="*/ 315529 w 1735042"/>
              <a:gd name="connsiteY3" fmla="*/ 1592925 h 1764839"/>
              <a:gd name="connsiteX4" fmla="*/ 258938 w 1735042"/>
              <a:gd name="connsiteY4" fmla="*/ 125515 h 1764839"/>
              <a:gd name="connsiteX0" fmla="*/ 258938 w 1735042"/>
              <a:gd name="connsiteY0" fmla="*/ 125515 h 1757467"/>
              <a:gd name="connsiteX1" fmla="*/ 1470294 w 1735042"/>
              <a:gd name="connsiteY1" fmla="*/ 532289 h 1757467"/>
              <a:gd name="connsiteX2" fmla="*/ 1524082 w 1735042"/>
              <a:gd name="connsiteY2" fmla="*/ 1567712 h 1757467"/>
              <a:gd name="connsiteX3" fmla="*/ 315529 w 1735042"/>
              <a:gd name="connsiteY3" fmla="*/ 1592925 h 1757467"/>
              <a:gd name="connsiteX4" fmla="*/ 258938 w 1735042"/>
              <a:gd name="connsiteY4" fmla="*/ 125515 h 1757467"/>
              <a:gd name="connsiteX0" fmla="*/ 258938 w 1735042"/>
              <a:gd name="connsiteY0" fmla="*/ 125515 h 1782744"/>
              <a:gd name="connsiteX1" fmla="*/ 1470294 w 1735042"/>
              <a:gd name="connsiteY1" fmla="*/ 532289 h 1782744"/>
              <a:gd name="connsiteX2" fmla="*/ 1524082 w 1735042"/>
              <a:gd name="connsiteY2" fmla="*/ 1567712 h 1782744"/>
              <a:gd name="connsiteX3" fmla="*/ 315529 w 1735042"/>
              <a:gd name="connsiteY3" fmla="*/ 1592925 h 1782744"/>
              <a:gd name="connsiteX4" fmla="*/ 258938 w 1735042"/>
              <a:gd name="connsiteY4" fmla="*/ 125515 h 1782744"/>
              <a:gd name="connsiteX0" fmla="*/ 258938 w 1735042"/>
              <a:gd name="connsiteY0" fmla="*/ 125515 h 1802774"/>
              <a:gd name="connsiteX1" fmla="*/ 1470294 w 1735042"/>
              <a:gd name="connsiteY1" fmla="*/ 532289 h 1802774"/>
              <a:gd name="connsiteX2" fmla="*/ 1524082 w 1735042"/>
              <a:gd name="connsiteY2" fmla="*/ 1567712 h 1802774"/>
              <a:gd name="connsiteX3" fmla="*/ 315529 w 1735042"/>
              <a:gd name="connsiteY3" fmla="*/ 1592925 h 1802774"/>
              <a:gd name="connsiteX4" fmla="*/ 258938 w 1735042"/>
              <a:gd name="connsiteY4" fmla="*/ 125515 h 1802774"/>
              <a:gd name="connsiteX0" fmla="*/ 258938 w 1735042"/>
              <a:gd name="connsiteY0" fmla="*/ 125515 h 1773855"/>
              <a:gd name="connsiteX1" fmla="*/ 1470294 w 1735042"/>
              <a:gd name="connsiteY1" fmla="*/ 532289 h 1773855"/>
              <a:gd name="connsiteX2" fmla="*/ 1524082 w 1735042"/>
              <a:gd name="connsiteY2" fmla="*/ 1567712 h 1773855"/>
              <a:gd name="connsiteX3" fmla="*/ 315529 w 1735042"/>
              <a:gd name="connsiteY3" fmla="*/ 1592925 h 1773855"/>
              <a:gd name="connsiteX4" fmla="*/ 258938 w 1735042"/>
              <a:gd name="connsiteY4" fmla="*/ 125515 h 1773855"/>
              <a:gd name="connsiteX0" fmla="*/ 258938 w 1735042"/>
              <a:gd name="connsiteY0" fmla="*/ 125515 h 1782291"/>
              <a:gd name="connsiteX1" fmla="*/ 1470294 w 1735042"/>
              <a:gd name="connsiteY1" fmla="*/ 532289 h 1782291"/>
              <a:gd name="connsiteX2" fmla="*/ 1524082 w 1735042"/>
              <a:gd name="connsiteY2" fmla="*/ 1567712 h 1782291"/>
              <a:gd name="connsiteX3" fmla="*/ 315529 w 1735042"/>
              <a:gd name="connsiteY3" fmla="*/ 1592925 h 1782291"/>
              <a:gd name="connsiteX4" fmla="*/ 258938 w 1735042"/>
              <a:gd name="connsiteY4" fmla="*/ 125515 h 1782291"/>
              <a:gd name="connsiteX0" fmla="*/ 258938 w 1735042"/>
              <a:gd name="connsiteY0" fmla="*/ 141884 h 1798660"/>
              <a:gd name="connsiteX1" fmla="*/ 1470294 w 1735042"/>
              <a:gd name="connsiteY1" fmla="*/ 548658 h 1798660"/>
              <a:gd name="connsiteX2" fmla="*/ 1524082 w 1735042"/>
              <a:gd name="connsiteY2" fmla="*/ 1584081 h 1798660"/>
              <a:gd name="connsiteX3" fmla="*/ 315529 w 1735042"/>
              <a:gd name="connsiteY3" fmla="*/ 1609294 h 1798660"/>
              <a:gd name="connsiteX4" fmla="*/ 258938 w 1735042"/>
              <a:gd name="connsiteY4" fmla="*/ 141884 h 1798660"/>
              <a:gd name="connsiteX0" fmla="*/ 258938 w 1735042"/>
              <a:gd name="connsiteY0" fmla="*/ 96307 h 1753083"/>
              <a:gd name="connsiteX1" fmla="*/ 1470294 w 1735042"/>
              <a:gd name="connsiteY1" fmla="*/ 503081 h 1753083"/>
              <a:gd name="connsiteX2" fmla="*/ 1524082 w 1735042"/>
              <a:gd name="connsiteY2" fmla="*/ 1538504 h 1753083"/>
              <a:gd name="connsiteX3" fmla="*/ 315529 w 1735042"/>
              <a:gd name="connsiteY3" fmla="*/ 1563717 h 1753083"/>
              <a:gd name="connsiteX4" fmla="*/ 258938 w 1735042"/>
              <a:gd name="connsiteY4" fmla="*/ 96307 h 1753083"/>
              <a:gd name="connsiteX0" fmla="*/ 273434 w 1749538"/>
              <a:gd name="connsiteY0" fmla="*/ 96307 h 1753083"/>
              <a:gd name="connsiteX1" fmla="*/ 1484790 w 1749538"/>
              <a:gd name="connsiteY1" fmla="*/ 503081 h 1753083"/>
              <a:gd name="connsiteX2" fmla="*/ 1538578 w 1749538"/>
              <a:gd name="connsiteY2" fmla="*/ 1538504 h 1753083"/>
              <a:gd name="connsiteX3" fmla="*/ 330025 w 1749538"/>
              <a:gd name="connsiteY3" fmla="*/ 1563717 h 1753083"/>
              <a:gd name="connsiteX4" fmla="*/ 273434 w 1749538"/>
              <a:gd name="connsiteY4" fmla="*/ 96307 h 1753083"/>
              <a:gd name="connsiteX0" fmla="*/ 273434 w 1749538"/>
              <a:gd name="connsiteY0" fmla="*/ 96307 h 1753083"/>
              <a:gd name="connsiteX1" fmla="*/ 1484790 w 1749538"/>
              <a:gd name="connsiteY1" fmla="*/ 503081 h 1753083"/>
              <a:gd name="connsiteX2" fmla="*/ 1538578 w 1749538"/>
              <a:gd name="connsiteY2" fmla="*/ 1538504 h 1753083"/>
              <a:gd name="connsiteX3" fmla="*/ 330025 w 1749538"/>
              <a:gd name="connsiteY3" fmla="*/ 1563717 h 1753083"/>
              <a:gd name="connsiteX4" fmla="*/ 273434 w 1749538"/>
              <a:gd name="connsiteY4" fmla="*/ 96307 h 1753083"/>
              <a:gd name="connsiteX0" fmla="*/ 273434 w 1741059"/>
              <a:gd name="connsiteY0" fmla="*/ 96307 h 1741345"/>
              <a:gd name="connsiteX1" fmla="*/ 1484790 w 1741059"/>
              <a:gd name="connsiteY1" fmla="*/ 503081 h 1741345"/>
              <a:gd name="connsiteX2" fmla="*/ 1519528 w 1741059"/>
              <a:gd name="connsiteY2" fmla="*/ 1519454 h 1741345"/>
              <a:gd name="connsiteX3" fmla="*/ 330025 w 1741059"/>
              <a:gd name="connsiteY3" fmla="*/ 1563717 h 1741345"/>
              <a:gd name="connsiteX4" fmla="*/ 273434 w 1741059"/>
              <a:gd name="connsiteY4" fmla="*/ 96307 h 1741345"/>
              <a:gd name="connsiteX0" fmla="*/ 273434 w 1741059"/>
              <a:gd name="connsiteY0" fmla="*/ 96307 h 1741345"/>
              <a:gd name="connsiteX1" fmla="*/ 1484790 w 1741059"/>
              <a:gd name="connsiteY1" fmla="*/ 503081 h 1741345"/>
              <a:gd name="connsiteX2" fmla="*/ 1519528 w 1741059"/>
              <a:gd name="connsiteY2" fmla="*/ 1519454 h 1741345"/>
              <a:gd name="connsiteX3" fmla="*/ 330025 w 1741059"/>
              <a:gd name="connsiteY3" fmla="*/ 1563717 h 1741345"/>
              <a:gd name="connsiteX4" fmla="*/ 273434 w 1741059"/>
              <a:gd name="connsiteY4" fmla="*/ 96307 h 1741345"/>
              <a:gd name="connsiteX0" fmla="*/ 273434 w 1741059"/>
              <a:gd name="connsiteY0" fmla="*/ 99249 h 1744287"/>
              <a:gd name="connsiteX1" fmla="*/ 1484790 w 1741059"/>
              <a:gd name="connsiteY1" fmla="*/ 506023 h 1744287"/>
              <a:gd name="connsiteX2" fmla="*/ 1519528 w 1741059"/>
              <a:gd name="connsiteY2" fmla="*/ 1522396 h 1744287"/>
              <a:gd name="connsiteX3" fmla="*/ 330025 w 1741059"/>
              <a:gd name="connsiteY3" fmla="*/ 1566659 h 1744287"/>
              <a:gd name="connsiteX4" fmla="*/ 273434 w 1741059"/>
              <a:gd name="connsiteY4" fmla="*/ 99249 h 1744287"/>
              <a:gd name="connsiteX0" fmla="*/ 273434 w 1741059"/>
              <a:gd name="connsiteY0" fmla="*/ 56657 h 1701695"/>
              <a:gd name="connsiteX1" fmla="*/ 1484790 w 1741059"/>
              <a:gd name="connsiteY1" fmla="*/ 463431 h 1701695"/>
              <a:gd name="connsiteX2" fmla="*/ 1519528 w 1741059"/>
              <a:gd name="connsiteY2" fmla="*/ 1479804 h 1701695"/>
              <a:gd name="connsiteX3" fmla="*/ 330025 w 1741059"/>
              <a:gd name="connsiteY3" fmla="*/ 1524067 h 1701695"/>
              <a:gd name="connsiteX4" fmla="*/ 273434 w 1741059"/>
              <a:gd name="connsiteY4" fmla="*/ 56657 h 1701695"/>
              <a:gd name="connsiteX0" fmla="*/ 273434 w 1741059"/>
              <a:gd name="connsiteY0" fmla="*/ 56657 h 1701695"/>
              <a:gd name="connsiteX1" fmla="*/ 1484790 w 1741059"/>
              <a:gd name="connsiteY1" fmla="*/ 463431 h 1701695"/>
              <a:gd name="connsiteX2" fmla="*/ 1519528 w 1741059"/>
              <a:gd name="connsiteY2" fmla="*/ 1479804 h 1701695"/>
              <a:gd name="connsiteX3" fmla="*/ 330025 w 1741059"/>
              <a:gd name="connsiteY3" fmla="*/ 1524067 h 1701695"/>
              <a:gd name="connsiteX4" fmla="*/ 273434 w 1741059"/>
              <a:gd name="connsiteY4" fmla="*/ 56657 h 1701695"/>
              <a:gd name="connsiteX0" fmla="*/ 278866 w 1746491"/>
              <a:gd name="connsiteY0" fmla="*/ 102264 h 1747302"/>
              <a:gd name="connsiteX1" fmla="*/ 1490222 w 1746491"/>
              <a:gd name="connsiteY1" fmla="*/ 509038 h 1747302"/>
              <a:gd name="connsiteX2" fmla="*/ 1524960 w 1746491"/>
              <a:gd name="connsiteY2" fmla="*/ 1525411 h 1747302"/>
              <a:gd name="connsiteX3" fmla="*/ 335457 w 1746491"/>
              <a:gd name="connsiteY3" fmla="*/ 1569674 h 1747302"/>
              <a:gd name="connsiteX4" fmla="*/ 278866 w 1746491"/>
              <a:gd name="connsiteY4" fmla="*/ 102264 h 1747302"/>
              <a:gd name="connsiteX0" fmla="*/ 268885 w 1736510"/>
              <a:gd name="connsiteY0" fmla="*/ 162029 h 1807067"/>
              <a:gd name="connsiteX1" fmla="*/ 1480241 w 1736510"/>
              <a:gd name="connsiteY1" fmla="*/ 568803 h 1807067"/>
              <a:gd name="connsiteX2" fmla="*/ 1514979 w 1736510"/>
              <a:gd name="connsiteY2" fmla="*/ 1585176 h 1807067"/>
              <a:gd name="connsiteX3" fmla="*/ 325476 w 1736510"/>
              <a:gd name="connsiteY3" fmla="*/ 1629439 h 1807067"/>
              <a:gd name="connsiteX4" fmla="*/ 268885 w 1736510"/>
              <a:gd name="connsiteY4" fmla="*/ 162029 h 1807067"/>
              <a:gd name="connsiteX0" fmla="*/ 274505 w 1742130"/>
              <a:gd name="connsiteY0" fmla="*/ 102246 h 1747284"/>
              <a:gd name="connsiteX1" fmla="*/ 1485861 w 1742130"/>
              <a:gd name="connsiteY1" fmla="*/ 509020 h 1747284"/>
              <a:gd name="connsiteX2" fmla="*/ 1520599 w 1742130"/>
              <a:gd name="connsiteY2" fmla="*/ 1525393 h 1747284"/>
              <a:gd name="connsiteX3" fmla="*/ 331096 w 1742130"/>
              <a:gd name="connsiteY3" fmla="*/ 1569656 h 1747284"/>
              <a:gd name="connsiteX4" fmla="*/ 274505 w 1742130"/>
              <a:gd name="connsiteY4" fmla="*/ 102246 h 1747284"/>
              <a:gd name="connsiteX0" fmla="*/ 267112 w 1734737"/>
              <a:gd name="connsiteY0" fmla="*/ 190362 h 1835400"/>
              <a:gd name="connsiteX1" fmla="*/ 1478468 w 1734737"/>
              <a:gd name="connsiteY1" fmla="*/ 597136 h 1835400"/>
              <a:gd name="connsiteX2" fmla="*/ 1513206 w 1734737"/>
              <a:gd name="connsiteY2" fmla="*/ 1613509 h 1835400"/>
              <a:gd name="connsiteX3" fmla="*/ 323703 w 1734737"/>
              <a:gd name="connsiteY3" fmla="*/ 1657772 h 1835400"/>
              <a:gd name="connsiteX4" fmla="*/ 267112 w 1734737"/>
              <a:gd name="connsiteY4" fmla="*/ 190362 h 1835400"/>
              <a:gd name="connsiteX0" fmla="*/ 273297 w 1740922"/>
              <a:gd name="connsiteY0" fmla="*/ 106061 h 1751099"/>
              <a:gd name="connsiteX1" fmla="*/ 1484653 w 1740922"/>
              <a:gd name="connsiteY1" fmla="*/ 512835 h 1751099"/>
              <a:gd name="connsiteX2" fmla="*/ 1519391 w 1740922"/>
              <a:gd name="connsiteY2" fmla="*/ 1529208 h 1751099"/>
              <a:gd name="connsiteX3" fmla="*/ 329888 w 1740922"/>
              <a:gd name="connsiteY3" fmla="*/ 1573471 h 1751099"/>
              <a:gd name="connsiteX4" fmla="*/ 273297 w 1740922"/>
              <a:gd name="connsiteY4" fmla="*/ 106061 h 1751099"/>
              <a:gd name="connsiteX0" fmla="*/ 273297 w 1729435"/>
              <a:gd name="connsiteY0" fmla="*/ 106061 h 1751099"/>
              <a:gd name="connsiteX1" fmla="*/ 1484653 w 1729435"/>
              <a:gd name="connsiteY1" fmla="*/ 512835 h 1751099"/>
              <a:gd name="connsiteX2" fmla="*/ 1519391 w 1729435"/>
              <a:gd name="connsiteY2" fmla="*/ 1529208 h 1751099"/>
              <a:gd name="connsiteX3" fmla="*/ 329888 w 1729435"/>
              <a:gd name="connsiteY3" fmla="*/ 1573471 h 1751099"/>
              <a:gd name="connsiteX4" fmla="*/ 273297 w 1729435"/>
              <a:gd name="connsiteY4" fmla="*/ 106061 h 1751099"/>
              <a:gd name="connsiteX0" fmla="*/ 260732 w 1716870"/>
              <a:gd name="connsiteY0" fmla="*/ 106061 h 1751099"/>
              <a:gd name="connsiteX1" fmla="*/ 1472088 w 1716870"/>
              <a:gd name="connsiteY1" fmla="*/ 512835 h 1751099"/>
              <a:gd name="connsiteX2" fmla="*/ 1506826 w 1716870"/>
              <a:gd name="connsiteY2" fmla="*/ 1529208 h 1751099"/>
              <a:gd name="connsiteX3" fmla="*/ 317323 w 1716870"/>
              <a:gd name="connsiteY3" fmla="*/ 1573471 h 1751099"/>
              <a:gd name="connsiteX4" fmla="*/ 260732 w 1716870"/>
              <a:gd name="connsiteY4" fmla="*/ 106061 h 1751099"/>
              <a:gd name="connsiteX0" fmla="*/ 261454 w 1717592"/>
              <a:gd name="connsiteY0" fmla="*/ 90485 h 1735523"/>
              <a:gd name="connsiteX1" fmla="*/ 1472810 w 1717592"/>
              <a:gd name="connsiteY1" fmla="*/ 497259 h 1735523"/>
              <a:gd name="connsiteX2" fmla="*/ 1507548 w 1717592"/>
              <a:gd name="connsiteY2" fmla="*/ 1513632 h 1735523"/>
              <a:gd name="connsiteX3" fmla="*/ 318045 w 1717592"/>
              <a:gd name="connsiteY3" fmla="*/ 1557895 h 1735523"/>
              <a:gd name="connsiteX4" fmla="*/ 261454 w 1717592"/>
              <a:gd name="connsiteY4" fmla="*/ 90485 h 1735523"/>
              <a:gd name="connsiteX0" fmla="*/ 274572 w 1711660"/>
              <a:gd name="connsiteY0" fmla="*/ 91734 h 1727247"/>
              <a:gd name="connsiteX1" fmla="*/ 1466878 w 1711660"/>
              <a:gd name="connsiteY1" fmla="*/ 488983 h 1727247"/>
              <a:gd name="connsiteX2" fmla="*/ 1501616 w 1711660"/>
              <a:gd name="connsiteY2" fmla="*/ 1505356 h 1727247"/>
              <a:gd name="connsiteX3" fmla="*/ 312113 w 1711660"/>
              <a:gd name="connsiteY3" fmla="*/ 1549619 h 1727247"/>
              <a:gd name="connsiteX4" fmla="*/ 274572 w 1711660"/>
              <a:gd name="connsiteY4" fmla="*/ 91734 h 1727247"/>
              <a:gd name="connsiteX0" fmla="*/ 273992 w 1711080"/>
              <a:gd name="connsiteY0" fmla="*/ 107394 h 1742907"/>
              <a:gd name="connsiteX1" fmla="*/ 1466298 w 1711080"/>
              <a:gd name="connsiteY1" fmla="*/ 504643 h 1742907"/>
              <a:gd name="connsiteX2" fmla="*/ 1501036 w 1711080"/>
              <a:gd name="connsiteY2" fmla="*/ 1521016 h 1742907"/>
              <a:gd name="connsiteX3" fmla="*/ 311533 w 1711080"/>
              <a:gd name="connsiteY3" fmla="*/ 1565279 h 1742907"/>
              <a:gd name="connsiteX4" fmla="*/ 273992 w 1711080"/>
              <a:gd name="connsiteY4" fmla="*/ 107394 h 1742907"/>
              <a:gd name="connsiteX0" fmla="*/ 273992 w 1722567"/>
              <a:gd name="connsiteY0" fmla="*/ 107394 h 1742907"/>
              <a:gd name="connsiteX1" fmla="*/ 1466298 w 1722567"/>
              <a:gd name="connsiteY1" fmla="*/ 504643 h 1742907"/>
              <a:gd name="connsiteX2" fmla="*/ 1501036 w 1722567"/>
              <a:gd name="connsiteY2" fmla="*/ 1521016 h 1742907"/>
              <a:gd name="connsiteX3" fmla="*/ 311533 w 1722567"/>
              <a:gd name="connsiteY3" fmla="*/ 1565279 h 1742907"/>
              <a:gd name="connsiteX4" fmla="*/ 273992 w 1722567"/>
              <a:gd name="connsiteY4" fmla="*/ 107394 h 1742907"/>
              <a:gd name="connsiteX0" fmla="*/ 282397 w 1730972"/>
              <a:gd name="connsiteY0" fmla="*/ 107394 h 1742907"/>
              <a:gd name="connsiteX1" fmla="*/ 1474703 w 1730972"/>
              <a:gd name="connsiteY1" fmla="*/ 504643 h 1742907"/>
              <a:gd name="connsiteX2" fmla="*/ 1509441 w 1730972"/>
              <a:gd name="connsiteY2" fmla="*/ 1521016 h 1742907"/>
              <a:gd name="connsiteX3" fmla="*/ 319938 w 1730972"/>
              <a:gd name="connsiteY3" fmla="*/ 1565279 h 1742907"/>
              <a:gd name="connsiteX4" fmla="*/ 282397 w 1730972"/>
              <a:gd name="connsiteY4" fmla="*/ 107394 h 1742907"/>
              <a:gd name="connsiteX0" fmla="*/ 282397 w 1730972"/>
              <a:gd name="connsiteY0" fmla="*/ 107394 h 1758441"/>
              <a:gd name="connsiteX1" fmla="*/ 1474703 w 1730972"/>
              <a:gd name="connsiteY1" fmla="*/ 504643 h 1758441"/>
              <a:gd name="connsiteX2" fmla="*/ 1509441 w 1730972"/>
              <a:gd name="connsiteY2" fmla="*/ 1521016 h 1758441"/>
              <a:gd name="connsiteX3" fmla="*/ 319938 w 1730972"/>
              <a:gd name="connsiteY3" fmla="*/ 1565279 h 1758441"/>
              <a:gd name="connsiteX4" fmla="*/ 282397 w 1730972"/>
              <a:gd name="connsiteY4" fmla="*/ 107394 h 1758441"/>
              <a:gd name="connsiteX0" fmla="*/ 282397 w 1730972"/>
              <a:gd name="connsiteY0" fmla="*/ 107394 h 1774904"/>
              <a:gd name="connsiteX1" fmla="*/ 1474703 w 1730972"/>
              <a:gd name="connsiteY1" fmla="*/ 504643 h 1774904"/>
              <a:gd name="connsiteX2" fmla="*/ 1509441 w 1730972"/>
              <a:gd name="connsiteY2" fmla="*/ 1521016 h 1774904"/>
              <a:gd name="connsiteX3" fmla="*/ 319938 w 1730972"/>
              <a:gd name="connsiteY3" fmla="*/ 1565279 h 1774904"/>
              <a:gd name="connsiteX4" fmla="*/ 282397 w 1730972"/>
              <a:gd name="connsiteY4" fmla="*/ 107394 h 1774904"/>
              <a:gd name="connsiteX0" fmla="*/ 282397 w 1730972"/>
              <a:gd name="connsiteY0" fmla="*/ 107394 h 1749266"/>
              <a:gd name="connsiteX1" fmla="*/ 1474703 w 1730972"/>
              <a:gd name="connsiteY1" fmla="*/ 504643 h 1749266"/>
              <a:gd name="connsiteX2" fmla="*/ 1509441 w 1730972"/>
              <a:gd name="connsiteY2" fmla="*/ 1521016 h 1749266"/>
              <a:gd name="connsiteX3" fmla="*/ 319938 w 1730972"/>
              <a:gd name="connsiteY3" fmla="*/ 1565279 h 1749266"/>
              <a:gd name="connsiteX4" fmla="*/ 282397 w 1730972"/>
              <a:gd name="connsiteY4" fmla="*/ 107394 h 1749266"/>
              <a:gd name="connsiteX0" fmla="*/ 282397 w 1730972"/>
              <a:gd name="connsiteY0" fmla="*/ 107394 h 1745704"/>
              <a:gd name="connsiteX1" fmla="*/ 1474703 w 1730972"/>
              <a:gd name="connsiteY1" fmla="*/ 504643 h 1745704"/>
              <a:gd name="connsiteX2" fmla="*/ 1509441 w 1730972"/>
              <a:gd name="connsiteY2" fmla="*/ 1521016 h 1745704"/>
              <a:gd name="connsiteX3" fmla="*/ 319938 w 1730972"/>
              <a:gd name="connsiteY3" fmla="*/ 1565279 h 1745704"/>
              <a:gd name="connsiteX4" fmla="*/ 282397 w 1730972"/>
              <a:gd name="connsiteY4" fmla="*/ 107394 h 1745704"/>
              <a:gd name="connsiteX0" fmla="*/ 282397 w 1730972"/>
              <a:gd name="connsiteY0" fmla="*/ 107394 h 1745704"/>
              <a:gd name="connsiteX1" fmla="*/ 1474703 w 1730972"/>
              <a:gd name="connsiteY1" fmla="*/ 504643 h 1745704"/>
              <a:gd name="connsiteX2" fmla="*/ 1509441 w 1730972"/>
              <a:gd name="connsiteY2" fmla="*/ 1521016 h 1745704"/>
              <a:gd name="connsiteX3" fmla="*/ 319938 w 1730972"/>
              <a:gd name="connsiteY3" fmla="*/ 1565279 h 1745704"/>
              <a:gd name="connsiteX4" fmla="*/ 282397 w 1730972"/>
              <a:gd name="connsiteY4" fmla="*/ 107394 h 1745704"/>
              <a:gd name="connsiteX0" fmla="*/ 314897 w 1756379"/>
              <a:gd name="connsiteY0" fmla="*/ 48351 h 1686661"/>
              <a:gd name="connsiteX1" fmla="*/ 1494503 w 1756379"/>
              <a:gd name="connsiteY1" fmla="*/ 451950 h 1686661"/>
              <a:gd name="connsiteX2" fmla="*/ 1541941 w 1756379"/>
              <a:gd name="connsiteY2" fmla="*/ 1461973 h 1686661"/>
              <a:gd name="connsiteX3" fmla="*/ 352438 w 1756379"/>
              <a:gd name="connsiteY3" fmla="*/ 1506236 h 1686661"/>
              <a:gd name="connsiteX4" fmla="*/ 314897 w 1756379"/>
              <a:gd name="connsiteY4" fmla="*/ 48351 h 1686661"/>
              <a:gd name="connsiteX0" fmla="*/ 314897 w 1756379"/>
              <a:gd name="connsiteY0" fmla="*/ 112516 h 1750826"/>
              <a:gd name="connsiteX1" fmla="*/ 1494503 w 1756379"/>
              <a:gd name="connsiteY1" fmla="*/ 516115 h 1750826"/>
              <a:gd name="connsiteX2" fmla="*/ 1541941 w 1756379"/>
              <a:gd name="connsiteY2" fmla="*/ 1526138 h 1750826"/>
              <a:gd name="connsiteX3" fmla="*/ 352438 w 1756379"/>
              <a:gd name="connsiteY3" fmla="*/ 1570401 h 1750826"/>
              <a:gd name="connsiteX4" fmla="*/ 314897 w 1756379"/>
              <a:gd name="connsiteY4" fmla="*/ 112516 h 1750826"/>
              <a:gd name="connsiteX0" fmla="*/ 304129 w 1745611"/>
              <a:gd name="connsiteY0" fmla="*/ 121341 h 1759651"/>
              <a:gd name="connsiteX1" fmla="*/ 1483735 w 1745611"/>
              <a:gd name="connsiteY1" fmla="*/ 524940 h 1759651"/>
              <a:gd name="connsiteX2" fmla="*/ 1531173 w 1745611"/>
              <a:gd name="connsiteY2" fmla="*/ 1534963 h 1759651"/>
              <a:gd name="connsiteX3" fmla="*/ 341670 w 1745611"/>
              <a:gd name="connsiteY3" fmla="*/ 1579226 h 1759651"/>
              <a:gd name="connsiteX4" fmla="*/ 304129 w 1745611"/>
              <a:gd name="connsiteY4" fmla="*/ 121341 h 1759651"/>
              <a:gd name="connsiteX0" fmla="*/ 305324 w 1746806"/>
              <a:gd name="connsiteY0" fmla="*/ 117152 h 1755462"/>
              <a:gd name="connsiteX1" fmla="*/ 1484930 w 1746806"/>
              <a:gd name="connsiteY1" fmla="*/ 520751 h 1755462"/>
              <a:gd name="connsiteX2" fmla="*/ 1532368 w 1746806"/>
              <a:gd name="connsiteY2" fmla="*/ 1530774 h 1755462"/>
              <a:gd name="connsiteX3" fmla="*/ 342865 w 1746806"/>
              <a:gd name="connsiteY3" fmla="*/ 1575037 h 1755462"/>
              <a:gd name="connsiteX4" fmla="*/ 305324 w 1746806"/>
              <a:gd name="connsiteY4" fmla="*/ 117152 h 1755462"/>
              <a:gd name="connsiteX0" fmla="*/ 288763 w 1730245"/>
              <a:gd name="connsiteY0" fmla="*/ 117152 h 1755462"/>
              <a:gd name="connsiteX1" fmla="*/ 1468369 w 1730245"/>
              <a:gd name="connsiteY1" fmla="*/ 520751 h 1755462"/>
              <a:gd name="connsiteX2" fmla="*/ 1515807 w 1730245"/>
              <a:gd name="connsiteY2" fmla="*/ 1530774 h 1755462"/>
              <a:gd name="connsiteX3" fmla="*/ 326304 w 1730245"/>
              <a:gd name="connsiteY3" fmla="*/ 1575037 h 1755462"/>
              <a:gd name="connsiteX4" fmla="*/ 288763 w 1730245"/>
              <a:gd name="connsiteY4" fmla="*/ 117152 h 1755462"/>
              <a:gd name="connsiteX0" fmla="*/ 288763 w 1739798"/>
              <a:gd name="connsiteY0" fmla="*/ 117152 h 1755462"/>
              <a:gd name="connsiteX1" fmla="*/ 1468369 w 1739798"/>
              <a:gd name="connsiteY1" fmla="*/ 520751 h 1755462"/>
              <a:gd name="connsiteX2" fmla="*/ 1515807 w 1739798"/>
              <a:gd name="connsiteY2" fmla="*/ 1530774 h 1755462"/>
              <a:gd name="connsiteX3" fmla="*/ 326304 w 1739798"/>
              <a:gd name="connsiteY3" fmla="*/ 1575037 h 1755462"/>
              <a:gd name="connsiteX4" fmla="*/ 288763 w 1739798"/>
              <a:gd name="connsiteY4" fmla="*/ 117152 h 1755462"/>
              <a:gd name="connsiteX0" fmla="*/ 282179 w 1733214"/>
              <a:gd name="connsiteY0" fmla="*/ 112168 h 1748138"/>
              <a:gd name="connsiteX1" fmla="*/ 1461785 w 1733214"/>
              <a:gd name="connsiteY1" fmla="*/ 515767 h 1748138"/>
              <a:gd name="connsiteX2" fmla="*/ 1509223 w 1733214"/>
              <a:gd name="connsiteY2" fmla="*/ 1525790 h 1748138"/>
              <a:gd name="connsiteX3" fmla="*/ 343532 w 1733214"/>
              <a:gd name="connsiteY3" fmla="*/ 1565290 h 1748138"/>
              <a:gd name="connsiteX4" fmla="*/ 282179 w 1733214"/>
              <a:gd name="connsiteY4" fmla="*/ 112168 h 1748138"/>
              <a:gd name="connsiteX0" fmla="*/ 296424 w 1747459"/>
              <a:gd name="connsiteY0" fmla="*/ 112168 h 1748138"/>
              <a:gd name="connsiteX1" fmla="*/ 1476030 w 1747459"/>
              <a:gd name="connsiteY1" fmla="*/ 515767 h 1748138"/>
              <a:gd name="connsiteX2" fmla="*/ 1523468 w 1747459"/>
              <a:gd name="connsiteY2" fmla="*/ 1525790 h 1748138"/>
              <a:gd name="connsiteX3" fmla="*/ 357777 w 1747459"/>
              <a:gd name="connsiteY3" fmla="*/ 1565290 h 1748138"/>
              <a:gd name="connsiteX4" fmla="*/ 296424 w 1747459"/>
              <a:gd name="connsiteY4" fmla="*/ 112168 h 1748138"/>
              <a:gd name="connsiteX0" fmla="*/ 296424 w 1747459"/>
              <a:gd name="connsiteY0" fmla="*/ 112168 h 1755230"/>
              <a:gd name="connsiteX1" fmla="*/ 1476030 w 1747459"/>
              <a:gd name="connsiteY1" fmla="*/ 515767 h 1755230"/>
              <a:gd name="connsiteX2" fmla="*/ 1523468 w 1747459"/>
              <a:gd name="connsiteY2" fmla="*/ 1525790 h 1755230"/>
              <a:gd name="connsiteX3" fmla="*/ 357777 w 1747459"/>
              <a:gd name="connsiteY3" fmla="*/ 1565290 h 1755230"/>
              <a:gd name="connsiteX4" fmla="*/ 296424 w 1747459"/>
              <a:gd name="connsiteY4" fmla="*/ 112168 h 1755230"/>
              <a:gd name="connsiteX0" fmla="*/ 287124 w 1651585"/>
              <a:gd name="connsiteY0" fmla="*/ 314860 h 1957922"/>
              <a:gd name="connsiteX1" fmla="*/ 1276230 w 1651585"/>
              <a:gd name="connsiteY1" fmla="*/ 346984 h 1957922"/>
              <a:gd name="connsiteX2" fmla="*/ 1514168 w 1651585"/>
              <a:gd name="connsiteY2" fmla="*/ 1728482 h 1957922"/>
              <a:gd name="connsiteX3" fmla="*/ 348477 w 1651585"/>
              <a:gd name="connsiteY3" fmla="*/ 1767982 h 1957922"/>
              <a:gd name="connsiteX4" fmla="*/ 287124 w 1651585"/>
              <a:gd name="connsiteY4" fmla="*/ 314860 h 1957922"/>
              <a:gd name="connsiteX0" fmla="*/ 146098 w 1767734"/>
              <a:gd name="connsiteY0" fmla="*/ 693073 h 1831310"/>
              <a:gd name="connsiteX1" fmla="*/ 1392379 w 1767734"/>
              <a:gd name="connsiteY1" fmla="*/ 220372 h 1831310"/>
              <a:gd name="connsiteX2" fmla="*/ 1630317 w 1767734"/>
              <a:gd name="connsiteY2" fmla="*/ 1601870 h 1831310"/>
              <a:gd name="connsiteX3" fmla="*/ 464626 w 1767734"/>
              <a:gd name="connsiteY3" fmla="*/ 1641370 h 1831310"/>
              <a:gd name="connsiteX4" fmla="*/ 146098 w 1767734"/>
              <a:gd name="connsiteY4" fmla="*/ 693073 h 1831310"/>
              <a:gd name="connsiteX0" fmla="*/ 146098 w 1767734"/>
              <a:gd name="connsiteY0" fmla="*/ 597520 h 1735757"/>
              <a:gd name="connsiteX1" fmla="*/ 1392379 w 1767734"/>
              <a:gd name="connsiteY1" fmla="*/ 124819 h 1735757"/>
              <a:gd name="connsiteX2" fmla="*/ 1630317 w 1767734"/>
              <a:gd name="connsiteY2" fmla="*/ 1506317 h 1735757"/>
              <a:gd name="connsiteX3" fmla="*/ 464626 w 1767734"/>
              <a:gd name="connsiteY3" fmla="*/ 1545817 h 1735757"/>
              <a:gd name="connsiteX4" fmla="*/ 146098 w 1767734"/>
              <a:gd name="connsiteY4" fmla="*/ 597520 h 1735757"/>
              <a:gd name="connsiteX0" fmla="*/ 142021 w 1773182"/>
              <a:gd name="connsiteY0" fmla="*/ 581033 h 1738320"/>
              <a:gd name="connsiteX1" fmla="*/ 1397827 w 1773182"/>
              <a:gd name="connsiteY1" fmla="*/ 127382 h 1738320"/>
              <a:gd name="connsiteX2" fmla="*/ 1635765 w 1773182"/>
              <a:gd name="connsiteY2" fmla="*/ 1508880 h 1738320"/>
              <a:gd name="connsiteX3" fmla="*/ 470074 w 1773182"/>
              <a:gd name="connsiteY3" fmla="*/ 1548380 h 1738320"/>
              <a:gd name="connsiteX4" fmla="*/ 142021 w 1773182"/>
              <a:gd name="connsiteY4" fmla="*/ 581033 h 1738320"/>
              <a:gd name="connsiteX0" fmla="*/ 142021 w 1682204"/>
              <a:gd name="connsiteY0" fmla="*/ 581033 h 1708044"/>
              <a:gd name="connsiteX1" fmla="*/ 1397827 w 1682204"/>
              <a:gd name="connsiteY1" fmla="*/ 127382 h 1708044"/>
              <a:gd name="connsiteX2" fmla="*/ 1473840 w 1682204"/>
              <a:gd name="connsiteY2" fmla="*/ 1442205 h 1708044"/>
              <a:gd name="connsiteX3" fmla="*/ 470074 w 1682204"/>
              <a:gd name="connsiteY3" fmla="*/ 1548380 h 1708044"/>
              <a:gd name="connsiteX4" fmla="*/ 142021 w 1682204"/>
              <a:gd name="connsiteY4" fmla="*/ 581033 h 1708044"/>
              <a:gd name="connsiteX0" fmla="*/ 142021 w 1710397"/>
              <a:gd name="connsiteY0" fmla="*/ 581033 h 1708044"/>
              <a:gd name="connsiteX1" fmla="*/ 1397827 w 1710397"/>
              <a:gd name="connsiteY1" fmla="*/ 127382 h 1708044"/>
              <a:gd name="connsiteX2" fmla="*/ 1473840 w 1710397"/>
              <a:gd name="connsiteY2" fmla="*/ 1442205 h 1708044"/>
              <a:gd name="connsiteX3" fmla="*/ 470074 w 1710397"/>
              <a:gd name="connsiteY3" fmla="*/ 1548380 h 1708044"/>
              <a:gd name="connsiteX4" fmla="*/ 142021 w 1710397"/>
              <a:gd name="connsiteY4" fmla="*/ 581033 h 1708044"/>
              <a:gd name="connsiteX0" fmla="*/ 313243 w 1881619"/>
              <a:gd name="connsiteY0" fmla="*/ 582632 h 1758263"/>
              <a:gd name="connsiteX1" fmla="*/ 1569049 w 1881619"/>
              <a:gd name="connsiteY1" fmla="*/ 128981 h 1758263"/>
              <a:gd name="connsiteX2" fmla="*/ 1645062 w 1881619"/>
              <a:gd name="connsiteY2" fmla="*/ 1443804 h 1758263"/>
              <a:gd name="connsiteX3" fmla="*/ 355546 w 1881619"/>
              <a:gd name="connsiteY3" fmla="*/ 1626179 h 1758263"/>
              <a:gd name="connsiteX4" fmla="*/ 313243 w 1881619"/>
              <a:gd name="connsiteY4" fmla="*/ 582632 h 1758263"/>
              <a:gd name="connsiteX0" fmla="*/ 139893 w 1708269"/>
              <a:gd name="connsiteY0" fmla="*/ 582632 h 1758263"/>
              <a:gd name="connsiteX1" fmla="*/ 1395699 w 1708269"/>
              <a:gd name="connsiteY1" fmla="*/ 128981 h 1758263"/>
              <a:gd name="connsiteX2" fmla="*/ 1471712 w 1708269"/>
              <a:gd name="connsiteY2" fmla="*/ 1443804 h 1758263"/>
              <a:gd name="connsiteX3" fmla="*/ 182196 w 1708269"/>
              <a:gd name="connsiteY3" fmla="*/ 1626179 h 1758263"/>
              <a:gd name="connsiteX4" fmla="*/ 139893 w 1708269"/>
              <a:gd name="connsiteY4" fmla="*/ 582632 h 1758263"/>
              <a:gd name="connsiteX0" fmla="*/ 178664 w 1747040"/>
              <a:gd name="connsiteY0" fmla="*/ 582632 h 1758263"/>
              <a:gd name="connsiteX1" fmla="*/ 1434470 w 1747040"/>
              <a:gd name="connsiteY1" fmla="*/ 128981 h 1758263"/>
              <a:gd name="connsiteX2" fmla="*/ 1510483 w 1747040"/>
              <a:gd name="connsiteY2" fmla="*/ 1443804 h 1758263"/>
              <a:gd name="connsiteX3" fmla="*/ 220967 w 1747040"/>
              <a:gd name="connsiteY3" fmla="*/ 1626179 h 1758263"/>
              <a:gd name="connsiteX4" fmla="*/ 178664 w 1747040"/>
              <a:gd name="connsiteY4" fmla="*/ 582632 h 1758263"/>
              <a:gd name="connsiteX0" fmla="*/ 178664 w 1747040"/>
              <a:gd name="connsiteY0" fmla="*/ 582632 h 1758263"/>
              <a:gd name="connsiteX1" fmla="*/ 1434470 w 1747040"/>
              <a:gd name="connsiteY1" fmla="*/ 128981 h 1758263"/>
              <a:gd name="connsiteX2" fmla="*/ 1510483 w 1747040"/>
              <a:gd name="connsiteY2" fmla="*/ 1443804 h 1758263"/>
              <a:gd name="connsiteX3" fmla="*/ 220967 w 1747040"/>
              <a:gd name="connsiteY3" fmla="*/ 1626179 h 1758263"/>
              <a:gd name="connsiteX4" fmla="*/ 178664 w 1747040"/>
              <a:gd name="connsiteY4" fmla="*/ 582632 h 1758263"/>
              <a:gd name="connsiteX0" fmla="*/ 178664 w 1747040"/>
              <a:gd name="connsiteY0" fmla="*/ 582632 h 1722732"/>
              <a:gd name="connsiteX1" fmla="*/ 1434470 w 1747040"/>
              <a:gd name="connsiteY1" fmla="*/ 128981 h 1722732"/>
              <a:gd name="connsiteX2" fmla="*/ 1510483 w 1747040"/>
              <a:gd name="connsiteY2" fmla="*/ 1443804 h 1722732"/>
              <a:gd name="connsiteX3" fmla="*/ 220967 w 1747040"/>
              <a:gd name="connsiteY3" fmla="*/ 1626179 h 1722732"/>
              <a:gd name="connsiteX4" fmla="*/ 178664 w 1747040"/>
              <a:gd name="connsiteY4" fmla="*/ 582632 h 1722732"/>
              <a:gd name="connsiteX0" fmla="*/ 178664 w 1747040"/>
              <a:gd name="connsiteY0" fmla="*/ 582632 h 1722732"/>
              <a:gd name="connsiteX1" fmla="*/ 1434470 w 1747040"/>
              <a:gd name="connsiteY1" fmla="*/ 128981 h 1722732"/>
              <a:gd name="connsiteX2" fmla="*/ 1510483 w 1747040"/>
              <a:gd name="connsiteY2" fmla="*/ 1443804 h 1722732"/>
              <a:gd name="connsiteX3" fmla="*/ 220967 w 1747040"/>
              <a:gd name="connsiteY3" fmla="*/ 1626179 h 1722732"/>
              <a:gd name="connsiteX4" fmla="*/ 178664 w 1747040"/>
              <a:gd name="connsiteY4" fmla="*/ 582632 h 1722732"/>
              <a:gd name="connsiteX0" fmla="*/ 178664 w 1747040"/>
              <a:gd name="connsiteY0" fmla="*/ 582632 h 1737678"/>
              <a:gd name="connsiteX1" fmla="*/ 1434470 w 1747040"/>
              <a:gd name="connsiteY1" fmla="*/ 128981 h 1737678"/>
              <a:gd name="connsiteX2" fmla="*/ 1510483 w 1747040"/>
              <a:gd name="connsiteY2" fmla="*/ 1443804 h 1737678"/>
              <a:gd name="connsiteX3" fmla="*/ 220967 w 1747040"/>
              <a:gd name="connsiteY3" fmla="*/ 1626179 h 1737678"/>
              <a:gd name="connsiteX4" fmla="*/ 178664 w 1747040"/>
              <a:gd name="connsiteY4" fmla="*/ 582632 h 1737678"/>
              <a:gd name="connsiteX0" fmla="*/ 178664 w 1723429"/>
              <a:gd name="connsiteY0" fmla="*/ 582632 h 1737678"/>
              <a:gd name="connsiteX1" fmla="*/ 1434470 w 1723429"/>
              <a:gd name="connsiteY1" fmla="*/ 128981 h 1737678"/>
              <a:gd name="connsiteX2" fmla="*/ 1510483 w 1723429"/>
              <a:gd name="connsiteY2" fmla="*/ 1443804 h 1737678"/>
              <a:gd name="connsiteX3" fmla="*/ 220967 w 1723429"/>
              <a:gd name="connsiteY3" fmla="*/ 1626179 h 1737678"/>
              <a:gd name="connsiteX4" fmla="*/ 178664 w 1723429"/>
              <a:gd name="connsiteY4" fmla="*/ 582632 h 1737678"/>
              <a:gd name="connsiteX0" fmla="*/ 178664 w 1723429"/>
              <a:gd name="connsiteY0" fmla="*/ 582632 h 1764261"/>
              <a:gd name="connsiteX1" fmla="*/ 1434470 w 1723429"/>
              <a:gd name="connsiteY1" fmla="*/ 128981 h 1764261"/>
              <a:gd name="connsiteX2" fmla="*/ 1510483 w 1723429"/>
              <a:gd name="connsiteY2" fmla="*/ 1443804 h 1764261"/>
              <a:gd name="connsiteX3" fmla="*/ 220967 w 1723429"/>
              <a:gd name="connsiteY3" fmla="*/ 1626179 h 1764261"/>
              <a:gd name="connsiteX4" fmla="*/ 178664 w 1723429"/>
              <a:gd name="connsiteY4" fmla="*/ 582632 h 1764261"/>
              <a:gd name="connsiteX0" fmla="*/ 178664 w 1725738"/>
              <a:gd name="connsiteY0" fmla="*/ 582632 h 1764261"/>
              <a:gd name="connsiteX1" fmla="*/ 1434470 w 1725738"/>
              <a:gd name="connsiteY1" fmla="*/ 128981 h 1764261"/>
              <a:gd name="connsiteX2" fmla="*/ 1510483 w 1725738"/>
              <a:gd name="connsiteY2" fmla="*/ 1443804 h 1764261"/>
              <a:gd name="connsiteX3" fmla="*/ 220967 w 1725738"/>
              <a:gd name="connsiteY3" fmla="*/ 1626179 h 1764261"/>
              <a:gd name="connsiteX4" fmla="*/ 178664 w 1725738"/>
              <a:gd name="connsiteY4" fmla="*/ 582632 h 1764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738" h="1764261">
                <a:moveTo>
                  <a:pt x="178664" y="582632"/>
                </a:moveTo>
                <a:cubicBezTo>
                  <a:pt x="380915" y="333099"/>
                  <a:pt x="960088" y="-260610"/>
                  <a:pt x="1434470" y="128981"/>
                </a:cubicBezTo>
                <a:cubicBezTo>
                  <a:pt x="1866177" y="590103"/>
                  <a:pt x="1753651" y="1220433"/>
                  <a:pt x="1510483" y="1443804"/>
                </a:cubicBezTo>
                <a:cubicBezTo>
                  <a:pt x="1197093" y="1784276"/>
                  <a:pt x="496910" y="1867106"/>
                  <a:pt x="220967" y="1626179"/>
                </a:cubicBezTo>
                <a:cubicBezTo>
                  <a:pt x="-108767" y="1477141"/>
                  <a:pt x="-23587" y="832165"/>
                  <a:pt x="178664" y="582632"/>
                </a:cubicBezTo>
                <a:close/>
              </a:path>
            </a:pathLst>
          </a:custGeom>
          <a:solidFill>
            <a:srgbClr val="F1FBFD"/>
          </a:solidFill>
          <a:ln>
            <a:noFill/>
          </a:ln>
          <a:effectLst>
            <a:outerShdw blurRad="1270000" sx="156000" sy="156000" algn="ctr" rotWithShape="0">
              <a:srgbClr val="F1FBF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5" name="Picture Placeholder 4"/>
          <p:cNvSpPr>
            <a:spLocks noGrp="1"/>
          </p:cNvSpPr>
          <p:nvPr>
            <p:ph type="pic" sz="quarter" idx="12" hasCustomPrompt="1"/>
          </p:nvPr>
        </p:nvSpPr>
        <p:spPr>
          <a:xfrm>
            <a:off x="941294" y="2904565"/>
            <a:ext cx="4222376" cy="2971800"/>
          </a:xfrm>
          <a:custGeom>
            <a:avLst/>
            <a:gdLst>
              <a:gd name="connsiteX0" fmla="*/ 0 w 4222376"/>
              <a:gd name="connsiteY0" fmla="*/ 0 h 2971800"/>
              <a:gd name="connsiteX1" fmla="*/ 4222376 w 4222376"/>
              <a:gd name="connsiteY1" fmla="*/ 0 h 2971800"/>
              <a:gd name="connsiteX2" fmla="*/ 4222376 w 4222376"/>
              <a:gd name="connsiteY2" fmla="*/ 2971800 h 2971800"/>
              <a:gd name="connsiteX3" fmla="*/ 811299 w 4222376"/>
              <a:gd name="connsiteY3" fmla="*/ 2971800 h 2971800"/>
              <a:gd name="connsiteX4" fmla="*/ 0 w 4222376"/>
              <a:gd name="connsiteY4" fmla="*/ 2160501 h 297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376" h="2971800">
                <a:moveTo>
                  <a:pt x="0" y="0"/>
                </a:moveTo>
                <a:lnTo>
                  <a:pt x="4222376" y="0"/>
                </a:lnTo>
                <a:lnTo>
                  <a:pt x="4222376" y="2971800"/>
                </a:lnTo>
                <a:lnTo>
                  <a:pt x="811299" y="2971800"/>
                </a:lnTo>
                <a:cubicBezTo>
                  <a:pt x="363231" y="2971800"/>
                  <a:pt x="0" y="2608569"/>
                  <a:pt x="0" y="2160501"/>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6" name="Picture Placeholder 5"/>
          <p:cNvSpPr>
            <a:spLocks noGrp="1"/>
          </p:cNvSpPr>
          <p:nvPr>
            <p:ph type="pic" sz="quarter" idx="13" hasCustomPrompt="1"/>
          </p:nvPr>
        </p:nvSpPr>
        <p:spPr>
          <a:xfrm>
            <a:off x="6199094" y="2904565"/>
            <a:ext cx="4222376" cy="2971800"/>
          </a:xfrm>
          <a:custGeom>
            <a:avLst/>
            <a:gdLst>
              <a:gd name="connsiteX0" fmla="*/ 0 w 4222376"/>
              <a:gd name="connsiteY0" fmla="*/ 0 h 2971800"/>
              <a:gd name="connsiteX1" fmla="*/ 4222376 w 4222376"/>
              <a:gd name="connsiteY1" fmla="*/ 0 h 2971800"/>
              <a:gd name="connsiteX2" fmla="*/ 4222376 w 4222376"/>
              <a:gd name="connsiteY2" fmla="*/ 2971800 h 2971800"/>
              <a:gd name="connsiteX3" fmla="*/ 811299 w 4222376"/>
              <a:gd name="connsiteY3" fmla="*/ 2971800 h 2971800"/>
              <a:gd name="connsiteX4" fmla="*/ 0 w 4222376"/>
              <a:gd name="connsiteY4" fmla="*/ 2160501 h 297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376" h="2971800">
                <a:moveTo>
                  <a:pt x="0" y="0"/>
                </a:moveTo>
                <a:lnTo>
                  <a:pt x="4222376" y="0"/>
                </a:lnTo>
                <a:lnTo>
                  <a:pt x="4222376" y="2971800"/>
                </a:lnTo>
                <a:lnTo>
                  <a:pt x="811299" y="2971800"/>
                </a:lnTo>
                <a:cubicBezTo>
                  <a:pt x="363231" y="2971800"/>
                  <a:pt x="0" y="2608569"/>
                  <a:pt x="0" y="2160501"/>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15908721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4" name="Picture Placeholder 3"/>
          <p:cNvSpPr>
            <a:spLocks noGrp="1"/>
          </p:cNvSpPr>
          <p:nvPr>
            <p:ph type="pic" sz="quarter" idx="12" hasCustomPrompt="1"/>
          </p:nvPr>
        </p:nvSpPr>
        <p:spPr>
          <a:xfrm>
            <a:off x="7620000" y="2014538"/>
            <a:ext cx="3063875" cy="3063875"/>
          </a:xfrm>
          <a:prstGeom prst="ellipse">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9" name="Picture Placeholder 3"/>
          <p:cNvSpPr>
            <a:spLocks noGrp="1"/>
          </p:cNvSpPr>
          <p:nvPr>
            <p:ph type="pic" sz="quarter" idx="13" hasCustomPrompt="1"/>
          </p:nvPr>
        </p:nvSpPr>
        <p:spPr>
          <a:xfrm>
            <a:off x="6877685" y="4069081"/>
            <a:ext cx="1484630" cy="1484630"/>
          </a:xfrm>
          <a:prstGeom prst="ellipse">
            <a:avLst/>
          </a:pr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0" name="Picture Placeholder 3"/>
          <p:cNvSpPr>
            <a:spLocks noGrp="1"/>
          </p:cNvSpPr>
          <p:nvPr>
            <p:ph type="pic" sz="quarter" idx="14" hasCustomPrompt="1"/>
          </p:nvPr>
        </p:nvSpPr>
        <p:spPr>
          <a:xfrm>
            <a:off x="10137332" y="1897969"/>
            <a:ext cx="1093086" cy="1093086"/>
          </a:xfrm>
          <a:prstGeom prst="ellipse">
            <a:avLst/>
          </a:pr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1" name="Picture Placeholder 3"/>
          <p:cNvSpPr>
            <a:spLocks noGrp="1"/>
          </p:cNvSpPr>
          <p:nvPr>
            <p:ph type="pic" sz="quarter" idx="15" hasCustomPrompt="1"/>
          </p:nvPr>
        </p:nvSpPr>
        <p:spPr>
          <a:xfrm>
            <a:off x="6300123" y="2827847"/>
            <a:ext cx="718628" cy="718628"/>
          </a:xfrm>
          <a:prstGeom prst="ellipse">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2" name="Picture Placeholder 3"/>
          <p:cNvSpPr>
            <a:spLocks noGrp="1"/>
          </p:cNvSpPr>
          <p:nvPr>
            <p:ph type="pic" sz="quarter" idx="16" hasCustomPrompt="1"/>
          </p:nvPr>
        </p:nvSpPr>
        <p:spPr>
          <a:xfrm>
            <a:off x="8889595" y="5593735"/>
            <a:ext cx="718628" cy="718628"/>
          </a:xfrm>
          <a:prstGeom prst="ellipse">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3" name="Picture Placeholder 3"/>
          <p:cNvSpPr>
            <a:spLocks noGrp="1"/>
          </p:cNvSpPr>
          <p:nvPr>
            <p:ph type="pic" sz="quarter" idx="17" hasCustomPrompt="1"/>
          </p:nvPr>
        </p:nvSpPr>
        <p:spPr>
          <a:xfrm>
            <a:off x="8934834" y="780588"/>
            <a:ext cx="718628" cy="718628"/>
          </a:xfrm>
          <a:prstGeom prst="ellipse">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7" name="Picture Placeholder 3"/>
          <p:cNvSpPr>
            <a:spLocks noGrp="1"/>
          </p:cNvSpPr>
          <p:nvPr>
            <p:ph type="pic" sz="quarter" idx="18" hasCustomPrompt="1"/>
          </p:nvPr>
        </p:nvSpPr>
        <p:spPr>
          <a:xfrm>
            <a:off x="10683875" y="4034859"/>
            <a:ext cx="718628" cy="718628"/>
          </a:xfrm>
          <a:prstGeom prst="ellipse">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8" name="Picture Placeholder 3"/>
          <p:cNvSpPr>
            <a:spLocks noGrp="1"/>
          </p:cNvSpPr>
          <p:nvPr>
            <p:ph type="pic" sz="quarter" idx="19" hasCustomPrompt="1"/>
          </p:nvPr>
        </p:nvSpPr>
        <p:spPr>
          <a:xfrm>
            <a:off x="7332586" y="1610254"/>
            <a:ext cx="718628" cy="718628"/>
          </a:xfrm>
          <a:prstGeom prst="ellipse">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3018642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3458299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Freeform 15"/>
          <p:cNvSpPr/>
          <p:nvPr userDrawn="1"/>
        </p:nvSpPr>
        <p:spPr>
          <a:xfrm>
            <a:off x="0" y="0"/>
            <a:ext cx="6096000" cy="6858000"/>
          </a:xfrm>
          <a:custGeom>
            <a:avLst/>
            <a:gdLst>
              <a:gd name="connsiteX0" fmla="*/ 0 w 6127377"/>
              <a:gd name="connsiteY0" fmla="*/ 0 h 3409949"/>
              <a:gd name="connsiteX1" fmla="*/ 6127377 w 6127377"/>
              <a:gd name="connsiteY1" fmla="*/ 0 h 3409949"/>
              <a:gd name="connsiteX2" fmla="*/ 6127377 w 6127377"/>
              <a:gd name="connsiteY2" fmla="*/ 2502773 h 3409949"/>
              <a:gd name="connsiteX3" fmla="*/ 5220201 w 6127377"/>
              <a:gd name="connsiteY3" fmla="*/ 3409949 h 3409949"/>
              <a:gd name="connsiteX4" fmla="*/ 0 w 6127377"/>
              <a:gd name="connsiteY4" fmla="*/ 3409949 h 3409949"/>
              <a:gd name="connsiteX5" fmla="*/ 0 w 6127377"/>
              <a:gd name="connsiteY5" fmla="*/ 0 h 340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27377" h="3409949">
                <a:moveTo>
                  <a:pt x="0" y="0"/>
                </a:moveTo>
                <a:lnTo>
                  <a:pt x="6127377" y="0"/>
                </a:lnTo>
                <a:lnTo>
                  <a:pt x="6127377" y="2502773"/>
                </a:lnTo>
                <a:cubicBezTo>
                  <a:pt x="6127377" y="3003792"/>
                  <a:pt x="5721220" y="3409949"/>
                  <a:pt x="5220201" y="3409949"/>
                </a:cubicBezTo>
                <a:lnTo>
                  <a:pt x="0" y="3409949"/>
                </a:lnTo>
                <a:lnTo>
                  <a:pt x="0" y="0"/>
                </a:lnTo>
                <a:close/>
              </a:path>
            </a:pathLst>
          </a:custGeom>
          <a:solidFill>
            <a:schemeClr val="accent1">
              <a:lumMod val="20000"/>
              <a:lumOff val="8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9" name="Picture Placeholder 8"/>
          <p:cNvSpPr>
            <a:spLocks noGrp="1"/>
          </p:cNvSpPr>
          <p:nvPr>
            <p:ph type="pic" sz="quarter" idx="12" hasCustomPrompt="1"/>
          </p:nvPr>
        </p:nvSpPr>
        <p:spPr>
          <a:xfrm>
            <a:off x="1456175" y="3347652"/>
            <a:ext cx="1826579" cy="1946571"/>
          </a:xfrm>
          <a:custGeom>
            <a:avLst/>
            <a:gdLst>
              <a:gd name="connsiteX0" fmla="*/ 626482 w 1747460"/>
              <a:gd name="connsiteY0" fmla="*/ 1 h 1755231"/>
              <a:gd name="connsiteX1" fmla="*/ 1476031 w 1747460"/>
              <a:gd name="connsiteY1" fmla="*/ 515768 h 1755231"/>
              <a:gd name="connsiteX2" fmla="*/ 1523469 w 1747460"/>
              <a:gd name="connsiteY2" fmla="*/ 1525791 h 1755231"/>
              <a:gd name="connsiteX3" fmla="*/ 357778 w 1747460"/>
              <a:gd name="connsiteY3" fmla="*/ 1565291 h 1755231"/>
              <a:gd name="connsiteX4" fmla="*/ 296425 w 1747460"/>
              <a:gd name="connsiteY4" fmla="*/ 112169 h 1755231"/>
              <a:gd name="connsiteX5" fmla="*/ 626482 w 1747460"/>
              <a:gd name="connsiteY5" fmla="*/ 1 h 1755231"/>
              <a:gd name="connsiteX0" fmla="*/ 626482 w 1692947"/>
              <a:gd name="connsiteY0" fmla="*/ 1 h 1755231"/>
              <a:gd name="connsiteX1" fmla="*/ 1367390 w 1692947"/>
              <a:gd name="connsiteY1" fmla="*/ 606303 h 1755231"/>
              <a:gd name="connsiteX2" fmla="*/ 1523469 w 1692947"/>
              <a:gd name="connsiteY2" fmla="*/ 1525791 h 1755231"/>
              <a:gd name="connsiteX3" fmla="*/ 357778 w 1692947"/>
              <a:gd name="connsiteY3" fmla="*/ 1565291 h 1755231"/>
              <a:gd name="connsiteX4" fmla="*/ 296425 w 1692947"/>
              <a:gd name="connsiteY4" fmla="*/ 112169 h 1755231"/>
              <a:gd name="connsiteX5" fmla="*/ 626482 w 1692947"/>
              <a:gd name="connsiteY5" fmla="*/ 1 h 1755231"/>
              <a:gd name="connsiteX0" fmla="*/ 852818 w 1610135"/>
              <a:gd name="connsiteY0" fmla="*/ 0 h 1827658"/>
              <a:gd name="connsiteX1" fmla="*/ 1367390 w 1610135"/>
              <a:gd name="connsiteY1" fmla="*/ 678730 h 1827658"/>
              <a:gd name="connsiteX2" fmla="*/ 1523469 w 1610135"/>
              <a:gd name="connsiteY2" fmla="*/ 1598218 h 1827658"/>
              <a:gd name="connsiteX3" fmla="*/ 357778 w 1610135"/>
              <a:gd name="connsiteY3" fmla="*/ 1637718 h 1827658"/>
              <a:gd name="connsiteX4" fmla="*/ 296425 w 1610135"/>
              <a:gd name="connsiteY4" fmla="*/ 184596 h 1827658"/>
              <a:gd name="connsiteX5" fmla="*/ 852818 w 1610135"/>
              <a:gd name="connsiteY5" fmla="*/ 0 h 1827658"/>
              <a:gd name="connsiteX0" fmla="*/ 852818 w 1810566"/>
              <a:gd name="connsiteY0" fmla="*/ 0 h 1781316"/>
              <a:gd name="connsiteX1" fmla="*/ 1367390 w 1810566"/>
              <a:gd name="connsiteY1" fmla="*/ 678730 h 1781316"/>
              <a:gd name="connsiteX2" fmla="*/ 1749805 w 1810566"/>
              <a:gd name="connsiteY2" fmla="*/ 1489577 h 1781316"/>
              <a:gd name="connsiteX3" fmla="*/ 357778 w 1810566"/>
              <a:gd name="connsiteY3" fmla="*/ 1637718 h 1781316"/>
              <a:gd name="connsiteX4" fmla="*/ 296425 w 1810566"/>
              <a:gd name="connsiteY4" fmla="*/ 184596 h 1781316"/>
              <a:gd name="connsiteX5" fmla="*/ 852818 w 1810566"/>
              <a:gd name="connsiteY5" fmla="*/ 0 h 1781316"/>
              <a:gd name="connsiteX0" fmla="*/ 852818 w 1889441"/>
              <a:gd name="connsiteY0" fmla="*/ 0 h 1781316"/>
              <a:gd name="connsiteX1" fmla="*/ 1745460 w 1889441"/>
              <a:gd name="connsiteY1" fmla="*/ 467714 h 1781316"/>
              <a:gd name="connsiteX2" fmla="*/ 1749805 w 1889441"/>
              <a:gd name="connsiteY2" fmla="*/ 1489577 h 1781316"/>
              <a:gd name="connsiteX3" fmla="*/ 357778 w 1889441"/>
              <a:gd name="connsiteY3" fmla="*/ 1637718 h 1781316"/>
              <a:gd name="connsiteX4" fmla="*/ 296425 w 1889441"/>
              <a:gd name="connsiteY4" fmla="*/ 184596 h 1781316"/>
              <a:gd name="connsiteX5" fmla="*/ 852818 w 1889441"/>
              <a:gd name="connsiteY5" fmla="*/ 0 h 1781316"/>
              <a:gd name="connsiteX0" fmla="*/ 852818 w 1847631"/>
              <a:gd name="connsiteY0" fmla="*/ 0 h 1781316"/>
              <a:gd name="connsiteX1" fmla="*/ 1613576 w 1847631"/>
              <a:gd name="connsiteY1" fmla="*/ 669937 h 1781316"/>
              <a:gd name="connsiteX2" fmla="*/ 1749805 w 1847631"/>
              <a:gd name="connsiteY2" fmla="*/ 1489577 h 1781316"/>
              <a:gd name="connsiteX3" fmla="*/ 357778 w 1847631"/>
              <a:gd name="connsiteY3" fmla="*/ 1637718 h 1781316"/>
              <a:gd name="connsiteX4" fmla="*/ 296425 w 1847631"/>
              <a:gd name="connsiteY4" fmla="*/ 184596 h 1781316"/>
              <a:gd name="connsiteX5" fmla="*/ 852818 w 1847631"/>
              <a:gd name="connsiteY5" fmla="*/ 0 h 1781316"/>
              <a:gd name="connsiteX0" fmla="*/ 852818 w 1903923"/>
              <a:gd name="connsiteY0" fmla="*/ 0 h 1781316"/>
              <a:gd name="connsiteX1" fmla="*/ 1613576 w 1903923"/>
              <a:gd name="connsiteY1" fmla="*/ 669937 h 1781316"/>
              <a:gd name="connsiteX2" fmla="*/ 1749805 w 1903923"/>
              <a:gd name="connsiteY2" fmla="*/ 1489577 h 1781316"/>
              <a:gd name="connsiteX3" fmla="*/ 357778 w 1903923"/>
              <a:gd name="connsiteY3" fmla="*/ 1637718 h 1781316"/>
              <a:gd name="connsiteX4" fmla="*/ 296425 w 1903923"/>
              <a:gd name="connsiteY4" fmla="*/ 184596 h 1781316"/>
              <a:gd name="connsiteX5" fmla="*/ 852818 w 1903923"/>
              <a:gd name="connsiteY5" fmla="*/ 0 h 1781316"/>
              <a:gd name="connsiteX0" fmla="*/ 1160549 w 1837988"/>
              <a:gd name="connsiteY0" fmla="*/ 0 h 1842862"/>
              <a:gd name="connsiteX1" fmla="*/ 1613576 w 1837988"/>
              <a:gd name="connsiteY1" fmla="*/ 731483 h 1842862"/>
              <a:gd name="connsiteX2" fmla="*/ 1749805 w 1837988"/>
              <a:gd name="connsiteY2" fmla="*/ 1551123 h 1842862"/>
              <a:gd name="connsiteX3" fmla="*/ 357778 w 1837988"/>
              <a:gd name="connsiteY3" fmla="*/ 1699264 h 1842862"/>
              <a:gd name="connsiteX4" fmla="*/ 296425 w 1837988"/>
              <a:gd name="connsiteY4" fmla="*/ 246142 h 1842862"/>
              <a:gd name="connsiteX5" fmla="*/ 1160549 w 1837988"/>
              <a:gd name="connsiteY5" fmla="*/ 0 h 1842862"/>
              <a:gd name="connsiteX0" fmla="*/ 1160549 w 1910219"/>
              <a:gd name="connsiteY0" fmla="*/ 0 h 1842862"/>
              <a:gd name="connsiteX1" fmla="*/ 1613576 w 1910219"/>
              <a:gd name="connsiteY1" fmla="*/ 731483 h 1842862"/>
              <a:gd name="connsiteX2" fmla="*/ 1749805 w 1910219"/>
              <a:gd name="connsiteY2" fmla="*/ 1551123 h 1842862"/>
              <a:gd name="connsiteX3" fmla="*/ 357778 w 1910219"/>
              <a:gd name="connsiteY3" fmla="*/ 1699264 h 1842862"/>
              <a:gd name="connsiteX4" fmla="*/ 296425 w 1910219"/>
              <a:gd name="connsiteY4" fmla="*/ 246142 h 1842862"/>
              <a:gd name="connsiteX5" fmla="*/ 1160549 w 1910219"/>
              <a:gd name="connsiteY5" fmla="*/ 0 h 1842862"/>
              <a:gd name="connsiteX0" fmla="*/ 1600164 w 1826579"/>
              <a:gd name="connsiteY0" fmla="*/ 1 h 1754940"/>
              <a:gd name="connsiteX1" fmla="*/ 1613576 w 1826579"/>
              <a:gd name="connsiteY1" fmla="*/ 643561 h 1754940"/>
              <a:gd name="connsiteX2" fmla="*/ 1749805 w 1826579"/>
              <a:gd name="connsiteY2" fmla="*/ 1463201 h 1754940"/>
              <a:gd name="connsiteX3" fmla="*/ 357778 w 1826579"/>
              <a:gd name="connsiteY3" fmla="*/ 1611342 h 1754940"/>
              <a:gd name="connsiteX4" fmla="*/ 296425 w 1826579"/>
              <a:gd name="connsiteY4" fmla="*/ 158220 h 1754940"/>
              <a:gd name="connsiteX5" fmla="*/ 1600164 w 1826579"/>
              <a:gd name="connsiteY5" fmla="*/ 1 h 1754940"/>
              <a:gd name="connsiteX0" fmla="*/ 1600164 w 1826579"/>
              <a:gd name="connsiteY0" fmla="*/ 191632 h 1946571"/>
              <a:gd name="connsiteX1" fmla="*/ 1613576 w 1826579"/>
              <a:gd name="connsiteY1" fmla="*/ 835192 h 1946571"/>
              <a:gd name="connsiteX2" fmla="*/ 1749805 w 1826579"/>
              <a:gd name="connsiteY2" fmla="*/ 1654832 h 1946571"/>
              <a:gd name="connsiteX3" fmla="*/ 357778 w 1826579"/>
              <a:gd name="connsiteY3" fmla="*/ 1802973 h 1946571"/>
              <a:gd name="connsiteX4" fmla="*/ 296425 w 1826579"/>
              <a:gd name="connsiteY4" fmla="*/ 349851 h 1946571"/>
              <a:gd name="connsiteX5" fmla="*/ 1600164 w 1826579"/>
              <a:gd name="connsiteY5" fmla="*/ 191632 h 1946571"/>
              <a:gd name="connsiteX0" fmla="*/ 1600164 w 1826579"/>
              <a:gd name="connsiteY0" fmla="*/ 191632 h 1946571"/>
              <a:gd name="connsiteX1" fmla="*/ 1613576 w 1826579"/>
              <a:gd name="connsiteY1" fmla="*/ 835192 h 1946571"/>
              <a:gd name="connsiteX2" fmla="*/ 1749805 w 1826579"/>
              <a:gd name="connsiteY2" fmla="*/ 1654832 h 1946571"/>
              <a:gd name="connsiteX3" fmla="*/ 357778 w 1826579"/>
              <a:gd name="connsiteY3" fmla="*/ 1802973 h 1946571"/>
              <a:gd name="connsiteX4" fmla="*/ 296425 w 1826579"/>
              <a:gd name="connsiteY4" fmla="*/ 349851 h 1946571"/>
              <a:gd name="connsiteX5" fmla="*/ 1600164 w 1826579"/>
              <a:gd name="connsiteY5" fmla="*/ 191632 h 194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6579" h="1946571">
                <a:moveTo>
                  <a:pt x="1600164" y="191632"/>
                </a:moveTo>
                <a:cubicBezTo>
                  <a:pt x="1812989" y="411445"/>
                  <a:pt x="1588636" y="591325"/>
                  <a:pt x="1613576" y="835192"/>
                </a:cubicBezTo>
                <a:cubicBezTo>
                  <a:pt x="1638516" y="1079059"/>
                  <a:pt x="1973923" y="1463211"/>
                  <a:pt x="1749805" y="1654832"/>
                </a:cubicBezTo>
                <a:cubicBezTo>
                  <a:pt x="1261790" y="1973079"/>
                  <a:pt x="633721" y="2043900"/>
                  <a:pt x="357778" y="1802973"/>
                </a:cubicBezTo>
                <a:cubicBezTo>
                  <a:pt x="-295806" y="1034810"/>
                  <a:pt x="110050" y="524772"/>
                  <a:pt x="296425" y="349851"/>
                </a:cubicBezTo>
                <a:cubicBezTo>
                  <a:pt x="366316" y="284256"/>
                  <a:pt x="920312" y="-291948"/>
                  <a:pt x="1600164" y="191632"/>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1" name="Picture Placeholder 10"/>
          <p:cNvSpPr>
            <a:spLocks noGrp="1"/>
          </p:cNvSpPr>
          <p:nvPr>
            <p:ph type="pic" sz="quarter" idx="13" hasCustomPrompt="1"/>
          </p:nvPr>
        </p:nvSpPr>
        <p:spPr>
          <a:xfrm>
            <a:off x="8902531" y="3428677"/>
            <a:ext cx="1915107" cy="1979676"/>
          </a:xfrm>
          <a:custGeom>
            <a:avLst/>
            <a:gdLst>
              <a:gd name="connsiteX0" fmla="*/ 1066563 w 1725739"/>
              <a:gd name="connsiteY0" fmla="*/ 416 h 1764262"/>
              <a:gd name="connsiteX1" fmla="*/ 1434471 w 1725739"/>
              <a:gd name="connsiteY1" fmla="*/ 128982 h 1764262"/>
              <a:gd name="connsiteX2" fmla="*/ 1510484 w 1725739"/>
              <a:gd name="connsiteY2" fmla="*/ 1443805 h 1764262"/>
              <a:gd name="connsiteX3" fmla="*/ 220968 w 1725739"/>
              <a:gd name="connsiteY3" fmla="*/ 1626180 h 1764262"/>
              <a:gd name="connsiteX4" fmla="*/ 178665 w 1725739"/>
              <a:gd name="connsiteY4" fmla="*/ 582633 h 1764262"/>
              <a:gd name="connsiteX5" fmla="*/ 1066563 w 1725739"/>
              <a:gd name="connsiteY5" fmla="*/ 416 h 1764262"/>
              <a:gd name="connsiteX0" fmla="*/ 903600 w 1725739"/>
              <a:gd name="connsiteY0" fmla="*/ 80 h 1935942"/>
              <a:gd name="connsiteX1" fmla="*/ 1434471 w 1725739"/>
              <a:gd name="connsiteY1" fmla="*/ 300662 h 1935942"/>
              <a:gd name="connsiteX2" fmla="*/ 1510484 w 1725739"/>
              <a:gd name="connsiteY2" fmla="*/ 1615485 h 1935942"/>
              <a:gd name="connsiteX3" fmla="*/ 220968 w 1725739"/>
              <a:gd name="connsiteY3" fmla="*/ 1797860 h 1935942"/>
              <a:gd name="connsiteX4" fmla="*/ 178665 w 1725739"/>
              <a:gd name="connsiteY4" fmla="*/ 754313 h 1935942"/>
              <a:gd name="connsiteX5" fmla="*/ 903600 w 1725739"/>
              <a:gd name="connsiteY5" fmla="*/ 80 h 1935942"/>
              <a:gd name="connsiteX0" fmla="*/ 903600 w 1799895"/>
              <a:gd name="connsiteY0" fmla="*/ 102 h 1935964"/>
              <a:gd name="connsiteX1" fmla="*/ 1561219 w 1799895"/>
              <a:gd name="connsiteY1" fmla="*/ 255417 h 1935964"/>
              <a:gd name="connsiteX2" fmla="*/ 1510484 w 1799895"/>
              <a:gd name="connsiteY2" fmla="*/ 1615507 h 1935964"/>
              <a:gd name="connsiteX3" fmla="*/ 220968 w 1799895"/>
              <a:gd name="connsiteY3" fmla="*/ 1797882 h 1935964"/>
              <a:gd name="connsiteX4" fmla="*/ 178665 w 1799895"/>
              <a:gd name="connsiteY4" fmla="*/ 754335 h 1935964"/>
              <a:gd name="connsiteX5" fmla="*/ 903600 w 1799895"/>
              <a:gd name="connsiteY5" fmla="*/ 102 h 1935964"/>
              <a:gd name="connsiteX0" fmla="*/ 903600 w 1852488"/>
              <a:gd name="connsiteY0" fmla="*/ 102 h 1979411"/>
              <a:gd name="connsiteX1" fmla="*/ 1561219 w 1852488"/>
              <a:gd name="connsiteY1" fmla="*/ 255417 h 1979411"/>
              <a:gd name="connsiteX2" fmla="*/ 1637233 w 1852488"/>
              <a:gd name="connsiteY2" fmla="*/ 1724149 h 1979411"/>
              <a:gd name="connsiteX3" fmla="*/ 220968 w 1852488"/>
              <a:gd name="connsiteY3" fmla="*/ 1797882 h 1979411"/>
              <a:gd name="connsiteX4" fmla="*/ 178665 w 1852488"/>
              <a:gd name="connsiteY4" fmla="*/ 754335 h 1979411"/>
              <a:gd name="connsiteX5" fmla="*/ 903600 w 1852488"/>
              <a:gd name="connsiteY5" fmla="*/ 102 h 1979411"/>
              <a:gd name="connsiteX0" fmla="*/ 903600 w 1915107"/>
              <a:gd name="connsiteY0" fmla="*/ 36 h 1979345"/>
              <a:gd name="connsiteX1" fmla="*/ 1669861 w 1915107"/>
              <a:gd name="connsiteY1" fmla="*/ 572223 h 1979345"/>
              <a:gd name="connsiteX2" fmla="*/ 1637233 w 1915107"/>
              <a:gd name="connsiteY2" fmla="*/ 1724083 h 1979345"/>
              <a:gd name="connsiteX3" fmla="*/ 220968 w 1915107"/>
              <a:gd name="connsiteY3" fmla="*/ 1797816 h 1979345"/>
              <a:gd name="connsiteX4" fmla="*/ 178665 w 1915107"/>
              <a:gd name="connsiteY4" fmla="*/ 754269 h 1979345"/>
              <a:gd name="connsiteX5" fmla="*/ 903600 w 1915107"/>
              <a:gd name="connsiteY5" fmla="*/ 36 h 1979345"/>
              <a:gd name="connsiteX0" fmla="*/ 903600 w 1915107"/>
              <a:gd name="connsiteY0" fmla="*/ 3139 h 1982448"/>
              <a:gd name="connsiteX1" fmla="*/ 1669861 w 1915107"/>
              <a:gd name="connsiteY1" fmla="*/ 575326 h 1982448"/>
              <a:gd name="connsiteX2" fmla="*/ 1637233 w 1915107"/>
              <a:gd name="connsiteY2" fmla="*/ 1727186 h 1982448"/>
              <a:gd name="connsiteX3" fmla="*/ 220968 w 1915107"/>
              <a:gd name="connsiteY3" fmla="*/ 1800919 h 1982448"/>
              <a:gd name="connsiteX4" fmla="*/ 178665 w 1915107"/>
              <a:gd name="connsiteY4" fmla="*/ 757372 h 1982448"/>
              <a:gd name="connsiteX5" fmla="*/ 903600 w 1915107"/>
              <a:gd name="connsiteY5" fmla="*/ 3139 h 1982448"/>
              <a:gd name="connsiteX0" fmla="*/ 903600 w 1915107"/>
              <a:gd name="connsiteY0" fmla="*/ 367 h 1979676"/>
              <a:gd name="connsiteX1" fmla="*/ 1669861 w 1915107"/>
              <a:gd name="connsiteY1" fmla="*/ 572554 h 1979676"/>
              <a:gd name="connsiteX2" fmla="*/ 1637233 w 1915107"/>
              <a:gd name="connsiteY2" fmla="*/ 1724414 h 1979676"/>
              <a:gd name="connsiteX3" fmla="*/ 220968 w 1915107"/>
              <a:gd name="connsiteY3" fmla="*/ 1798147 h 1979676"/>
              <a:gd name="connsiteX4" fmla="*/ 178665 w 1915107"/>
              <a:gd name="connsiteY4" fmla="*/ 754600 h 1979676"/>
              <a:gd name="connsiteX5" fmla="*/ 903600 w 1915107"/>
              <a:gd name="connsiteY5" fmla="*/ 367 h 197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5107" h="1979676">
                <a:moveTo>
                  <a:pt x="903600" y="367"/>
                </a:moveTo>
                <a:cubicBezTo>
                  <a:pt x="1027768" y="-4406"/>
                  <a:pt x="1195983" y="29778"/>
                  <a:pt x="1669861" y="572554"/>
                </a:cubicBezTo>
                <a:cubicBezTo>
                  <a:pt x="2101568" y="1033676"/>
                  <a:pt x="1880401" y="1501043"/>
                  <a:pt x="1637233" y="1724414"/>
                </a:cubicBezTo>
                <a:cubicBezTo>
                  <a:pt x="1323843" y="2064886"/>
                  <a:pt x="496911" y="2039074"/>
                  <a:pt x="220968" y="1798147"/>
                </a:cubicBezTo>
                <a:cubicBezTo>
                  <a:pt x="-108766" y="1649109"/>
                  <a:pt x="-23586" y="1004133"/>
                  <a:pt x="178665" y="754600"/>
                </a:cubicBezTo>
                <a:cubicBezTo>
                  <a:pt x="330354" y="567450"/>
                  <a:pt x="531097" y="14686"/>
                  <a:pt x="903600" y="367"/>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3" name="Picture Placeholder 12"/>
          <p:cNvSpPr>
            <a:spLocks noGrp="1"/>
          </p:cNvSpPr>
          <p:nvPr>
            <p:ph type="pic" sz="quarter" idx="14" hasCustomPrompt="1"/>
          </p:nvPr>
        </p:nvSpPr>
        <p:spPr>
          <a:xfrm>
            <a:off x="6199543" y="3461853"/>
            <a:ext cx="1890551" cy="2090551"/>
          </a:xfrm>
          <a:custGeom>
            <a:avLst/>
            <a:gdLst>
              <a:gd name="connsiteX0" fmla="*/ 580491 w 1777641"/>
              <a:gd name="connsiteY0" fmla="*/ 141 h 1832562"/>
              <a:gd name="connsiteX1" fmla="*/ 1488749 w 1777641"/>
              <a:gd name="connsiteY1" fmla="*/ 592809 h 1832562"/>
              <a:gd name="connsiteX2" fmla="*/ 1574287 w 1777641"/>
              <a:gd name="connsiteY2" fmla="*/ 1656172 h 1832562"/>
              <a:gd name="connsiteX3" fmla="*/ 317156 w 1777641"/>
              <a:gd name="connsiteY3" fmla="*/ 1680432 h 1832562"/>
              <a:gd name="connsiteX4" fmla="*/ 286283 w 1777641"/>
              <a:gd name="connsiteY4" fmla="*/ 120630 h 1832562"/>
              <a:gd name="connsiteX5" fmla="*/ 580491 w 1777641"/>
              <a:gd name="connsiteY5" fmla="*/ 141 h 1832562"/>
              <a:gd name="connsiteX0" fmla="*/ 580491 w 1777641"/>
              <a:gd name="connsiteY0" fmla="*/ 71952 h 1904373"/>
              <a:gd name="connsiteX1" fmla="*/ 1488749 w 1777641"/>
              <a:gd name="connsiteY1" fmla="*/ 664620 h 1904373"/>
              <a:gd name="connsiteX2" fmla="*/ 1574287 w 1777641"/>
              <a:gd name="connsiteY2" fmla="*/ 1727983 h 1904373"/>
              <a:gd name="connsiteX3" fmla="*/ 317156 w 1777641"/>
              <a:gd name="connsiteY3" fmla="*/ 1752243 h 1904373"/>
              <a:gd name="connsiteX4" fmla="*/ 286283 w 1777641"/>
              <a:gd name="connsiteY4" fmla="*/ 192441 h 1904373"/>
              <a:gd name="connsiteX5" fmla="*/ 580491 w 1777641"/>
              <a:gd name="connsiteY5" fmla="*/ 71952 h 1904373"/>
              <a:gd name="connsiteX0" fmla="*/ 580491 w 1840450"/>
              <a:gd name="connsiteY0" fmla="*/ 75290 h 1907711"/>
              <a:gd name="connsiteX1" fmla="*/ 1597391 w 1840450"/>
              <a:gd name="connsiteY1" fmla="*/ 640797 h 1907711"/>
              <a:gd name="connsiteX2" fmla="*/ 1574287 w 1840450"/>
              <a:gd name="connsiteY2" fmla="*/ 1731321 h 1907711"/>
              <a:gd name="connsiteX3" fmla="*/ 317156 w 1840450"/>
              <a:gd name="connsiteY3" fmla="*/ 1755581 h 1907711"/>
              <a:gd name="connsiteX4" fmla="*/ 286283 w 1840450"/>
              <a:gd name="connsiteY4" fmla="*/ 195779 h 1907711"/>
              <a:gd name="connsiteX5" fmla="*/ 580491 w 1840450"/>
              <a:gd name="connsiteY5" fmla="*/ 75290 h 1907711"/>
              <a:gd name="connsiteX0" fmla="*/ 580491 w 1848205"/>
              <a:gd name="connsiteY0" fmla="*/ 75290 h 1907711"/>
              <a:gd name="connsiteX1" fmla="*/ 1597391 w 1848205"/>
              <a:gd name="connsiteY1" fmla="*/ 640797 h 1907711"/>
              <a:gd name="connsiteX2" fmla="*/ 1574287 w 1848205"/>
              <a:gd name="connsiteY2" fmla="*/ 1731321 h 1907711"/>
              <a:gd name="connsiteX3" fmla="*/ 317156 w 1848205"/>
              <a:gd name="connsiteY3" fmla="*/ 1755581 h 1907711"/>
              <a:gd name="connsiteX4" fmla="*/ 286283 w 1848205"/>
              <a:gd name="connsiteY4" fmla="*/ 195779 h 1907711"/>
              <a:gd name="connsiteX5" fmla="*/ 580491 w 1848205"/>
              <a:gd name="connsiteY5" fmla="*/ 75290 h 1907711"/>
              <a:gd name="connsiteX0" fmla="*/ 675599 w 1943313"/>
              <a:gd name="connsiteY0" fmla="*/ 75290 h 1907711"/>
              <a:gd name="connsiteX1" fmla="*/ 1692499 w 1943313"/>
              <a:gd name="connsiteY1" fmla="*/ 640797 h 1907711"/>
              <a:gd name="connsiteX2" fmla="*/ 1669395 w 1943313"/>
              <a:gd name="connsiteY2" fmla="*/ 1731321 h 1907711"/>
              <a:gd name="connsiteX3" fmla="*/ 412264 w 1943313"/>
              <a:gd name="connsiteY3" fmla="*/ 1755581 h 1907711"/>
              <a:gd name="connsiteX4" fmla="*/ 381391 w 1943313"/>
              <a:gd name="connsiteY4" fmla="*/ 195779 h 1907711"/>
              <a:gd name="connsiteX5" fmla="*/ 675599 w 1943313"/>
              <a:gd name="connsiteY5" fmla="*/ 75290 h 1907711"/>
              <a:gd name="connsiteX0" fmla="*/ 675599 w 1943313"/>
              <a:gd name="connsiteY0" fmla="*/ 75290 h 1970394"/>
              <a:gd name="connsiteX1" fmla="*/ 1692499 w 1943313"/>
              <a:gd name="connsiteY1" fmla="*/ 640797 h 1970394"/>
              <a:gd name="connsiteX2" fmla="*/ 1669395 w 1943313"/>
              <a:gd name="connsiteY2" fmla="*/ 1731321 h 1970394"/>
              <a:gd name="connsiteX3" fmla="*/ 412264 w 1943313"/>
              <a:gd name="connsiteY3" fmla="*/ 1755581 h 1970394"/>
              <a:gd name="connsiteX4" fmla="*/ 381391 w 1943313"/>
              <a:gd name="connsiteY4" fmla="*/ 195779 h 1970394"/>
              <a:gd name="connsiteX5" fmla="*/ 675599 w 1943313"/>
              <a:gd name="connsiteY5" fmla="*/ 75290 h 1970394"/>
              <a:gd name="connsiteX0" fmla="*/ 675599 w 1943313"/>
              <a:gd name="connsiteY0" fmla="*/ 75290 h 2101818"/>
              <a:gd name="connsiteX1" fmla="*/ 1692499 w 1943313"/>
              <a:gd name="connsiteY1" fmla="*/ 640797 h 2101818"/>
              <a:gd name="connsiteX2" fmla="*/ 1669395 w 1943313"/>
              <a:gd name="connsiteY2" fmla="*/ 1731321 h 2101818"/>
              <a:gd name="connsiteX3" fmla="*/ 412264 w 1943313"/>
              <a:gd name="connsiteY3" fmla="*/ 1755581 h 2101818"/>
              <a:gd name="connsiteX4" fmla="*/ 381391 w 1943313"/>
              <a:gd name="connsiteY4" fmla="*/ 195779 h 2101818"/>
              <a:gd name="connsiteX5" fmla="*/ 675599 w 1943313"/>
              <a:gd name="connsiteY5" fmla="*/ 75290 h 2101818"/>
              <a:gd name="connsiteX0" fmla="*/ 675599 w 1917711"/>
              <a:gd name="connsiteY0" fmla="*/ 75290 h 2045946"/>
              <a:gd name="connsiteX1" fmla="*/ 1692499 w 1917711"/>
              <a:gd name="connsiteY1" fmla="*/ 640797 h 2045946"/>
              <a:gd name="connsiteX2" fmla="*/ 1592393 w 1917711"/>
              <a:gd name="connsiteY2" fmla="*/ 1509940 h 2045946"/>
              <a:gd name="connsiteX3" fmla="*/ 412264 w 1917711"/>
              <a:gd name="connsiteY3" fmla="*/ 1755581 h 2045946"/>
              <a:gd name="connsiteX4" fmla="*/ 381391 w 1917711"/>
              <a:gd name="connsiteY4" fmla="*/ 195779 h 2045946"/>
              <a:gd name="connsiteX5" fmla="*/ 675599 w 1917711"/>
              <a:gd name="connsiteY5" fmla="*/ 75290 h 2045946"/>
              <a:gd name="connsiteX0" fmla="*/ 675599 w 1917711"/>
              <a:gd name="connsiteY0" fmla="*/ 75290 h 2057063"/>
              <a:gd name="connsiteX1" fmla="*/ 1692499 w 1917711"/>
              <a:gd name="connsiteY1" fmla="*/ 640797 h 2057063"/>
              <a:gd name="connsiteX2" fmla="*/ 1592393 w 1917711"/>
              <a:gd name="connsiteY2" fmla="*/ 1509940 h 2057063"/>
              <a:gd name="connsiteX3" fmla="*/ 412264 w 1917711"/>
              <a:gd name="connsiteY3" fmla="*/ 1755581 h 2057063"/>
              <a:gd name="connsiteX4" fmla="*/ 381391 w 1917711"/>
              <a:gd name="connsiteY4" fmla="*/ 195779 h 2057063"/>
              <a:gd name="connsiteX5" fmla="*/ 675599 w 1917711"/>
              <a:gd name="connsiteY5" fmla="*/ 75290 h 2057063"/>
              <a:gd name="connsiteX0" fmla="*/ 675599 w 1970100"/>
              <a:gd name="connsiteY0" fmla="*/ 75290 h 2057063"/>
              <a:gd name="connsiteX1" fmla="*/ 1692499 w 1970100"/>
              <a:gd name="connsiteY1" fmla="*/ 640797 h 2057063"/>
              <a:gd name="connsiteX2" fmla="*/ 1592393 w 1970100"/>
              <a:gd name="connsiteY2" fmla="*/ 1509940 h 2057063"/>
              <a:gd name="connsiteX3" fmla="*/ 412264 w 1970100"/>
              <a:gd name="connsiteY3" fmla="*/ 1755581 h 2057063"/>
              <a:gd name="connsiteX4" fmla="*/ 381391 w 1970100"/>
              <a:gd name="connsiteY4" fmla="*/ 195779 h 2057063"/>
              <a:gd name="connsiteX5" fmla="*/ 675599 w 1970100"/>
              <a:gd name="connsiteY5" fmla="*/ 75290 h 2057063"/>
              <a:gd name="connsiteX0" fmla="*/ 675599 w 1970100"/>
              <a:gd name="connsiteY0" fmla="*/ 75290 h 1912609"/>
              <a:gd name="connsiteX1" fmla="*/ 1692499 w 1970100"/>
              <a:gd name="connsiteY1" fmla="*/ 640797 h 1912609"/>
              <a:gd name="connsiteX2" fmla="*/ 1592393 w 1970100"/>
              <a:gd name="connsiteY2" fmla="*/ 1509940 h 1912609"/>
              <a:gd name="connsiteX3" fmla="*/ 412264 w 1970100"/>
              <a:gd name="connsiteY3" fmla="*/ 1755581 h 1912609"/>
              <a:gd name="connsiteX4" fmla="*/ 381391 w 1970100"/>
              <a:gd name="connsiteY4" fmla="*/ 195779 h 1912609"/>
              <a:gd name="connsiteX5" fmla="*/ 675599 w 1970100"/>
              <a:gd name="connsiteY5" fmla="*/ 75290 h 1912609"/>
              <a:gd name="connsiteX0" fmla="*/ 540067 w 1834568"/>
              <a:gd name="connsiteY0" fmla="*/ 75290 h 2205883"/>
              <a:gd name="connsiteX1" fmla="*/ 1556967 w 1834568"/>
              <a:gd name="connsiteY1" fmla="*/ 640797 h 2205883"/>
              <a:gd name="connsiteX2" fmla="*/ 1456861 w 1834568"/>
              <a:gd name="connsiteY2" fmla="*/ 1509940 h 2205883"/>
              <a:gd name="connsiteX3" fmla="*/ 521661 w 1834568"/>
              <a:gd name="connsiteY3" fmla="*/ 2098481 h 2205883"/>
              <a:gd name="connsiteX4" fmla="*/ 245859 w 1834568"/>
              <a:gd name="connsiteY4" fmla="*/ 195779 h 2205883"/>
              <a:gd name="connsiteX5" fmla="*/ 540067 w 1834568"/>
              <a:gd name="connsiteY5" fmla="*/ 75290 h 2205883"/>
              <a:gd name="connsiteX0" fmla="*/ 616224 w 1910725"/>
              <a:gd name="connsiteY0" fmla="*/ 75290 h 2205883"/>
              <a:gd name="connsiteX1" fmla="*/ 1633124 w 1910725"/>
              <a:gd name="connsiteY1" fmla="*/ 640797 h 2205883"/>
              <a:gd name="connsiteX2" fmla="*/ 1533018 w 1910725"/>
              <a:gd name="connsiteY2" fmla="*/ 1509940 h 2205883"/>
              <a:gd name="connsiteX3" fmla="*/ 597818 w 1910725"/>
              <a:gd name="connsiteY3" fmla="*/ 2098481 h 2205883"/>
              <a:gd name="connsiteX4" fmla="*/ 191387 w 1910725"/>
              <a:gd name="connsiteY4" fmla="*/ 571336 h 2205883"/>
              <a:gd name="connsiteX5" fmla="*/ 616224 w 1910725"/>
              <a:gd name="connsiteY5" fmla="*/ 75290 h 2205883"/>
              <a:gd name="connsiteX0" fmla="*/ 616224 w 1910725"/>
              <a:gd name="connsiteY0" fmla="*/ 75290 h 2205883"/>
              <a:gd name="connsiteX1" fmla="*/ 1633124 w 1910725"/>
              <a:gd name="connsiteY1" fmla="*/ 640797 h 2205883"/>
              <a:gd name="connsiteX2" fmla="*/ 1533018 w 1910725"/>
              <a:gd name="connsiteY2" fmla="*/ 1509940 h 2205883"/>
              <a:gd name="connsiteX3" fmla="*/ 597818 w 1910725"/>
              <a:gd name="connsiteY3" fmla="*/ 2098481 h 2205883"/>
              <a:gd name="connsiteX4" fmla="*/ 191387 w 1910725"/>
              <a:gd name="connsiteY4" fmla="*/ 571336 h 2205883"/>
              <a:gd name="connsiteX5" fmla="*/ 616224 w 1910725"/>
              <a:gd name="connsiteY5" fmla="*/ 75290 h 2205883"/>
              <a:gd name="connsiteX0" fmla="*/ 567767 w 1862268"/>
              <a:gd name="connsiteY0" fmla="*/ 75290 h 2205883"/>
              <a:gd name="connsiteX1" fmla="*/ 1584667 w 1862268"/>
              <a:gd name="connsiteY1" fmla="*/ 640797 h 2205883"/>
              <a:gd name="connsiteX2" fmla="*/ 1484561 w 1862268"/>
              <a:gd name="connsiteY2" fmla="*/ 1509940 h 2205883"/>
              <a:gd name="connsiteX3" fmla="*/ 549361 w 1862268"/>
              <a:gd name="connsiteY3" fmla="*/ 2098481 h 2205883"/>
              <a:gd name="connsiteX4" fmla="*/ 142930 w 1862268"/>
              <a:gd name="connsiteY4" fmla="*/ 571336 h 2205883"/>
              <a:gd name="connsiteX5" fmla="*/ 567767 w 1862268"/>
              <a:gd name="connsiteY5" fmla="*/ 75290 h 2205883"/>
              <a:gd name="connsiteX0" fmla="*/ 729365 w 2023866"/>
              <a:gd name="connsiteY0" fmla="*/ 75290 h 2205883"/>
              <a:gd name="connsiteX1" fmla="*/ 1746265 w 2023866"/>
              <a:gd name="connsiteY1" fmla="*/ 640797 h 2205883"/>
              <a:gd name="connsiteX2" fmla="*/ 1646159 w 2023866"/>
              <a:gd name="connsiteY2" fmla="*/ 1509940 h 2205883"/>
              <a:gd name="connsiteX3" fmla="*/ 710959 w 2023866"/>
              <a:gd name="connsiteY3" fmla="*/ 2098481 h 2205883"/>
              <a:gd name="connsiteX4" fmla="*/ 75928 w 2023866"/>
              <a:gd name="connsiteY4" fmla="*/ 424379 h 2205883"/>
              <a:gd name="connsiteX5" fmla="*/ 729365 w 2023866"/>
              <a:gd name="connsiteY5" fmla="*/ 75290 h 2205883"/>
              <a:gd name="connsiteX0" fmla="*/ 664051 w 2023866"/>
              <a:gd name="connsiteY0" fmla="*/ 39544 h 2676323"/>
              <a:gd name="connsiteX1" fmla="*/ 1746265 w 2023866"/>
              <a:gd name="connsiteY1" fmla="*/ 1111237 h 2676323"/>
              <a:gd name="connsiteX2" fmla="*/ 1646159 w 2023866"/>
              <a:gd name="connsiteY2" fmla="*/ 1980380 h 2676323"/>
              <a:gd name="connsiteX3" fmla="*/ 710959 w 2023866"/>
              <a:gd name="connsiteY3" fmla="*/ 2568921 h 2676323"/>
              <a:gd name="connsiteX4" fmla="*/ 75928 w 2023866"/>
              <a:gd name="connsiteY4" fmla="*/ 894819 h 2676323"/>
              <a:gd name="connsiteX5" fmla="*/ 664051 w 2023866"/>
              <a:gd name="connsiteY5" fmla="*/ 39544 h 2676323"/>
              <a:gd name="connsiteX0" fmla="*/ 664051 w 2023866"/>
              <a:gd name="connsiteY0" fmla="*/ 39544 h 2676323"/>
              <a:gd name="connsiteX1" fmla="*/ 1746265 w 2023866"/>
              <a:gd name="connsiteY1" fmla="*/ 1111237 h 2676323"/>
              <a:gd name="connsiteX2" fmla="*/ 1646159 w 2023866"/>
              <a:gd name="connsiteY2" fmla="*/ 1980380 h 2676323"/>
              <a:gd name="connsiteX3" fmla="*/ 710959 w 2023866"/>
              <a:gd name="connsiteY3" fmla="*/ 2568921 h 2676323"/>
              <a:gd name="connsiteX4" fmla="*/ 75928 w 2023866"/>
              <a:gd name="connsiteY4" fmla="*/ 894819 h 2676323"/>
              <a:gd name="connsiteX5" fmla="*/ 664051 w 2023866"/>
              <a:gd name="connsiteY5" fmla="*/ 39544 h 2676323"/>
              <a:gd name="connsiteX0" fmla="*/ 664051 w 2023866"/>
              <a:gd name="connsiteY0" fmla="*/ 39544 h 2676323"/>
              <a:gd name="connsiteX1" fmla="*/ 1746265 w 2023866"/>
              <a:gd name="connsiteY1" fmla="*/ 1111237 h 2676323"/>
              <a:gd name="connsiteX2" fmla="*/ 1646159 w 2023866"/>
              <a:gd name="connsiteY2" fmla="*/ 1980380 h 2676323"/>
              <a:gd name="connsiteX3" fmla="*/ 710959 w 2023866"/>
              <a:gd name="connsiteY3" fmla="*/ 2568921 h 2676323"/>
              <a:gd name="connsiteX4" fmla="*/ 75928 w 2023866"/>
              <a:gd name="connsiteY4" fmla="*/ 894819 h 2676323"/>
              <a:gd name="connsiteX5" fmla="*/ 664051 w 2023866"/>
              <a:gd name="connsiteY5" fmla="*/ 39544 h 2676323"/>
              <a:gd name="connsiteX0" fmla="*/ 664051 w 2023866"/>
              <a:gd name="connsiteY0" fmla="*/ 39544 h 2676323"/>
              <a:gd name="connsiteX1" fmla="*/ 1746265 w 2023866"/>
              <a:gd name="connsiteY1" fmla="*/ 1111237 h 2676323"/>
              <a:gd name="connsiteX2" fmla="*/ 1646159 w 2023866"/>
              <a:gd name="connsiteY2" fmla="*/ 1980380 h 2676323"/>
              <a:gd name="connsiteX3" fmla="*/ 710959 w 2023866"/>
              <a:gd name="connsiteY3" fmla="*/ 2568921 h 2676323"/>
              <a:gd name="connsiteX4" fmla="*/ 75928 w 2023866"/>
              <a:gd name="connsiteY4" fmla="*/ 894819 h 2676323"/>
              <a:gd name="connsiteX5" fmla="*/ 664051 w 2023866"/>
              <a:gd name="connsiteY5" fmla="*/ 39544 h 2676323"/>
              <a:gd name="connsiteX0" fmla="*/ 641779 w 2001594"/>
              <a:gd name="connsiteY0" fmla="*/ 39544 h 2676323"/>
              <a:gd name="connsiteX1" fmla="*/ 1723993 w 2001594"/>
              <a:gd name="connsiteY1" fmla="*/ 1111237 h 2676323"/>
              <a:gd name="connsiteX2" fmla="*/ 1623887 w 2001594"/>
              <a:gd name="connsiteY2" fmla="*/ 1980380 h 2676323"/>
              <a:gd name="connsiteX3" fmla="*/ 688687 w 2001594"/>
              <a:gd name="connsiteY3" fmla="*/ 2568921 h 2676323"/>
              <a:gd name="connsiteX4" fmla="*/ 53656 w 2001594"/>
              <a:gd name="connsiteY4" fmla="*/ 894819 h 2676323"/>
              <a:gd name="connsiteX5" fmla="*/ 641779 w 2001594"/>
              <a:gd name="connsiteY5" fmla="*/ 39544 h 2676323"/>
              <a:gd name="connsiteX0" fmla="*/ 641779 w 2001594"/>
              <a:gd name="connsiteY0" fmla="*/ 36589 h 2673368"/>
              <a:gd name="connsiteX1" fmla="*/ 1723993 w 2001594"/>
              <a:gd name="connsiteY1" fmla="*/ 1108282 h 2673368"/>
              <a:gd name="connsiteX2" fmla="*/ 1623887 w 2001594"/>
              <a:gd name="connsiteY2" fmla="*/ 1977425 h 2673368"/>
              <a:gd name="connsiteX3" fmla="*/ 688687 w 2001594"/>
              <a:gd name="connsiteY3" fmla="*/ 2565966 h 2673368"/>
              <a:gd name="connsiteX4" fmla="*/ 53656 w 2001594"/>
              <a:gd name="connsiteY4" fmla="*/ 891864 h 2673368"/>
              <a:gd name="connsiteX5" fmla="*/ 641779 w 2001594"/>
              <a:gd name="connsiteY5" fmla="*/ 36589 h 2673368"/>
              <a:gd name="connsiteX0" fmla="*/ 641779 w 2081886"/>
              <a:gd name="connsiteY0" fmla="*/ 36589 h 2673368"/>
              <a:gd name="connsiteX1" fmla="*/ 1723993 w 2081886"/>
              <a:gd name="connsiteY1" fmla="*/ 1108282 h 2673368"/>
              <a:gd name="connsiteX2" fmla="*/ 1623887 w 2081886"/>
              <a:gd name="connsiteY2" fmla="*/ 1977425 h 2673368"/>
              <a:gd name="connsiteX3" fmla="*/ 688687 w 2081886"/>
              <a:gd name="connsiteY3" fmla="*/ 2565966 h 2673368"/>
              <a:gd name="connsiteX4" fmla="*/ 53656 w 2081886"/>
              <a:gd name="connsiteY4" fmla="*/ 891864 h 2673368"/>
              <a:gd name="connsiteX5" fmla="*/ 641779 w 2081886"/>
              <a:gd name="connsiteY5" fmla="*/ 36589 h 2673368"/>
              <a:gd name="connsiteX0" fmla="*/ 641779 w 2081886"/>
              <a:gd name="connsiteY0" fmla="*/ 36589 h 2765277"/>
              <a:gd name="connsiteX1" fmla="*/ 1723993 w 2081886"/>
              <a:gd name="connsiteY1" fmla="*/ 1108282 h 2765277"/>
              <a:gd name="connsiteX2" fmla="*/ 1623887 w 2081886"/>
              <a:gd name="connsiteY2" fmla="*/ 1977425 h 2765277"/>
              <a:gd name="connsiteX3" fmla="*/ 688687 w 2081886"/>
              <a:gd name="connsiteY3" fmla="*/ 2565966 h 2765277"/>
              <a:gd name="connsiteX4" fmla="*/ 53656 w 2081886"/>
              <a:gd name="connsiteY4" fmla="*/ 891864 h 2765277"/>
              <a:gd name="connsiteX5" fmla="*/ 641779 w 2081886"/>
              <a:gd name="connsiteY5" fmla="*/ 36589 h 2765277"/>
              <a:gd name="connsiteX0" fmla="*/ 691288 w 1996526"/>
              <a:gd name="connsiteY0" fmla="*/ 36589 h 2623565"/>
              <a:gd name="connsiteX1" fmla="*/ 1773502 w 1996526"/>
              <a:gd name="connsiteY1" fmla="*/ 1108282 h 2623565"/>
              <a:gd name="connsiteX2" fmla="*/ 1673396 w 1996526"/>
              <a:gd name="connsiteY2" fmla="*/ 1977425 h 2623565"/>
              <a:gd name="connsiteX3" fmla="*/ 480774 w 1996526"/>
              <a:gd name="connsiteY3" fmla="*/ 2397651 h 2623565"/>
              <a:gd name="connsiteX4" fmla="*/ 103165 w 1996526"/>
              <a:gd name="connsiteY4" fmla="*/ 891864 h 2623565"/>
              <a:gd name="connsiteX5" fmla="*/ 691288 w 1996526"/>
              <a:gd name="connsiteY5" fmla="*/ 36589 h 2623565"/>
              <a:gd name="connsiteX0" fmla="*/ 630353 w 1716295"/>
              <a:gd name="connsiteY0" fmla="*/ 37170 h 2399250"/>
              <a:gd name="connsiteX1" fmla="*/ 1712567 w 1716295"/>
              <a:gd name="connsiteY1" fmla="*/ 1108863 h 2399250"/>
              <a:gd name="connsiteX2" fmla="*/ 419839 w 1716295"/>
              <a:gd name="connsiteY2" fmla="*/ 2398232 h 2399250"/>
              <a:gd name="connsiteX3" fmla="*/ 42230 w 1716295"/>
              <a:gd name="connsiteY3" fmla="*/ 892445 h 2399250"/>
              <a:gd name="connsiteX4" fmla="*/ 630353 w 1716295"/>
              <a:gd name="connsiteY4" fmla="*/ 37170 h 2399250"/>
              <a:gd name="connsiteX0" fmla="*/ 633426 w 1718141"/>
              <a:gd name="connsiteY0" fmla="*/ 36500 h 2272451"/>
              <a:gd name="connsiteX1" fmla="*/ 1715640 w 1718141"/>
              <a:gd name="connsiteY1" fmla="*/ 1108193 h 2272451"/>
              <a:gd name="connsiteX2" fmla="*/ 466645 w 1718141"/>
              <a:gd name="connsiteY2" fmla="*/ 2271307 h 2272451"/>
              <a:gd name="connsiteX3" fmla="*/ 45303 w 1718141"/>
              <a:gd name="connsiteY3" fmla="*/ 891775 h 2272451"/>
              <a:gd name="connsiteX4" fmla="*/ 633426 w 1718141"/>
              <a:gd name="connsiteY4" fmla="*/ 36500 h 2272451"/>
              <a:gd name="connsiteX0" fmla="*/ 664309 w 1749024"/>
              <a:gd name="connsiteY0" fmla="*/ 36500 h 2283909"/>
              <a:gd name="connsiteX1" fmla="*/ 1746523 w 1749024"/>
              <a:gd name="connsiteY1" fmla="*/ 1108193 h 2283909"/>
              <a:gd name="connsiteX2" fmla="*/ 497528 w 1749024"/>
              <a:gd name="connsiteY2" fmla="*/ 2271307 h 2283909"/>
              <a:gd name="connsiteX3" fmla="*/ 76186 w 1749024"/>
              <a:gd name="connsiteY3" fmla="*/ 891775 h 2283909"/>
              <a:gd name="connsiteX4" fmla="*/ 664309 w 1749024"/>
              <a:gd name="connsiteY4" fmla="*/ 36500 h 2283909"/>
              <a:gd name="connsiteX0" fmla="*/ 729494 w 1814209"/>
              <a:gd name="connsiteY0" fmla="*/ 36500 h 2283909"/>
              <a:gd name="connsiteX1" fmla="*/ 1811708 w 1814209"/>
              <a:gd name="connsiteY1" fmla="*/ 1108193 h 2283909"/>
              <a:gd name="connsiteX2" fmla="*/ 562713 w 1814209"/>
              <a:gd name="connsiteY2" fmla="*/ 2271307 h 2283909"/>
              <a:gd name="connsiteX3" fmla="*/ 141371 w 1814209"/>
              <a:gd name="connsiteY3" fmla="*/ 891775 h 2283909"/>
              <a:gd name="connsiteX4" fmla="*/ 729494 w 1814209"/>
              <a:gd name="connsiteY4" fmla="*/ 36500 h 2283909"/>
              <a:gd name="connsiteX0" fmla="*/ 785755 w 1868670"/>
              <a:gd name="connsiteY0" fmla="*/ 1668 h 2237061"/>
              <a:gd name="connsiteX1" fmla="*/ 1867969 w 1868670"/>
              <a:gd name="connsiteY1" fmla="*/ 1073361 h 2237061"/>
              <a:gd name="connsiteX2" fmla="*/ 618974 w 1868670"/>
              <a:gd name="connsiteY2" fmla="*/ 2236475 h 2237061"/>
              <a:gd name="connsiteX3" fmla="*/ 42135 w 1868670"/>
              <a:gd name="connsiteY3" fmla="*/ 920071 h 2237061"/>
              <a:gd name="connsiteX4" fmla="*/ 785755 w 1868670"/>
              <a:gd name="connsiteY4" fmla="*/ 1668 h 2237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670" h="2237061">
                <a:moveTo>
                  <a:pt x="785755" y="1668"/>
                </a:moveTo>
                <a:cubicBezTo>
                  <a:pt x="1090061" y="27216"/>
                  <a:pt x="1895766" y="700893"/>
                  <a:pt x="1867969" y="1073361"/>
                </a:cubicBezTo>
                <a:cubicBezTo>
                  <a:pt x="1840172" y="1445829"/>
                  <a:pt x="923280" y="2262023"/>
                  <a:pt x="618974" y="2236475"/>
                </a:cubicBezTo>
                <a:cubicBezTo>
                  <a:pt x="314668" y="2210927"/>
                  <a:pt x="-141157" y="1597658"/>
                  <a:pt x="42135" y="920071"/>
                </a:cubicBezTo>
                <a:cubicBezTo>
                  <a:pt x="225427" y="242484"/>
                  <a:pt x="481449" y="-23880"/>
                  <a:pt x="785755" y="1668"/>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5" name="Picture Placeholder 14"/>
          <p:cNvSpPr>
            <a:spLocks noGrp="1"/>
          </p:cNvSpPr>
          <p:nvPr>
            <p:ph type="pic" sz="quarter" idx="15" hasCustomPrompt="1"/>
          </p:nvPr>
        </p:nvSpPr>
        <p:spPr>
          <a:xfrm>
            <a:off x="3944028" y="3548624"/>
            <a:ext cx="1734249" cy="1833764"/>
          </a:xfrm>
          <a:custGeom>
            <a:avLst/>
            <a:gdLst>
              <a:gd name="connsiteX0" fmla="*/ 1224106 w 1734249"/>
              <a:gd name="connsiteY0" fmla="*/ 21 h 1833764"/>
              <a:gd name="connsiteX1" fmla="*/ 1666240 w 1734249"/>
              <a:gd name="connsiteY1" fmla="*/ 323880 h 1833764"/>
              <a:gd name="connsiteX2" fmla="*/ 1568898 w 1734249"/>
              <a:gd name="connsiteY2" fmla="*/ 1570123 h 1833764"/>
              <a:gd name="connsiteX3" fmla="*/ 395587 w 1734249"/>
              <a:gd name="connsiteY3" fmla="*/ 1640103 h 1833764"/>
              <a:gd name="connsiteX4" fmla="*/ 578074 w 1734249"/>
              <a:gd name="connsiteY4" fmla="*/ 194601 h 1833764"/>
              <a:gd name="connsiteX5" fmla="*/ 1224106 w 1734249"/>
              <a:gd name="connsiteY5" fmla="*/ 21 h 183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4249" h="1833764">
                <a:moveTo>
                  <a:pt x="1224106" y="21"/>
                </a:moveTo>
                <a:cubicBezTo>
                  <a:pt x="1427389" y="-1510"/>
                  <a:pt x="1596689" y="83365"/>
                  <a:pt x="1666240" y="323880"/>
                </a:cubicBezTo>
                <a:cubicBezTo>
                  <a:pt x="1793147" y="880252"/>
                  <a:pt x="1732056" y="1302302"/>
                  <a:pt x="1568898" y="1570123"/>
                </a:cubicBezTo>
                <a:cubicBezTo>
                  <a:pt x="1324723" y="1888370"/>
                  <a:pt x="846790" y="1926750"/>
                  <a:pt x="395587" y="1640103"/>
                </a:cubicBezTo>
                <a:cubicBezTo>
                  <a:pt x="-379917" y="1230080"/>
                  <a:pt x="151435" y="412838"/>
                  <a:pt x="578074" y="194601"/>
                </a:cubicBezTo>
                <a:cubicBezTo>
                  <a:pt x="783558" y="89491"/>
                  <a:pt x="1020824" y="1553"/>
                  <a:pt x="1224106" y="21"/>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10864181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2" name="Picture Placeholder 6"/>
          <p:cNvSpPr>
            <a:spLocks noGrp="1"/>
          </p:cNvSpPr>
          <p:nvPr>
            <p:ph type="pic" sz="quarter" idx="10" hasCustomPrompt="1"/>
          </p:nvPr>
        </p:nvSpPr>
        <p:spPr>
          <a:xfrm>
            <a:off x="2" y="3053442"/>
            <a:ext cx="6074228" cy="3804557"/>
          </a:xfrm>
          <a:prstGeom prst="rect">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9" name="Picture Placeholder 3"/>
          <p:cNvSpPr>
            <a:spLocks noGrp="1"/>
          </p:cNvSpPr>
          <p:nvPr>
            <p:ph type="pic" sz="quarter" idx="13" hasCustomPrompt="1"/>
          </p:nvPr>
        </p:nvSpPr>
        <p:spPr>
          <a:xfrm>
            <a:off x="5423598" y="5018107"/>
            <a:ext cx="424752" cy="424752"/>
          </a:xfrm>
          <a:prstGeom prst="ellipse">
            <a:avLst/>
          </a:pr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Image</a:t>
            </a:r>
          </a:p>
        </p:txBody>
      </p:sp>
      <p:sp>
        <p:nvSpPr>
          <p:cNvPr id="10" name="Picture Placeholder 3"/>
          <p:cNvSpPr>
            <a:spLocks noGrp="1"/>
          </p:cNvSpPr>
          <p:nvPr>
            <p:ph type="pic" sz="quarter" idx="14" hasCustomPrompt="1"/>
          </p:nvPr>
        </p:nvSpPr>
        <p:spPr>
          <a:xfrm>
            <a:off x="4687006" y="5018107"/>
            <a:ext cx="424752" cy="424752"/>
          </a:xfrm>
          <a:prstGeom prst="ellipse">
            <a:avLst/>
          </a:pr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Image</a:t>
            </a:r>
          </a:p>
        </p:txBody>
      </p:sp>
      <p:sp>
        <p:nvSpPr>
          <p:cNvPr id="11" name="Picture Placeholder 3"/>
          <p:cNvSpPr>
            <a:spLocks noGrp="1"/>
          </p:cNvSpPr>
          <p:nvPr>
            <p:ph type="pic" sz="quarter" idx="15" hasCustomPrompt="1"/>
          </p:nvPr>
        </p:nvSpPr>
        <p:spPr>
          <a:xfrm>
            <a:off x="3982565" y="5018107"/>
            <a:ext cx="424752" cy="424752"/>
          </a:xfrm>
          <a:prstGeom prst="ellipse">
            <a:avLst/>
          </a:pr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Image</a:t>
            </a:r>
          </a:p>
        </p:txBody>
      </p:sp>
      <p:sp>
        <p:nvSpPr>
          <p:cNvPr id="12" name="Picture Placeholder 3"/>
          <p:cNvSpPr>
            <a:spLocks noGrp="1"/>
          </p:cNvSpPr>
          <p:nvPr>
            <p:ph type="pic" sz="quarter" idx="16" hasCustomPrompt="1"/>
          </p:nvPr>
        </p:nvSpPr>
        <p:spPr>
          <a:xfrm>
            <a:off x="2385760" y="5018107"/>
            <a:ext cx="424752" cy="424752"/>
          </a:xfrm>
          <a:prstGeom prst="ellipse">
            <a:avLst/>
          </a:pr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Image</a:t>
            </a:r>
          </a:p>
        </p:txBody>
      </p:sp>
      <p:sp>
        <p:nvSpPr>
          <p:cNvPr id="13" name="Picture Placeholder 3"/>
          <p:cNvSpPr>
            <a:spLocks noGrp="1"/>
          </p:cNvSpPr>
          <p:nvPr>
            <p:ph type="pic" sz="quarter" idx="17" hasCustomPrompt="1"/>
          </p:nvPr>
        </p:nvSpPr>
        <p:spPr>
          <a:xfrm>
            <a:off x="1649168" y="5018107"/>
            <a:ext cx="424752" cy="424752"/>
          </a:xfrm>
          <a:prstGeom prst="ellipse">
            <a:avLst/>
          </a:pr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Image</a:t>
            </a:r>
          </a:p>
        </p:txBody>
      </p:sp>
      <p:sp>
        <p:nvSpPr>
          <p:cNvPr id="14" name="Picture Placeholder 3"/>
          <p:cNvSpPr>
            <a:spLocks noGrp="1"/>
          </p:cNvSpPr>
          <p:nvPr>
            <p:ph type="pic" sz="quarter" idx="18" hasCustomPrompt="1"/>
          </p:nvPr>
        </p:nvSpPr>
        <p:spPr>
          <a:xfrm>
            <a:off x="944727" y="5018107"/>
            <a:ext cx="424752" cy="424752"/>
          </a:xfrm>
          <a:prstGeom prst="ellipse">
            <a:avLst/>
          </a:pr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Image</a:t>
            </a:r>
          </a:p>
        </p:txBody>
      </p:sp>
    </p:spTree>
    <p:extLst>
      <p:ext uri="{BB962C8B-B14F-4D97-AF65-F5344CB8AC3E}">
        <p14:creationId xmlns:p14="http://schemas.microsoft.com/office/powerpoint/2010/main" val="12776964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Picture Placeholder 6"/>
          <p:cNvSpPr>
            <a:spLocks noGrp="1"/>
          </p:cNvSpPr>
          <p:nvPr>
            <p:ph type="pic" sz="quarter" idx="10" hasCustomPrompt="1"/>
          </p:nvPr>
        </p:nvSpPr>
        <p:spPr>
          <a:xfrm>
            <a:off x="6228272" y="0"/>
            <a:ext cx="5963728" cy="6858000"/>
          </a:xfrm>
          <a:prstGeom prst="rect">
            <a:avLst/>
          </a:prstGeom>
          <a:no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23927291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4" name="Picture Placeholder 4"/>
          <p:cNvSpPr>
            <a:spLocks noGrp="1"/>
          </p:cNvSpPr>
          <p:nvPr>
            <p:ph type="pic" sz="quarter" idx="13"/>
          </p:nvPr>
        </p:nvSpPr>
        <p:spPr>
          <a:xfrm>
            <a:off x="1549400" y="4807763"/>
            <a:ext cx="5461000" cy="2048336"/>
          </a:xfrm>
          <a:prstGeom prst="rect">
            <a:avLst/>
          </a:prstGeom>
          <a:solidFill>
            <a:schemeClr val="bg1">
              <a:lumMod val="95000"/>
            </a:schemeClr>
          </a:solidFill>
        </p:spPr>
        <p:txBody>
          <a:bodyPr>
            <a:normAutofit/>
          </a:bodyPr>
          <a:lstStyle>
            <a:lvl1pPr>
              <a:defRPr sz="2800">
                <a:latin typeface="Avenir Next LT Pro" panose="020B0504020202020204" pitchFamily="34" charset="0"/>
              </a:defRPr>
            </a:lvl1pPr>
          </a:lstStyle>
          <a:p>
            <a:endParaRPr lang="id-ID" dirty="0"/>
          </a:p>
        </p:txBody>
      </p:sp>
    </p:spTree>
    <p:extLst>
      <p:ext uri="{BB962C8B-B14F-4D97-AF65-F5344CB8AC3E}">
        <p14:creationId xmlns:p14="http://schemas.microsoft.com/office/powerpoint/2010/main" val="12149173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7" name="Freeform: Shape 68">
            <a:extLst>
              <a:ext uri="{FF2B5EF4-FFF2-40B4-BE49-F238E27FC236}">
                <a16:creationId xmlns:a16="http://schemas.microsoft.com/office/drawing/2014/main" id="{1228AE9F-8313-4994-8682-CBD53D1796D6}"/>
              </a:ext>
            </a:extLst>
          </p:cNvPr>
          <p:cNvSpPr/>
          <p:nvPr userDrawn="1"/>
        </p:nvSpPr>
        <p:spPr>
          <a:xfrm>
            <a:off x="0" y="4379496"/>
            <a:ext cx="12192000" cy="2478505"/>
          </a:xfrm>
          <a:custGeom>
            <a:avLst/>
            <a:gdLst>
              <a:gd name="connsiteX0" fmla="*/ 6360695 w 12192000"/>
              <a:gd name="connsiteY0" fmla="*/ 0 h 2478505"/>
              <a:gd name="connsiteX1" fmla="*/ 11875481 w 12192000"/>
              <a:gd name="connsiteY1" fmla="*/ 796865 h 2478505"/>
              <a:gd name="connsiteX2" fmla="*/ 12192000 w 12192000"/>
              <a:gd name="connsiteY2" fmla="*/ 926555 h 2478505"/>
              <a:gd name="connsiteX3" fmla="*/ 12192000 w 12192000"/>
              <a:gd name="connsiteY3" fmla="*/ 2478505 h 2478505"/>
              <a:gd name="connsiteX4" fmla="*/ 0 w 12192000"/>
              <a:gd name="connsiteY4" fmla="*/ 2478505 h 2478505"/>
              <a:gd name="connsiteX5" fmla="*/ 0 w 12192000"/>
              <a:gd name="connsiteY5" fmla="*/ 1194649 h 2478505"/>
              <a:gd name="connsiteX6" fmla="*/ 76512 w 12192000"/>
              <a:gd name="connsiteY6" fmla="*/ 1145984 h 2478505"/>
              <a:gd name="connsiteX7" fmla="*/ 6360695 w 12192000"/>
              <a:gd name="connsiteY7" fmla="*/ 0 h 247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78505">
                <a:moveTo>
                  <a:pt x="6360695" y="0"/>
                </a:moveTo>
                <a:cubicBezTo>
                  <a:pt x="8580908" y="0"/>
                  <a:pt x="10564660" y="310200"/>
                  <a:pt x="11875481" y="796865"/>
                </a:cubicBezTo>
                <a:lnTo>
                  <a:pt x="12192000" y="926555"/>
                </a:lnTo>
                <a:lnTo>
                  <a:pt x="12192000" y="2478505"/>
                </a:lnTo>
                <a:lnTo>
                  <a:pt x="0" y="2478505"/>
                </a:lnTo>
                <a:lnTo>
                  <a:pt x="0" y="1194649"/>
                </a:lnTo>
                <a:lnTo>
                  <a:pt x="76512" y="1145984"/>
                </a:lnTo>
                <a:cubicBezTo>
                  <a:pt x="1286740" y="463384"/>
                  <a:pt x="3647102" y="0"/>
                  <a:pt x="63606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Avenir Next LT Pro" panose="020B0504020202020204" pitchFamily="34" charset="0"/>
              <a:ea typeface="Montserrat Alternates" charset="0"/>
              <a:cs typeface="Montserrat Alternates" charset="0"/>
            </a:endParaRPr>
          </a:p>
        </p:txBody>
      </p:sp>
      <p:sp>
        <p:nvSpPr>
          <p:cNvPr id="11" name="Picture Placeholder 10"/>
          <p:cNvSpPr>
            <a:spLocks noGrp="1"/>
          </p:cNvSpPr>
          <p:nvPr>
            <p:ph type="pic" sz="quarter" idx="14" hasCustomPrompt="1"/>
          </p:nvPr>
        </p:nvSpPr>
        <p:spPr>
          <a:xfrm>
            <a:off x="1316851" y="2989848"/>
            <a:ext cx="4222376" cy="2971800"/>
          </a:xfrm>
          <a:custGeom>
            <a:avLst/>
            <a:gdLst>
              <a:gd name="connsiteX0" fmla="*/ 0 w 4222376"/>
              <a:gd name="connsiteY0" fmla="*/ 0 h 2971800"/>
              <a:gd name="connsiteX1" fmla="*/ 4222376 w 4222376"/>
              <a:gd name="connsiteY1" fmla="*/ 0 h 2971800"/>
              <a:gd name="connsiteX2" fmla="*/ 4222376 w 4222376"/>
              <a:gd name="connsiteY2" fmla="*/ 2160501 h 2971800"/>
              <a:gd name="connsiteX3" fmla="*/ 3411077 w 4222376"/>
              <a:gd name="connsiteY3" fmla="*/ 2971800 h 2971800"/>
              <a:gd name="connsiteX4" fmla="*/ 0 w 4222376"/>
              <a:gd name="connsiteY4" fmla="*/ 2971800 h 297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376" h="2971800">
                <a:moveTo>
                  <a:pt x="0" y="0"/>
                </a:moveTo>
                <a:lnTo>
                  <a:pt x="4222376" y="0"/>
                </a:lnTo>
                <a:lnTo>
                  <a:pt x="4222376" y="2160501"/>
                </a:lnTo>
                <a:cubicBezTo>
                  <a:pt x="4222376" y="2608569"/>
                  <a:pt x="3859145" y="2971800"/>
                  <a:pt x="3411077" y="2971800"/>
                </a:cubicBezTo>
                <a:lnTo>
                  <a:pt x="0" y="2971800"/>
                </a:lnTo>
                <a:close/>
              </a:path>
            </a:pathLst>
          </a:cu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2" name="Picture Placeholder 11"/>
          <p:cNvSpPr>
            <a:spLocks noGrp="1"/>
          </p:cNvSpPr>
          <p:nvPr>
            <p:ph type="pic" sz="quarter" idx="15" hasCustomPrompt="1"/>
          </p:nvPr>
        </p:nvSpPr>
        <p:spPr>
          <a:xfrm>
            <a:off x="6593701" y="2989848"/>
            <a:ext cx="4222376" cy="2971800"/>
          </a:xfrm>
          <a:custGeom>
            <a:avLst/>
            <a:gdLst>
              <a:gd name="connsiteX0" fmla="*/ 0 w 4222376"/>
              <a:gd name="connsiteY0" fmla="*/ 0 h 2971800"/>
              <a:gd name="connsiteX1" fmla="*/ 4222376 w 4222376"/>
              <a:gd name="connsiteY1" fmla="*/ 0 h 2971800"/>
              <a:gd name="connsiteX2" fmla="*/ 4222376 w 4222376"/>
              <a:gd name="connsiteY2" fmla="*/ 2160501 h 2971800"/>
              <a:gd name="connsiteX3" fmla="*/ 3411077 w 4222376"/>
              <a:gd name="connsiteY3" fmla="*/ 2971800 h 2971800"/>
              <a:gd name="connsiteX4" fmla="*/ 0 w 4222376"/>
              <a:gd name="connsiteY4" fmla="*/ 2971800 h 2971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376" h="2971800">
                <a:moveTo>
                  <a:pt x="0" y="0"/>
                </a:moveTo>
                <a:lnTo>
                  <a:pt x="4222376" y="0"/>
                </a:lnTo>
                <a:lnTo>
                  <a:pt x="4222376" y="2160501"/>
                </a:lnTo>
                <a:cubicBezTo>
                  <a:pt x="4222376" y="2608569"/>
                  <a:pt x="3859145" y="2971800"/>
                  <a:pt x="3411077" y="2971800"/>
                </a:cubicBezTo>
                <a:lnTo>
                  <a:pt x="0" y="2971800"/>
                </a:lnTo>
                <a:close/>
              </a:path>
            </a:pathLst>
          </a:cu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4" name="Picture Placeholder 7"/>
          <p:cNvSpPr>
            <a:spLocks noGrp="1"/>
          </p:cNvSpPr>
          <p:nvPr>
            <p:ph type="pic" sz="quarter" idx="12" hasCustomPrompt="1"/>
          </p:nvPr>
        </p:nvSpPr>
        <p:spPr>
          <a:xfrm>
            <a:off x="6269400" y="3440514"/>
            <a:ext cx="1286870" cy="1177048"/>
          </a:xfrm>
          <a:custGeom>
            <a:avLst/>
            <a:gdLst>
              <a:gd name="connsiteX0" fmla="*/ 452450 w 3086100"/>
              <a:gd name="connsiteY0" fmla="*/ 0 h 2114550"/>
              <a:gd name="connsiteX1" fmla="*/ 2633650 w 3086100"/>
              <a:gd name="connsiteY1" fmla="*/ 0 h 2114550"/>
              <a:gd name="connsiteX2" fmla="*/ 3086100 w 3086100"/>
              <a:gd name="connsiteY2" fmla="*/ 452450 h 2114550"/>
              <a:gd name="connsiteX3" fmla="*/ 3086100 w 3086100"/>
              <a:gd name="connsiteY3" fmla="*/ 1662100 h 2114550"/>
              <a:gd name="connsiteX4" fmla="*/ 2633650 w 3086100"/>
              <a:gd name="connsiteY4" fmla="*/ 2114550 h 2114550"/>
              <a:gd name="connsiteX5" fmla="*/ 452450 w 3086100"/>
              <a:gd name="connsiteY5" fmla="*/ 2114550 h 2114550"/>
              <a:gd name="connsiteX6" fmla="*/ 0 w 3086100"/>
              <a:gd name="connsiteY6" fmla="*/ 1662100 h 2114550"/>
              <a:gd name="connsiteX7" fmla="*/ 0 w 3086100"/>
              <a:gd name="connsiteY7" fmla="*/ 452450 h 2114550"/>
              <a:gd name="connsiteX8" fmla="*/ 452450 w 3086100"/>
              <a:gd name="connsiteY8" fmla="*/ 0 h 211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6100" h="2114550">
                <a:moveTo>
                  <a:pt x="452450" y="0"/>
                </a:moveTo>
                <a:lnTo>
                  <a:pt x="2633650" y="0"/>
                </a:lnTo>
                <a:cubicBezTo>
                  <a:pt x="2883531" y="0"/>
                  <a:pt x="3086100" y="202569"/>
                  <a:pt x="3086100" y="452450"/>
                </a:cubicBezTo>
                <a:lnTo>
                  <a:pt x="3086100" y="1662100"/>
                </a:lnTo>
                <a:cubicBezTo>
                  <a:pt x="3086100" y="1911981"/>
                  <a:pt x="2883531" y="2114550"/>
                  <a:pt x="2633650" y="2114550"/>
                </a:cubicBezTo>
                <a:lnTo>
                  <a:pt x="452450" y="2114550"/>
                </a:lnTo>
                <a:cubicBezTo>
                  <a:pt x="202569" y="2114550"/>
                  <a:pt x="0" y="1911981"/>
                  <a:pt x="0" y="1662100"/>
                </a:cubicBezTo>
                <a:lnTo>
                  <a:pt x="0" y="452450"/>
                </a:lnTo>
                <a:cubicBezTo>
                  <a:pt x="0" y="202569"/>
                  <a:pt x="202569" y="0"/>
                  <a:pt x="452450" y="0"/>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6" name="Picture Placeholder 7"/>
          <p:cNvSpPr>
            <a:spLocks noGrp="1"/>
          </p:cNvSpPr>
          <p:nvPr>
            <p:ph type="pic" sz="quarter" idx="13" hasCustomPrompt="1"/>
          </p:nvPr>
        </p:nvSpPr>
        <p:spPr>
          <a:xfrm>
            <a:off x="1067596" y="3440514"/>
            <a:ext cx="1286870" cy="1177048"/>
          </a:xfrm>
          <a:custGeom>
            <a:avLst/>
            <a:gdLst>
              <a:gd name="connsiteX0" fmla="*/ 452450 w 3086100"/>
              <a:gd name="connsiteY0" fmla="*/ 0 h 2114550"/>
              <a:gd name="connsiteX1" fmla="*/ 2633650 w 3086100"/>
              <a:gd name="connsiteY1" fmla="*/ 0 h 2114550"/>
              <a:gd name="connsiteX2" fmla="*/ 3086100 w 3086100"/>
              <a:gd name="connsiteY2" fmla="*/ 452450 h 2114550"/>
              <a:gd name="connsiteX3" fmla="*/ 3086100 w 3086100"/>
              <a:gd name="connsiteY3" fmla="*/ 1662100 h 2114550"/>
              <a:gd name="connsiteX4" fmla="*/ 2633650 w 3086100"/>
              <a:gd name="connsiteY4" fmla="*/ 2114550 h 2114550"/>
              <a:gd name="connsiteX5" fmla="*/ 452450 w 3086100"/>
              <a:gd name="connsiteY5" fmla="*/ 2114550 h 2114550"/>
              <a:gd name="connsiteX6" fmla="*/ 0 w 3086100"/>
              <a:gd name="connsiteY6" fmla="*/ 1662100 h 2114550"/>
              <a:gd name="connsiteX7" fmla="*/ 0 w 3086100"/>
              <a:gd name="connsiteY7" fmla="*/ 452450 h 2114550"/>
              <a:gd name="connsiteX8" fmla="*/ 452450 w 3086100"/>
              <a:gd name="connsiteY8" fmla="*/ 0 h 211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6100" h="2114550">
                <a:moveTo>
                  <a:pt x="452450" y="0"/>
                </a:moveTo>
                <a:lnTo>
                  <a:pt x="2633650" y="0"/>
                </a:lnTo>
                <a:cubicBezTo>
                  <a:pt x="2883531" y="0"/>
                  <a:pt x="3086100" y="202569"/>
                  <a:pt x="3086100" y="452450"/>
                </a:cubicBezTo>
                <a:lnTo>
                  <a:pt x="3086100" y="1662100"/>
                </a:lnTo>
                <a:cubicBezTo>
                  <a:pt x="3086100" y="1911981"/>
                  <a:pt x="2883531" y="2114550"/>
                  <a:pt x="2633650" y="2114550"/>
                </a:cubicBezTo>
                <a:lnTo>
                  <a:pt x="452450" y="2114550"/>
                </a:lnTo>
                <a:cubicBezTo>
                  <a:pt x="202569" y="2114550"/>
                  <a:pt x="0" y="1911981"/>
                  <a:pt x="0" y="1662100"/>
                </a:cubicBezTo>
                <a:lnTo>
                  <a:pt x="0" y="452450"/>
                </a:lnTo>
                <a:cubicBezTo>
                  <a:pt x="0" y="202569"/>
                  <a:pt x="202569" y="0"/>
                  <a:pt x="452450" y="0"/>
                </a:cubicBez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4064635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Rectangle 3"/>
          <p:cNvSpPr/>
          <p:nvPr userDrawn="1"/>
        </p:nvSpPr>
        <p:spPr>
          <a:xfrm>
            <a:off x="1292326" y="4184262"/>
            <a:ext cx="1725738" cy="1764261"/>
          </a:xfrm>
          <a:custGeom>
            <a:avLst/>
            <a:gdLst>
              <a:gd name="connsiteX0" fmla="*/ 0 w 2272553"/>
              <a:gd name="connsiteY0" fmla="*/ 0 h 2514600"/>
              <a:gd name="connsiteX1" fmla="*/ 2272553 w 2272553"/>
              <a:gd name="connsiteY1" fmla="*/ 0 h 2514600"/>
              <a:gd name="connsiteX2" fmla="*/ 2272553 w 2272553"/>
              <a:gd name="connsiteY2" fmla="*/ 2514600 h 2514600"/>
              <a:gd name="connsiteX3" fmla="*/ 0 w 2272553"/>
              <a:gd name="connsiteY3" fmla="*/ 2514600 h 2514600"/>
              <a:gd name="connsiteX4" fmla="*/ 0 w 2272553"/>
              <a:gd name="connsiteY4" fmla="*/ 0 h 2514600"/>
              <a:gd name="connsiteX0" fmla="*/ 322729 w 2272553"/>
              <a:gd name="connsiteY0" fmla="*/ 524435 h 2514600"/>
              <a:gd name="connsiteX1" fmla="*/ 2272553 w 2272553"/>
              <a:gd name="connsiteY1" fmla="*/ 0 h 2514600"/>
              <a:gd name="connsiteX2" fmla="*/ 2272553 w 2272553"/>
              <a:gd name="connsiteY2" fmla="*/ 2514600 h 2514600"/>
              <a:gd name="connsiteX3" fmla="*/ 0 w 2272553"/>
              <a:gd name="connsiteY3" fmla="*/ 2514600 h 2514600"/>
              <a:gd name="connsiteX4" fmla="*/ 322729 w 2272553"/>
              <a:gd name="connsiteY4" fmla="*/ 524435 h 2514600"/>
              <a:gd name="connsiteX0" fmla="*/ 322729 w 2272553"/>
              <a:gd name="connsiteY0" fmla="*/ 0 h 1990165"/>
              <a:gd name="connsiteX1" fmla="*/ 1667435 w 2272553"/>
              <a:gd name="connsiteY1" fmla="*/ 349624 h 1990165"/>
              <a:gd name="connsiteX2" fmla="*/ 2272553 w 2272553"/>
              <a:gd name="connsiteY2" fmla="*/ 1990165 h 1990165"/>
              <a:gd name="connsiteX3" fmla="*/ 0 w 2272553"/>
              <a:gd name="connsiteY3" fmla="*/ 1990165 h 1990165"/>
              <a:gd name="connsiteX4" fmla="*/ 322729 w 2272553"/>
              <a:gd name="connsiteY4" fmla="*/ 0 h 1990165"/>
              <a:gd name="connsiteX0" fmla="*/ 322729 w 1721223"/>
              <a:gd name="connsiteY0" fmla="*/ 0 h 1990165"/>
              <a:gd name="connsiteX1" fmla="*/ 1667435 w 1721223"/>
              <a:gd name="connsiteY1" fmla="*/ 349624 h 1990165"/>
              <a:gd name="connsiteX2" fmla="*/ 1721223 w 1721223"/>
              <a:gd name="connsiteY2" fmla="*/ 1385047 h 1990165"/>
              <a:gd name="connsiteX3" fmla="*/ 0 w 1721223"/>
              <a:gd name="connsiteY3" fmla="*/ 1990165 h 1990165"/>
              <a:gd name="connsiteX4" fmla="*/ 322729 w 1721223"/>
              <a:gd name="connsiteY4" fmla="*/ 0 h 1990165"/>
              <a:gd name="connsiteX0" fmla="*/ 0 w 1398494"/>
              <a:gd name="connsiteY0" fmla="*/ 0 h 1438835"/>
              <a:gd name="connsiteX1" fmla="*/ 1344706 w 1398494"/>
              <a:gd name="connsiteY1" fmla="*/ 349624 h 1438835"/>
              <a:gd name="connsiteX2" fmla="*/ 1398494 w 1398494"/>
              <a:gd name="connsiteY2" fmla="*/ 1385047 h 1438835"/>
              <a:gd name="connsiteX3" fmla="*/ 161366 w 1398494"/>
              <a:gd name="connsiteY3" fmla="*/ 1438835 h 1438835"/>
              <a:gd name="connsiteX4" fmla="*/ 0 w 1398494"/>
              <a:gd name="connsiteY4" fmla="*/ 0 h 1438835"/>
              <a:gd name="connsiteX0" fmla="*/ 135744 w 1534238"/>
              <a:gd name="connsiteY0" fmla="*/ 0 h 1438835"/>
              <a:gd name="connsiteX1" fmla="*/ 1480450 w 1534238"/>
              <a:gd name="connsiteY1" fmla="*/ 349624 h 1438835"/>
              <a:gd name="connsiteX2" fmla="*/ 1534238 w 1534238"/>
              <a:gd name="connsiteY2" fmla="*/ 1385047 h 1438835"/>
              <a:gd name="connsiteX3" fmla="*/ 297110 w 1534238"/>
              <a:gd name="connsiteY3" fmla="*/ 1438835 h 1438835"/>
              <a:gd name="connsiteX4" fmla="*/ 135744 w 1534238"/>
              <a:gd name="connsiteY4" fmla="*/ 0 h 1438835"/>
              <a:gd name="connsiteX0" fmla="*/ 155107 w 1553601"/>
              <a:gd name="connsiteY0" fmla="*/ 0 h 1438835"/>
              <a:gd name="connsiteX1" fmla="*/ 1499813 w 1553601"/>
              <a:gd name="connsiteY1" fmla="*/ 349624 h 1438835"/>
              <a:gd name="connsiteX2" fmla="*/ 1553601 w 1553601"/>
              <a:gd name="connsiteY2" fmla="*/ 1385047 h 1438835"/>
              <a:gd name="connsiteX3" fmla="*/ 316473 w 1553601"/>
              <a:gd name="connsiteY3" fmla="*/ 1438835 h 1438835"/>
              <a:gd name="connsiteX4" fmla="*/ 155107 w 1553601"/>
              <a:gd name="connsiteY4" fmla="*/ 0 h 1438835"/>
              <a:gd name="connsiteX0" fmla="*/ 155107 w 1553601"/>
              <a:gd name="connsiteY0" fmla="*/ 150979 h 1589814"/>
              <a:gd name="connsiteX1" fmla="*/ 1499813 w 1553601"/>
              <a:gd name="connsiteY1" fmla="*/ 500603 h 1589814"/>
              <a:gd name="connsiteX2" fmla="*/ 1553601 w 1553601"/>
              <a:gd name="connsiteY2" fmla="*/ 1536026 h 1589814"/>
              <a:gd name="connsiteX3" fmla="*/ 316473 w 1553601"/>
              <a:gd name="connsiteY3" fmla="*/ 1589814 h 1589814"/>
              <a:gd name="connsiteX4" fmla="*/ 155107 w 1553601"/>
              <a:gd name="connsiteY4" fmla="*/ 150979 h 1589814"/>
              <a:gd name="connsiteX0" fmla="*/ 155107 w 1553601"/>
              <a:gd name="connsiteY0" fmla="*/ 131779 h 1570614"/>
              <a:gd name="connsiteX1" fmla="*/ 1499813 w 1553601"/>
              <a:gd name="connsiteY1" fmla="*/ 481403 h 1570614"/>
              <a:gd name="connsiteX2" fmla="*/ 1553601 w 1553601"/>
              <a:gd name="connsiteY2" fmla="*/ 1516826 h 1570614"/>
              <a:gd name="connsiteX3" fmla="*/ 316473 w 1553601"/>
              <a:gd name="connsiteY3" fmla="*/ 1570614 h 1570614"/>
              <a:gd name="connsiteX4" fmla="*/ 155107 w 1553601"/>
              <a:gd name="connsiteY4" fmla="*/ 131779 h 1570614"/>
              <a:gd name="connsiteX0" fmla="*/ 155107 w 1691693"/>
              <a:gd name="connsiteY0" fmla="*/ 131779 h 1570614"/>
              <a:gd name="connsiteX1" fmla="*/ 1499813 w 1691693"/>
              <a:gd name="connsiteY1" fmla="*/ 481403 h 1570614"/>
              <a:gd name="connsiteX2" fmla="*/ 1553601 w 1691693"/>
              <a:gd name="connsiteY2" fmla="*/ 1516826 h 1570614"/>
              <a:gd name="connsiteX3" fmla="*/ 316473 w 1691693"/>
              <a:gd name="connsiteY3" fmla="*/ 1570614 h 1570614"/>
              <a:gd name="connsiteX4" fmla="*/ 155107 w 1691693"/>
              <a:gd name="connsiteY4" fmla="*/ 131779 h 1570614"/>
              <a:gd name="connsiteX0" fmla="*/ 155107 w 1764561"/>
              <a:gd name="connsiteY0" fmla="*/ 131779 h 1570614"/>
              <a:gd name="connsiteX1" fmla="*/ 1499813 w 1764561"/>
              <a:gd name="connsiteY1" fmla="*/ 481403 h 1570614"/>
              <a:gd name="connsiteX2" fmla="*/ 1553601 w 1764561"/>
              <a:gd name="connsiteY2" fmla="*/ 1516826 h 1570614"/>
              <a:gd name="connsiteX3" fmla="*/ 316473 w 1764561"/>
              <a:gd name="connsiteY3" fmla="*/ 1570614 h 1570614"/>
              <a:gd name="connsiteX4" fmla="*/ 155107 w 1764561"/>
              <a:gd name="connsiteY4" fmla="*/ 131779 h 1570614"/>
              <a:gd name="connsiteX0" fmla="*/ 155107 w 1764561"/>
              <a:gd name="connsiteY0" fmla="*/ 131779 h 1702753"/>
              <a:gd name="connsiteX1" fmla="*/ 1499813 w 1764561"/>
              <a:gd name="connsiteY1" fmla="*/ 481403 h 1702753"/>
              <a:gd name="connsiteX2" fmla="*/ 1553601 w 1764561"/>
              <a:gd name="connsiteY2" fmla="*/ 1516826 h 1702753"/>
              <a:gd name="connsiteX3" fmla="*/ 316473 w 1764561"/>
              <a:gd name="connsiteY3" fmla="*/ 1570614 h 1702753"/>
              <a:gd name="connsiteX4" fmla="*/ 155107 w 1764561"/>
              <a:gd name="connsiteY4" fmla="*/ 131779 h 1702753"/>
              <a:gd name="connsiteX0" fmla="*/ 155107 w 1764561"/>
              <a:gd name="connsiteY0" fmla="*/ 131779 h 1762233"/>
              <a:gd name="connsiteX1" fmla="*/ 1499813 w 1764561"/>
              <a:gd name="connsiteY1" fmla="*/ 481403 h 1762233"/>
              <a:gd name="connsiteX2" fmla="*/ 1553601 w 1764561"/>
              <a:gd name="connsiteY2" fmla="*/ 1516826 h 1762233"/>
              <a:gd name="connsiteX3" fmla="*/ 316473 w 1764561"/>
              <a:gd name="connsiteY3" fmla="*/ 1570614 h 1762233"/>
              <a:gd name="connsiteX4" fmla="*/ 155107 w 1764561"/>
              <a:gd name="connsiteY4" fmla="*/ 131779 h 1762233"/>
              <a:gd name="connsiteX0" fmla="*/ 245575 w 1721679"/>
              <a:gd name="connsiteY0" fmla="*/ 125515 h 1813119"/>
              <a:gd name="connsiteX1" fmla="*/ 1456931 w 1721679"/>
              <a:gd name="connsiteY1" fmla="*/ 532289 h 1813119"/>
              <a:gd name="connsiteX2" fmla="*/ 1510719 w 1721679"/>
              <a:gd name="connsiteY2" fmla="*/ 1567712 h 1813119"/>
              <a:gd name="connsiteX3" fmla="*/ 273591 w 1721679"/>
              <a:gd name="connsiteY3" fmla="*/ 1621500 h 1813119"/>
              <a:gd name="connsiteX4" fmla="*/ 245575 w 1721679"/>
              <a:gd name="connsiteY4" fmla="*/ 125515 h 1813119"/>
              <a:gd name="connsiteX0" fmla="*/ 225214 w 1701318"/>
              <a:gd name="connsiteY0" fmla="*/ 125515 h 1801140"/>
              <a:gd name="connsiteX1" fmla="*/ 1436570 w 1701318"/>
              <a:gd name="connsiteY1" fmla="*/ 532289 h 1801140"/>
              <a:gd name="connsiteX2" fmla="*/ 1490358 w 1701318"/>
              <a:gd name="connsiteY2" fmla="*/ 1567712 h 1801140"/>
              <a:gd name="connsiteX3" fmla="*/ 281805 w 1701318"/>
              <a:gd name="connsiteY3" fmla="*/ 1592925 h 1801140"/>
              <a:gd name="connsiteX4" fmla="*/ 225214 w 1701318"/>
              <a:gd name="connsiteY4" fmla="*/ 125515 h 1801140"/>
              <a:gd name="connsiteX0" fmla="*/ 258938 w 1735042"/>
              <a:gd name="connsiteY0" fmla="*/ 125515 h 1801140"/>
              <a:gd name="connsiteX1" fmla="*/ 1470294 w 1735042"/>
              <a:gd name="connsiteY1" fmla="*/ 532289 h 1801140"/>
              <a:gd name="connsiteX2" fmla="*/ 1524082 w 1735042"/>
              <a:gd name="connsiteY2" fmla="*/ 1567712 h 1801140"/>
              <a:gd name="connsiteX3" fmla="*/ 315529 w 1735042"/>
              <a:gd name="connsiteY3" fmla="*/ 1592925 h 1801140"/>
              <a:gd name="connsiteX4" fmla="*/ 258938 w 1735042"/>
              <a:gd name="connsiteY4" fmla="*/ 125515 h 1801140"/>
              <a:gd name="connsiteX0" fmla="*/ 258938 w 1735042"/>
              <a:gd name="connsiteY0" fmla="*/ 125515 h 1764839"/>
              <a:gd name="connsiteX1" fmla="*/ 1470294 w 1735042"/>
              <a:gd name="connsiteY1" fmla="*/ 532289 h 1764839"/>
              <a:gd name="connsiteX2" fmla="*/ 1524082 w 1735042"/>
              <a:gd name="connsiteY2" fmla="*/ 1567712 h 1764839"/>
              <a:gd name="connsiteX3" fmla="*/ 315529 w 1735042"/>
              <a:gd name="connsiteY3" fmla="*/ 1592925 h 1764839"/>
              <a:gd name="connsiteX4" fmla="*/ 258938 w 1735042"/>
              <a:gd name="connsiteY4" fmla="*/ 125515 h 1764839"/>
              <a:gd name="connsiteX0" fmla="*/ 258938 w 1735042"/>
              <a:gd name="connsiteY0" fmla="*/ 125515 h 1757467"/>
              <a:gd name="connsiteX1" fmla="*/ 1470294 w 1735042"/>
              <a:gd name="connsiteY1" fmla="*/ 532289 h 1757467"/>
              <a:gd name="connsiteX2" fmla="*/ 1524082 w 1735042"/>
              <a:gd name="connsiteY2" fmla="*/ 1567712 h 1757467"/>
              <a:gd name="connsiteX3" fmla="*/ 315529 w 1735042"/>
              <a:gd name="connsiteY3" fmla="*/ 1592925 h 1757467"/>
              <a:gd name="connsiteX4" fmla="*/ 258938 w 1735042"/>
              <a:gd name="connsiteY4" fmla="*/ 125515 h 1757467"/>
              <a:gd name="connsiteX0" fmla="*/ 258938 w 1735042"/>
              <a:gd name="connsiteY0" fmla="*/ 125515 h 1782744"/>
              <a:gd name="connsiteX1" fmla="*/ 1470294 w 1735042"/>
              <a:gd name="connsiteY1" fmla="*/ 532289 h 1782744"/>
              <a:gd name="connsiteX2" fmla="*/ 1524082 w 1735042"/>
              <a:gd name="connsiteY2" fmla="*/ 1567712 h 1782744"/>
              <a:gd name="connsiteX3" fmla="*/ 315529 w 1735042"/>
              <a:gd name="connsiteY3" fmla="*/ 1592925 h 1782744"/>
              <a:gd name="connsiteX4" fmla="*/ 258938 w 1735042"/>
              <a:gd name="connsiteY4" fmla="*/ 125515 h 1782744"/>
              <a:gd name="connsiteX0" fmla="*/ 258938 w 1735042"/>
              <a:gd name="connsiteY0" fmla="*/ 125515 h 1802774"/>
              <a:gd name="connsiteX1" fmla="*/ 1470294 w 1735042"/>
              <a:gd name="connsiteY1" fmla="*/ 532289 h 1802774"/>
              <a:gd name="connsiteX2" fmla="*/ 1524082 w 1735042"/>
              <a:gd name="connsiteY2" fmla="*/ 1567712 h 1802774"/>
              <a:gd name="connsiteX3" fmla="*/ 315529 w 1735042"/>
              <a:gd name="connsiteY3" fmla="*/ 1592925 h 1802774"/>
              <a:gd name="connsiteX4" fmla="*/ 258938 w 1735042"/>
              <a:gd name="connsiteY4" fmla="*/ 125515 h 1802774"/>
              <a:gd name="connsiteX0" fmla="*/ 258938 w 1735042"/>
              <a:gd name="connsiteY0" fmla="*/ 125515 h 1773855"/>
              <a:gd name="connsiteX1" fmla="*/ 1470294 w 1735042"/>
              <a:gd name="connsiteY1" fmla="*/ 532289 h 1773855"/>
              <a:gd name="connsiteX2" fmla="*/ 1524082 w 1735042"/>
              <a:gd name="connsiteY2" fmla="*/ 1567712 h 1773855"/>
              <a:gd name="connsiteX3" fmla="*/ 315529 w 1735042"/>
              <a:gd name="connsiteY3" fmla="*/ 1592925 h 1773855"/>
              <a:gd name="connsiteX4" fmla="*/ 258938 w 1735042"/>
              <a:gd name="connsiteY4" fmla="*/ 125515 h 1773855"/>
              <a:gd name="connsiteX0" fmla="*/ 258938 w 1735042"/>
              <a:gd name="connsiteY0" fmla="*/ 125515 h 1782291"/>
              <a:gd name="connsiteX1" fmla="*/ 1470294 w 1735042"/>
              <a:gd name="connsiteY1" fmla="*/ 532289 h 1782291"/>
              <a:gd name="connsiteX2" fmla="*/ 1524082 w 1735042"/>
              <a:gd name="connsiteY2" fmla="*/ 1567712 h 1782291"/>
              <a:gd name="connsiteX3" fmla="*/ 315529 w 1735042"/>
              <a:gd name="connsiteY3" fmla="*/ 1592925 h 1782291"/>
              <a:gd name="connsiteX4" fmla="*/ 258938 w 1735042"/>
              <a:gd name="connsiteY4" fmla="*/ 125515 h 1782291"/>
              <a:gd name="connsiteX0" fmla="*/ 258938 w 1735042"/>
              <a:gd name="connsiteY0" fmla="*/ 141884 h 1798660"/>
              <a:gd name="connsiteX1" fmla="*/ 1470294 w 1735042"/>
              <a:gd name="connsiteY1" fmla="*/ 548658 h 1798660"/>
              <a:gd name="connsiteX2" fmla="*/ 1524082 w 1735042"/>
              <a:gd name="connsiteY2" fmla="*/ 1584081 h 1798660"/>
              <a:gd name="connsiteX3" fmla="*/ 315529 w 1735042"/>
              <a:gd name="connsiteY3" fmla="*/ 1609294 h 1798660"/>
              <a:gd name="connsiteX4" fmla="*/ 258938 w 1735042"/>
              <a:gd name="connsiteY4" fmla="*/ 141884 h 1798660"/>
              <a:gd name="connsiteX0" fmla="*/ 258938 w 1735042"/>
              <a:gd name="connsiteY0" fmla="*/ 96307 h 1753083"/>
              <a:gd name="connsiteX1" fmla="*/ 1470294 w 1735042"/>
              <a:gd name="connsiteY1" fmla="*/ 503081 h 1753083"/>
              <a:gd name="connsiteX2" fmla="*/ 1524082 w 1735042"/>
              <a:gd name="connsiteY2" fmla="*/ 1538504 h 1753083"/>
              <a:gd name="connsiteX3" fmla="*/ 315529 w 1735042"/>
              <a:gd name="connsiteY3" fmla="*/ 1563717 h 1753083"/>
              <a:gd name="connsiteX4" fmla="*/ 258938 w 1735042"/>
              <a:gd name="connsiteY4" fmla="*/ 96307 h 1753083"/>
              <a:gd name="connsiteX0" fmla="*/ 273434 w 1749538"/>
              <a:gd name="connsiteY0" fmla="*/ 96307 h 1753083"/>
              <a:gd name="connsiteX1" fmla="*/ 1484790 w 1749538"/>
              <a:gd name="connsiteY1" fmla="*/ 503081 h 1753083"/>
              <a:gd name="connsiteX2" fmla="*/ 1538578 w 1749538"/>
              <a:gd name="connsiteY2" fmla="*/ 1538504 h 1753083"/>
              <a:gd name="connsiteX3" fmla="*/ 330025 w 1749538"/>
              <a:gd name="connsiteY3" fmla="*/ 1563717 h 1753083"/>
              <a:gd name="connsiteX4" fmla="*/ 273434 w 1749538"/>
              <a:gd name="connsiteY4" fmla="*/ 96307 h 1753083"/>
              <a:gd name="connsiteX0" fmla="*/ 273434 w 1749538"/>
              <a:gd name="connsiteY0" fmla="*/ 96307 h 1753083"/>
              <a:gd name="connsiteX1" fmla="*/ 1484790 w 1749538"/>
              <a:gd name="connsiteY1" fmla="*/ 503081 h 1753083"/>
              <a:gd name="connsiteX2" fmla="*/ 1538578 w 1749538"/>
              <a:gd name="connsiteY2" fmla="*/ 1538504 h 1753083"/>
              <a:gd name="connsiteX3" fmla="*/ 330025 w 1749538"/>
              <a:gd name="connsiteY3" fmla="*/ 1563717 h 1753083"/>
              <a:gd name="connsiteX4" fmla="*/ 273434 w 1749538"/>
              <a:gd name="connsiteY4" fmla="*/ 96307 h 1753083"/>
              <a:gd name="connsiteX0" fmla="*/ 273434 w 1741059"/>
              <a:gd name="connsiteY0" fmla="*/ 96307 h 1741345"/>
              <a:gd name="connsiteX1" fmla="*/ 1484790 w 1741059"/>
              <a:gd name="connsiteY1" fmla="*/ 503081 h 1741345"/>
              <a:gd name="connsiteX2" fmla="*/ 1519528 w 1741059"/>
              <a:gd name="connsiteY2" fmla="*/ 1519454 h 1741345"/>
              <a:gd name="connsiteX3" fmla="*/ 330025 w 1741059"/>
              <a:gd name="connsiteY3" fmla="*/ 1563717 h 1741345"/>
              <a:gd name="connsiteX4" fmla="*/ 273434 w 1741059"/>
              <a:gd name="connsiteY4" fmla="*/ 96307 h 1741345"/>
              <a:gd name="connsiteX0" fmla="*/ 273434 w 1741059"/>
              <a:gd name="connsiteY0" fmla="*/ 96307 h 1741345"/>
              <a:gd name="connsiteX1" fmla="*/ 1484790 w 1741059"/>
              <a:gd name="connsiteY1" fmla="*/ 503081 h 1741345"/>
              <a:gd name="connsiteX2" fmla="*/ 1519528 w 1741059"/>
              <a:gd name="connsiteY2" fmla="*/ 1519454 h 1741345"/>
              <a:gd name="connsiteX3" fmla="*/ 330025 w 1741059"/>
              <a:gd name="connsiteY3" fmla="*/ 1563717 h 1741345"/>
              <a:gd name="connsiteX4" fmla="*/ 273434 w 1741059"/>
              <a:gd name="connsiteY4" fmla="*/ 96307 h 1741345"/>
              <a:gd name="connsiteX0" fmla="*/ 273434 w 1741059"/>
              <a:gd name="connsiteY0" fmla="*/ 99249 h 1744287"/>
              <a:gd name="connsiteX1" fmla="*/ 1484790 w 1741059"/>
              <a:gd name="connsiteY1" fmla="*/ 506023 h 1744287"/>
              <a:gd name="connsiteX2" fmla="*/ 1519528 w 1741059"/>
              <a:gd name="connsiteY2" fmla="*/ 1522396 h 1744287"/>
              <a:gd name="connsiteX3" fmla="*/ 330025 w 1741059"/>
              <a:gd name="connsiteY3" fmla="*/ 1566659 h 1744287"/>
              <a:gd name="connsiteX4" fmla="*/ 273434 w 1741059"/>
              <a:gd name="connsiteY4" fmla="*/ 99249 h 1744287"/>
              <a:gd name="connsiteX0" fmla="*/ 273434 w 1741059"/>
              <a:gd name="connsiteY0" fmla="*/ 56657 h 1701695"/>
              <a:gd name="connsiteX1" fmla="*/ 1484790 w 1741059"/>
              <a:gd name="connsiteY1" fmla="*/ 463431 h 1701695"/>
              <a:gd name="connsiteX2" fmla="*/ 1519528 w 1741059"/>
              <a:gd name="connsiteY2" fmla="*/ 1479804 h 1701695"/>
              <a:gd name="connsiteX3" fmla="*/ 330025 w 1741059"/>
              <a:gd name="connsiteY3" fmla="*/ 1524067 h 1701695"/>
              <a:gd name="connsiteX4" fmla="*/ 273434 w 1741059"/>
              <a:gd name="connsiteY4" fmla="*/ 56657 h 1701695"/>
              <a:gd name="connsiteX0" fmla="*/ 273434 w 1741059"/>
              <a:gd name="connsiteY0" fmla="*/ 56657 h 1701695"/>
              <a:gd name="connsiteX1" fmla="*/ 1484790 w 1741059"/>
              <a:gd name="connsiteY1" fmla="*/ 463431 h 1701695"/>
              <a:gd name="connsiteX2" fmla="*/ 1519528 w 1741059"/>
              <a:gd name="connsiteY2" fmla="*/ 1479804 h 1701695"/>
              <a:gd name="connsiteX3" fmla="*/ 330025 w 1741059"/>
              <a:gd name="connsiteY3" fmla="*/ 1524067 h 1701695"/>
              <a:gd name="connsiteX4" fmla="*/ 273434 w 1741059"/>
              <a:gd name="connsiteY4" fmla="*/ 56657 h 1701695"/>
              <a:gd name="connsiteX0" fmla="*/ 278866 w 1746491"/>
              <a:gd name="connsiteY0" fmla="*/ 102264 h 1747302"/>
              <a:gd name="connsiteX1" fmla="*/ 1490222 w 1746491"/>
              <a:gd name="connsiteY1" fmla="*/ 509038 h 1747302"/>
              <a:gd name="connsiteX2" fmla="*/ 1524960 w 1746491"/>
              <a:gd name="connsiteY2" fmla="*/ 1525411 h 1747302"/>
              <a:gd name="connsiteX3" fmla="*/ 335457 w 1746491"/>
              <a:gd name="connsiteY3" fmla="*/ 1569674 h 1747302"/>
              <a:gd name="connsiteX4" fmla="*/ 278866 w 1746491"/>
              <a:gd name="connsiteY4" fmla="*/ 102264 h 1747302"/>
              <a:gd name="connsiteX0" fmla="*/ 268885 w 1736510"/>
              <a:gd name="connsiteY0" fmla="*/ 162029 h 1807067"/>
              <a:gd name="connsiteX1" fmla="*/ 1480241 w 1736510"/>
              <a:gd name="connsiteY1" fmla="*/ 568803 h 1807067"/>
              <a:gd name="connsiteX2" fmla="*/ 1514979 w 1736510"/>
              <a:gd name="connsiteY2" fmla="*/ 1585176 h 1807067"/>
              <a:gd name="connsiteX3" fmla="*/ 325476 w 1736510"/>
              <a:gd name="connsiteY3" fmla="*/ 1629439 h 1807067"/>
              <a:gd name="connsiteX4" fmla="*/ 268885 w 1736510"/>
              <a:gd name="connsiteY4" fmla="*/ 162029 h 1807067"/>
              <a:gd name="connsiteX0" fmla="*/ 274505 w 1742130"/>
              <a:gd name="connsiteY0" fmla="*/ 102246 h 1747284"/>
              <a:gd name="connsiteX1" fmla="*/ 1485861 w 1742130"/>
              <a:gd name="connsiteY1" fmla="*/ 509020 h 1747284"/>
              <a:gd name="connsiteX2" fmla="*/ 1520599 w 1742130"/>
              <a:gd name="connsiteY2" fmla="*/ 1525393 h 1747284"/>
              <a:gd name="connsiteX3" fmla="*/ 331096 w 1742130"/>
              <a:gd name="connsiteY3" fmla="*/ 1569656 h 1747284"/>
              <a:gd name="connsiteX4" fmla="*/ 274505 w 1742130"/>
              <a:gd name="connsiteY4" fmla="*/ 102246 h 1747284"/>
              <a:gd name="connsiteX0" fmla="*/ 267112 w 1734737"/>
              <a:gd name="connsiteY0" fmla="*/ 190362 h 1835400"/>
              <a:gd name="connsiteX1" fmla="*/ 1478468 w 1734737"/>
              <a:gd name="connsiteY1" fmla="*/ 597136 h 1835400"/>
              <a:gd name="connsiteX2" fmla="*/ 1513206 w 1734737"/>
              <a:gd name="connsiteY2" fmla="*/ 1613509 h 1835400"/>
              <a:gd name="connsiteX3" fmla="*/ 323703 w 1734737"/>
              <a:gd name="connsiteY3" fmla="*/ 1657772 h 1835400"/>
              <a:gd name="connsiteX4" fmla="*/ 267112 w 1734737"/>
              <a:gd name="connsiteY4" fmla="*/ 190362 h 1835400"/>
              <a:gd name="connsiteX0" fmla="*/ 273297 w 1740922"/>
              <a:gd name="connsiteY0" fmla="*/ 106061 h 1751099"/>
              <a:gd name="connsiteX1" fmla="*/ 1484653 w 1740922"/>
              <a:gd name="connsiteY1" fmla="*/ 512835 h 1751099"/>
              <a:gd name="connsiteX2" fmla="*/ 1519391 w 1740922"/>
              <a:gd name="connsiteY2" fmla="*/ 1529208 h 1751099"/>
              <a:gd name="connsiteX3" fmla="*/ 329888 w 1740922"/>
              <a:gd name="connsiteY3" fmla="*/ 1573471 h 1751099"/>
              <a:gd name="connsiteX4" fmla="*/ 273297 w 1740922"/>
              <a:gd name="connsiteY4" fmla="*/ 106061 h 1751099"/>
              <a:gd name="connsiteX0" fmla="*/ 273297 w 1729435"/>
              <a:gd name="connsiteY0" fmla="*/ 106061 h 1751099"/>
              <a:gd name="connsiteX1" fmla="*/ 1484653 w 1729435"/>
              <a:gd name="connsiteY1" fmla="*/ 512835 h 1751099"/>
              <a:gd name="connsiteX2" fmla="*/ 1519391 w 1729435"/>
              <a:gd name="connsiteY2" fmla="*/ 1529208 h 1751099"/>
              <a:gd name="connsiteX3" fmla="*/ 329888 w 1729435"/>
              <a:gd name="connsiteY3" fmla="*/ 1573471 h 1751099"/>
              <a:gd name="connsiteX4" fmla="*/ 273297 w 1729435"/>
              <a:gd name="connsiteY4" fmla="*/ 106061 h 1751099"/>
              <a:gd name="connsiteX0" fmla="*/ 260732 w 1716870"/>
              <a:gd name="connsiteY0" fmla="*/ 106061 h 1751099"/>
              <a:gd name="connsiteX1" fmla="*/ 1472088 w 1716870"/>
              <a:gd name="connsiteY1" fmla="*/ 512835 h 1751099"/>
              <a:gd name="connsiteX2" fmla="*/ 1506826 w 1716870"/>
              <a:gd name="connsiteY2" fmla="*/ 1529208 h 1751099"/>
              <a:gd name="connsiteX3" fmla="*/ 317323 w 1716870"/>
              <a:gd name="connsiteY3" fmla="*/ 1573471 h 1751099"/>
              <a:gd name="connsiteX4" fmla="*/ 260732 w 1716870"/>
              <a:gd name="connsiteY4" fmla="*/ 106061 h 1751099"/>
              <a:gd name="connsiteX0" fmla="*/ 261454 w 1717592"/>
              <a:gd name="connsiteY0" fmla="*/ 90485 h 1735523"/>
              <a:gd name="connsiteX1" fmla="*/ 1472810 w 1717592"/>
              <a:gd name="connsiteY1" fmla="*/ 497259 h 1735523"/>
              <a:gd name="connsiteX2" fmla="*/ 1507548 w 1717592"/>
              <a:gd name="connsiteY2" fmla="*/ 1513632 h 1735523"/>
              <a:gd name="connsiteX3" fmla="*/ 318045 w 1717592"/>
              <a:gd name="connsiteY3" fmla="*/ 1557895 h 1735523"/>
              <a:gd name="connsiteX4" fmla="*/ 261454 w 1717592"/>
              <a:gd name="connsiteY4" fmla="*/ 90485 h 1735523"/>
              <a:gd name="connsiteX0" fmla="*/ 274572 w 1711660"/>
              <a:gd name="connsiteY0" fmla="*/ 91734 h 1727247"/>
              <a:gd name="connsiteX1" fmla="*/ 1466878 w 1711660"/>
              <a:gd name="connsiteY1" fmla="*/ 488983 h 1727247"/>
              <a:gd name="connsiteX2" fmla="*/ 1501616 w 1711660"/>
              <a:gd name="connsiteY2" fmla="*/ 1505356 h 1727247"/>
              <a:gd name="connsiteX3" fmla="*/ 312113 w 1711660"/>
              <a:gd name="connsiteY3" fmla="*/ 1549619 h 1727247"/>
              <a:gd name="connsiteX4" fmla="*/ 274572 w 1711660"/>
              <a:gd name="connsiteY4" fmla="*/ 91734 h 1727247"/>
              <a:gd name="connsiteX0" fmla="*/ 273992 w 1711080"/>
              <a:gd name="connsiteY0" fmla="*/ 107394 h 1742907"/>
              <a:gd name="connsiteX1" fmla="*/ 1466298 w 1711080"/>
              <a:gd name="connsiteY1" fmla="*/ 504643 h 1742907"/>
              <a:gd name="connsiteX2" fmla="*/ 1501036 w 1711080"/>
              <a:gd name="connsiteY2" fmla="*/ 1521016 h 1742907"/>
              <a:gd name="connsiteX3" fmla="*/ 311533 w 1711080"/>
              <a:gd name="connsiteY3" fmla="*/ 1565279 h 1742907"/>
              <a:gd name="connsiteX4" fmla="*/ 273992 w 1711080"/>
              <a:gd name="connsiteY4" fmla="*/ 107394 h 1742907"/>
              <a:gd name="connsiteX0" fmla="*/ 273992 w 1722567"/>
              <a:gd name="connsiteY0" fmla="*/ 107394 h 1742907"/>
              <a:gd name="connsiteX1" fmla="*/ 1466298 w 1722567"/>
              <a:gd name="connsiteY1" fmla="*/ 504643 h 1742907"/>
              <a:gd name="connsiteX2" fmla="*/ 1501036 w 1722567"/>
              <a:gd name="connsiteY2" fmla="*/ 1521016 h 1742907"/>
              <a:gd name="connsiteX3" fmla="*/ 311533 w 1722567"/>
              <a:gd name="connsiteY3" fmla="*/ 1565279 h 1742907"/>
              <a:gd name="connsiteX4" fmla="*/ 273992 w 1722567"/>
              <a:gd name="connsiteY4" fmla="*/ 107394 h 1742907"/>
              <a:gd name="connsiteX0" fmla="*/ 282397 w 1730972"/>
              <a:gd name="connsiteY0" fmla="*/ 107394 h 1742907"/>
              <a:gd name="connsiteX1" fmla="*/ 1474703 w 1730972"/>
              <a:gd name="connsiteY1" fmla="*/ 504643 h 1742907"/>
              <a:gd name="connsiteX2" fmla="*/ 1509441 w 1730972"/>
              <a:gd name="connsiteY2" fmla="*/ 1521016 h 1742907"/>
              <a:gd name="connsiteX3" fmla="*/ 319938 w 1730972"/>
              <a:gd name="connsiteY3" fmla="*/ 1565279 h 1742907"/>
              <a:gd name="connsiteX4" fmla="*/ 282397 w 1730972"/>
              <a:gd name="connsiteY4" fmla="*/ 107394 h 1742907"/>
              <a:gd name="connsiteX0" fmla="*/ 282397 w 1730972"/>
              <a:gd name="connsiteY0" fmla="*/ 107394 h 1758441"/>
              <a:gd name="connsiteX1" fmla="*/ 1474703 w 1730972"/>
              <a:gd name="connsiteY1" fmla="*/ 504643 h 1758441"/>
              <a:gd name="connsiteX2" fmla="*/ 1509441 w 1730972"/>
              <a:gd name="connsiteY2" fmla="*/ 1521016 h 1758441"/>
              <a:gd name="connsiteX3" fmla="*/ 319938 w 1730972"/>
              <a:gd name="connsiteY3" fmla="*/ 1565279 h 1758441"/>
              <a:gd name="connsiteX4" fmla="*/ 282397 w 1730972"/>
              <a:gd name="connsiteY4" fmla="*/ 107394 h 1758441"/>
              <a:gd name="connsiteX0" fmla="*/ 282397 w 1730972"/>
              <a:gd name="connsiteY0" fmla="*/ 107394 h 1774904"/>
              <a:gd name="connsiteX1" fmla="*/ 1474703 w 1730972"/>
              <a:gd name="connsiteY1" fmla="*/ 504643 h 1774904"/>
              <a:gd name="connsiteX2" fmla="*/ 1509441 w 1730972"/>
              <a:gd name="connsiteY2" fmla="*/ 1521016 h 1774904"/>
              <a:gd name="connsiteX3" fmla="*/ 319938 w 1730972"/>
              <a:gd name="connsiteY3" fmla="*/ 1565279 h 1774904"/>
              <a:gd name="connsiteX4" fmla="*/ 282397 w 1730972"/>
              <a:gd name="connsiteY4" fmla="*/ 107394 h 1774904"/>
              <a:gd name="connsiteX0" fmla="*/ 282397 w 1730972"/>
              <a:gd name="connsiteY0" fmla="*/ 107394 h 1749266"/>
              <a:gd name="connsiteX1" fmla="*/ 1474703 w 1730972"/>
              <a:gd name="connsiteY1" fmla="*/ 504643 h 1749266"/>
              <a:gd name="connsiteX2" fmla="*/ 1509441 w 1730972"/>
              <a:gd name="connsiteY2" fmla="*/ 1521016 h 1749266"/>
              <a:gd name="connsiteX3" fmla="*/ 319938 w 1730972"/>
              <a:gd name="connsiteY3" fmla="*/ 1565279 h 1749266"/>
              <a:gd name="connsiteX4" fmla="*/ 282397 w 1730972"/>
              <a:gd name="connsiteY4" fmla="*/ 107394 h 1749266"/>
              <a:gd name="connsiteX0" fmla="*/ 282397 w 1730972"/>
              <a:gd name="connsiteY0" fmla="*/ 107394 h 1745704"/>
              <a:gd name="connsiteX1" fmla="*/ 1474703 w 1730972"/>
              <a:gd name="connsiteY1" fmla="*/ 504643 h 1745704"/>
              <a:gd name="connsiteX2" fmla="*/ 1509441 w 1730972"/>
              <a:gd name="connsiteY2" fmla="*/ 1521016 h 1745704"/>
              <a:gd name="connsiteX3" fmla="*/ 319938 w 1730972"/>
              <a:gd name="connsiteY3" fmla="*/ 1565279 h 1745704"/>
              <a:gd name="connsiteX4" fmla="*/ 282397 w 1730972"/>
              <a:gd name="connsiteY4" fmla="*/ 107394 h 1745704"/>
              <a:gd name="connsiteX0" fmla="*/ 282397 w 1730972"/>
              <a:gd name="connsiteY0" fmla="*/ 107394 h 1745704"/>
              <a:gd name="connsiteX1" fmla="*/ 1474703 w 1730972"/>
              <a:gd name="connsiteY1" fmla="*/ 504643 h 1745704"/>
              <a:gd name="connsiteX2" fmla="*/ 1509441 w 1730972"/>
              <a:gd name="connsiteY2" fmla="*/ 1521016 h 1745704"/>
              <a:gd name="connsiteX3" fmla="*/ 319938 w 1730972"/>
              <a:gd name="connsiteY3" fmla="*/ 1565279 h 1745704"/>
              <a:gd name="connsiteX4" fmla="*/ 282397 w 1730972"/>
              <a:gd name="connsiteY4" fmla="*/ 107394 h 1745704"/>
              <a:gd name="connsiteX0" fmla="*/ 314897 w 1756379"/>
              <a:gd name="connsiteY0" fmla="*/ 48351 h 1686661"/>
              <a:gd name="connsiteX1" fmla="*/ 1494503 w 1756379"/>
              <a:gd name="connsiteY1" fmla="*/ 451950 h 1686661"/>
              <a:gd name="connsiteX2" fmla="*/ 1541941 w 1756379"/>
              <a:gd name="connsiteY2" fmla="*/ 1461973 h 1686661"/>
              <a:gd name="connsiteX3" fmla="*/ 352438 w 1756379"/>
              <a:gd name="connsiteY3" fmla="*/ 1506236 h 1686661"/>
              <a:gd name="connsiteX4" fmla="*/ 314897 w 1756379"/>
              <a:gd name="connsiteY4" fmla="*/ 48351 h 1686661"/>
              <a:gd name="connsiteX0" fmla="*/ 314897 w 1756379"/>
              <a:gd name="connsiteY0" fmla="*/ 112516 h 1750826"/>
              <a:gd name="connsiteX1" fmla="*/ 1494503 w 1756379"/>
              <a:gd name="connsiteY1" fmla="*/ 516115 h 1750826"/>
              <a:gd name="connsiteX2" fmla="*/ 1541941 w 1756379"/>
              <a:gd name="connsiteY2" fmla="*/ 1526138 h 1750826"/>
              <a:gd name="connsiteX3" fmla="*/ 352438 w 1756379"/>
              <a:gd name="connsiteY3" fmla="*/ 1570401 h 1750826"/>
              <a:gd name="connsiteX4" fmla="*/ 314897 w 1756379"/>
              <a:gd name="connsiteY4" fmla="*/ 112516 h 1750826"/>
              <a:gd name="connsiteX0" fmla="*/ 304129 w 1745611"/>
              <a:gd name="connsiteY0" fmla="*/ 121341 h 1759651"/>
              <a:gd name="connsiteX1" fmla="*/ 1483735 w 1745611"/>
              <a:gd name="connsiteY1" fmla="*/ 524940 h 1759651"/>
              <a:gd name="connsiteX2" fmla="*/ 1531173 w 1745611"/>
              <a:gd name="connsiteY2" fmla="*/ 1534963 h 1759651"/>
              <a:gd name="connsiteX3" fmla="*/ 341670 w 1745611"/>
              <a:gd name="connsiteY3" fmla="*/ 1579226 h 1759651"/>
              <a:gd name="connsiteX4" fmla="*/ 304129 w 1745611"/>
              <a:gd name="connsiteY4" fmla="*/ 121341 h 1759651"/>
              <a:gd name="connsiteX0" fmla="*/ 305324 w 1746806"/>
              <a:gd name="connsiteY0" fmla="*/ 117152 h 1755462"/>
              <a:gd name="connsiteX1" fmla="*/ 1484930 w 1746806"/>
              <a:gd name="connsiteY1" fmla="*/ 520751 h 1755462"/>
              <a:gd name="connsiteX2" fmla="*/ 1532368 w 1746806"/>
              <a:gd name="connsiteY2" fmla="*/ 1530774 h 1755462"/>
              <a:gd name="connsiteX3" fmla="*/ 342865 w 1746806"/>
              <a:gd name="connsiteY3" fmla="*/ 1575037 h 1755462"/>
              <a:gd name="connsiteX4" fmla="*/ 305324 w 1746806"/>
              <a:gd name="connsiteY4" fmla="*/ 117152 h 1755462"/>
              <a:gd name="connsiteX0" fmla="*/ 288763 w 1730245"/>
              <a:gd name="connsiteY0" fmla="*/ 117152 h 1755462"/>
              <a:gd name="connsiteX1" fmla="*/ 1468369 w 1730245"/>
              <a:gd name="connsiteY1" fmla="*/ 520751 h 1755462"/>
              <a:gd name="connsiteX2" fmla="*/ 1515807 w 1730245"/>
              <a:gd name="connsiteY2" fmla="*/ 1530774 h 1755462"/>
              <a:gd name="connsiteX3" fmla="*/ 326304 w 1730245"/>
              <a:gd name="connsiteY3" fmla="*/ 1575037 h 1755462"/>
              <a:gd name="connsiteX4" fmla="*/ 288763 w 1730245"/>
              <a:gd name="connsiteY4" fmla="*/ 117152 h 1755462"/>
              <a:gd name="connsiteX0" fmla="*/ 288763 w 1739798"/>
              <a:gd name="connsiteY0" fmla="*/ 117152 h 1755462"/>
              <a:gd name="connsiteX1" fmla="*/ 1468369 w 1739798"/>
              <a:gd name="connsiteY1" fmla="*/ 520751 h 1755462"/>
              <a:gd name="connsiteX2" fmla="*/ 1515807 w 1739798"/>
              <a:gd name="connsiteY2" fmla="*/ 1530774 h 1755462"/>
              <a:gd name="connsiteX3" fmla="*/ 326304 w 1739798"/>
              <a:gd name="connsiteY3" fmla="*/ 1575037 h 1755462"/>
              <a:gd name="connsiteX4" fmla="*/ 288763 w 1739798"/>
              <a:gd name="connsiteY4" fmla="*/ 117152 h 1755462"/>
              <a:gd name="connsiteX0" fmla="*/ 282179 w 1733214"/>
              <a:gd name="connsiteY0" fmla="*/ 112168 h 1748138"/>
              <a:gd name="connsiteX1" fmla="*/ 1461785 w 1733214"/>
              <a:gd name="connsiteY1" fmla="*/ 515767 h 1748138"/>
              <a:gd name="connsiteX2" fmla="*/ 1509223 w 1733214"/>
              <a:gd name="connsiteY2" fmla="*/ 1525790 h 1748138"/>
              <a:gd name="connsiteX3" fmla="*/ 343532 w 1733214"/>
              <a:gd name="connsiteY3" fmla="*/ 1565290 h 1748138"/>
              <a:gd name="connsiteX4" fmla="*/ 282179 w 1733214"/>
              <a:gd name="connsiteY4" fmla="*/ 112168 h 1748138"/>
              <a:gd name="connsiteX0" fmla="*/ 296424 w 1747459"/>
              <a:gd name="connsiteY0" fmla="*/ 112168 h 1748138"/>
              <a:gd name="connsiteX1" fmla="*/ 1476030 w 1747459"/>
              <a:gd name="connsiteY1" fmla="*/ 515767 h 1748138"/>
              <a:gd name="connsiteX2" fmla="*/ 1523468 w 1747459"/>
              <a:gd name="connsiteY2" fmla="*/ 1525790 h 1748138"/>
              <a:gd name="connsiteX3" fmla="*/ 357777 w 1747459"/>
              <a:gd name="connsiteY3" fmla="*/ 1565290 h 1748138"/>
              <a:gd name="connsiteX4" fmla="*/ 296424 w 1747459"/>
              <a:gd name="connsiteY4" fmla="*/ 112168 h 1748138"/>
              <a:gd name="connsiteX0" fmla="*/ 296424 w 1747459"/>
              <a:gd name="connsiteY0" fmla="*/ 112168 h 1755230"/>
              <a:gd name="connsiteX1" fmla="*/ 1476030 w 1747459"/>
              <a:gd name="connsiteY1" fmla="*/ 515767 h 1755230"/>
              <a:gd name="connsiteX2" fmla="*/ 1523468 w 1747459"/>
              <a:gd name="connsiteY2" fmla="*/ 1525790 h 1755230"/>
              <a:gd name="connsiteX3" fmla="*/ 357777 w 1747459"/>
              <a:gd name="connsiteY3" fmla="*/ 1565290 h 1755230"/>
              <a:gd name="connsiteX4" fmla="*/ 296424 w 1747459"/>
              <a:gd name="connsiteY4" fmla="*/ 112168 h 1755230"/>
              <a:gd name="connsiteX0" fmla="*/ 287124 w 1651585"/>
              <a:gd name="connsiteY0" fmla="*/ 314860 h 1957922"/>
              <a:gd name="connsiteX1" fmla="*/ 1276230 w 1651585"/>
              <a:gd name="connsiteY1" fmla="*/ 346984 h 1957922"/>
              <a:gd name="connsiteX2" fmla="*/ 1514168 w 1651585"/>
              <a:gd name="connsiteY2" fmla="*/ 1728482 h 1957922"/>
              <a:gd name="connsiteX3" fmla="*/ 348477 w 1651585"/>
              <a:gd name="connsiteY3" fmla="*/ 1767982 h 1957922"/>
              <a:gd name="connsiteX4" fmla="*/ 287124 w 1651585"/>
              <a:gd name="connsiteY4" fmla="*/ 314860 h 1957922"/>
              <a:gd name="connsiteX0" fmla="*/ 146098 w 1767734"/>
              <a:gd name="connsiteY0" fmla="*/ 693073 h 1831310"/>
              <a:gd name="connsiteX1" fmla="*/ 1392379 w 1767734"/>
              <a:gd name="connsiteY1" fmla="*/ 220372 h 1831310"/>
              <a:gd name="connsiteX2" fmla="*/ 1630317 w 1767734"/>
              <a:gd name="connsiteY2" fmla="*/ 1601870 h 1831310"/>
              <a:gd name="connsiteX3" fmla="*/ 464626 w 1767734"/>
              <a:gd name="connsiteY3" fmla="*/ 1641370 h 1831310"/>
              <a:gd name="connsiteX4" fmla="*/ 146098 w 1767734"/>
              <a:gd name="connsiteY4" fmla="*/ 693073 h 1831310"/>
              <a:gd name="connsiteX0" fmla="*/ 146098 w 1767734"/>
              <a:gd name="connsiteY0" fmla="*/ 597520 h 1735757"/>
              <a:gd name="connsiteX1" fmla="*/ 1392379 w 1767734"/>
              <a:gd name="connsiteY1" fmla="*/ 124819 h 1735757"/>
              <a:gd name="connsiteX2" fmla="*/ 1630317 w 1767734"/>
              <a:gd name="connsiteY2" fmla="*/ 1506317 h 1735757"/>
              <a:gd name="connsiteX3" fmla="*/ 464626 w 1767734"/>
              <a:gd name="connsiteY3" fmla="*/ 1545817 h 1735757"/>
              <a:gd name="connsiteX4" fmla="*/ 146098 w 1767734"/>
              <a:gd name="connsiteY4" fmla="*/ 597520 h 1735757"/>
              <a:gd name="connsiteX0" fmla="*/ 142021 w 1773182"/>
              <a:gd name="connsiteY0" fmla="*/ 581033 h 1738320"/>
              <a:gd name="connsiteX1" fmla="*/ 1397827 w 1773182"/>
              <a:gd name="connsiteY1" fmla="*/ 127382 h 1738320"/>
              <a:gd name="connsiteX2" fmla="*/ 1635765 w 1773182"/>
              <a:gd name="connsiteY2" fmla="*/ 1508880 h 1738320"/>
              <a:gd name="connsiteX3" fmla="*/ 470074 w 1773182"/>
              <a:gd name="connsiteY3" fmla="*/ 1548380 h 1738320"/>
              <a:gd name="connsiteX4" fmla="*/ 142021 w 1773182"/>
              <a:gd name="connsiteY4" fmla="*/ 581033 h 1738320"/>
              <a:gd name="connsiteX0" fmla="*/ 142021 w 1682204"/>
              <a:gd name="connsiteY0" fmla="*/ 581033 h 1708044"/>
              <a:gd name="connsiteX1" fmla="*/ 1397827 w 1682204"/>
              <a:gd name="connsiteY1" fmla="*/ 127382 h 1708044"/>
              <a:gd name="connsiteX2" fmla="*/ 1473840 w 1682204"/>
              <a:gd name="connsiteY2" fmla="*/ 1442205 h 1708044"/>
              <a:gd name="connsiteX3" fmla="*/ 470074 w 1682204"/>
              <a:gd name="connsiteY3" fmla="*/ 1548380 h 1708044"/>
              <a:gd name="connsiteX4" fmla="*/ 142021 w 1682204"/>
              <a:gd name="connsiteY4" fmla="*/ 581033 h 1708044"/>
              <a:gd name="connsiteX0" fmla="*/ 142021 w 1710397"/>
              <a:gd name="connsiteY0" fmla="*/ 581033 h 1708044"/>
              <a:gd name="connsiteX1" fmla="*/ 1397827 w 1710397"/>
              <a:gd name="connsiteY1" fmla="*/ 127382 h 1708044"/>
              <a:gd name="connsiteX2" fmla="*/ 1473840 w 1710397"/>
              <a:gd name="connsiteY2" fmla="*/ 1442205 h 1708044"/>
              <a:gd name="connsiteX3" fmla="*/ 470074 w 1710397"/>
              <a:gd name="connsiteY3" fmla="*/ 1548380 h 1708044"/>
              <a:gd name="connsiteX4" fmla="*/ 142021 w 1710397"/>
              <a:gd name="connsiteY4" fmla="*/ 581033 h 1708044"/>
              <a:gd name="connsiteX0" fmla="*/ 313243 w 1881619"/>
              <a:gd name="connsiteY0" fmla="*/ 582632 h 1758263"/>
              <a:gd name="connsiteX1" fmla="*/ 1569049 w 1881619"/>
              <a:gd name="connsiteY1" fmla="*/ 128981 h 1758263"/>
              <a:gd name="connsiteX2" fmla="*/ 1645062 w 1881619"/>
              <a:gd name="connsiteY2" fmla="*/ 1443804 h 1758263"/>
              <a:gd name="connsiteX3" fmla="*/ 355546 w 1881619"/>
              <a:gd name="connsiteY3" fmla="*/ 1626179 h 1758263"/>
              <a:gd name="connsiteX4" fmla="*/ 313243 w 1881619"/>
              <a:gd name="connsiteY4" fmla="*/ 582632 h 1758263"/>
              <a:gd name="connsiteX0" fmla="*/ 139893 w 1708269"/>
              <a:gd name="connsiteY0" fmla="*/ 582632 h 1758263"/>
              <a:gd name="connsiteX1" fmla="*/ 1395699 w 1708269"/>
              <a:gd name="connsiteY1" fmla="*/ 128981 h 1758263"/>
              <a:gd name="connsiteX2" fmla="*/ 1471712 w 1708269"/>
              <a:gd name="connsiteY2" fmla="*/ 1443804 h 1758263"/>
              <a:gd name="connsiteX3" fmla="*/ 182196 w 1708269"/>
              <a:gd name="connsiteY3" fmla="*/ 1626179 h 1758263"/>
              <a:gd name="connsiteX4" fmla="*/ 139893 w 1708269"/>
              <a:gd name="connsiteY4" fmla="*/ 582632 h 1758263"/>
              <a:gd name="connsiteX0" fmla="*/ 178664 w 1747040"/>
              <a:gd name="connsiteY0" fmla="*/ 582632 h 1758263"/>
              <a:gd name="connsiteX1" fmla="*/ 1434470 w 1747040"/>
              <a:gd name="connsiteY1" fmla="*/ 128981 h 1758263"/>
              <a:gd name="connsiteX2" fmla="*/ 1510483 w 1747040"/>
              <a:gd name="connsiteY2" fmla="*/ 1443804 h 1758263"/>
              <a:gd name="connsiteX3" fmla="*/ 220967 w 1747040"/>
              <a:gd name="connsiteY3" fmla="*/ 1626179 h 1758263"/>
              <a:gd name="connsiteX4" fmla="*/ 178664 w 1747040"/>
              <a:gd name="connsiteY4" fmla="*/ 582632 h 1758263"/>
              <a:gd name="connsiteX0" fmla="*/ 178664 w 1747040"/>
              <a:gd name="connsiteY0" fmla="*/ 582632 h 1758263"/>
              <a:gd name="connsiteX1" fmla="*/ 1434470 w 1747040"/>
              <a:gd name="connsiteY1" fmla="*/ 128981 h 1758263"/>
              <a:gd name="connsiteX2" fmla="*/ 1510483 w 1747040"/>
              <a:gd name="connsiteY2" fmla="*/ 1443804 h 1758263"/>
              <a:gd name="connsiteX3" fmla="*/ 220967 w 1747040"/>
              <a:gd name="connsiteY3" fmla="*/ 1626179 h 1758263"/>
              <a:gd name="connsiteX4" fmla="*/ 178664 w 1747040"/>
              <a:gd name="connsiteY4" fmla="*/ 582632 h 1758263"/>
              <a:gd name="connsiteX0" fmla="*/ 178664 w 1747040"/>
              <a:gd name="connsiteY0" fmla="*/ 582632 h 1722732"/>
              <a:gd name="connsiteX1" fmla="*/ 1434470 w 1747040"/>
              <a:gd name="connsiteY1" fmla="*/ 128981 h 1722732"/>
              <a:gd name="connsiteX2" fmla="*/ 1510483 w 1747040"/>
              <a:gd name="connsiteY2" fmla="*/ 1443804 h 1722732"/>
              <a:gd name="connsiteX3" fmla="*/ 220967 w 1747040"/>
              <a:gd name="connsiteY3" fmla="*/ 1626179 h 1722732"/>
              <a:gd name="connsiteX4" fmla="*/ 178664 w 1747040"/>
              <a:gd name="connsiteY4" fmla="*/ 582632 h 1722732"/>
              <a:gd name="connsiteX0" fmla="*/ 178664 w 1747040"/>
              <a:gd name="connsiteY0" fmla="*/ 582632 h 1722732"/>
              <a:gd name="connsiteX1" fmla="*/ 1434470 w 1747040"/>
              <a:gd name="connsiteY1" fmla="*/ 128981 h 1722732"/>
              <a:gd name="connsiteX2" fmla="*/ 1510483 w 1747040"/>
              <a:gd name="connsiteY2" fmla="*/ 1443804 h 1722732"/>
              <a:gd name="connsiteX3" fmla="*/ 220967 w 1747040"/>
              <a:gd name="connsiteY3" fmla="*/ 1626179 h 1722732"/>
              <a:gd name="connsiteX4" fmla="*/ 178664 w 1747040"/>
              <a:gd name="connsiteY4" fmla="*/ 582632 h 1722732"/>
              <a:gd name="connsiteX0" fmla="*/ 178664 w 1747040"/>
              <a:gd name="connsiteY0" fmla="*/ 582632 h 1737678"/>
              <a:gd name="connsiteX1" fmla="*/ 1434470 w 1747040"/>
              <a:gd name="connsiteY1" fmla="*/ 128981 h 1737678"/>
              <a:gd name="connsiteX2" fmla="*/ 1510483 w 1747040"/>
              <a:gd name="connsiteY2" fmla="*/ 1443804 h 1737678"/>
              <a:gd name="connsiteX3" fmla="*/ 220967 w 1747040"/>
              <a:gd name="connsiteY3" fmla="*/ 1626179 h 1737678"/>
              <a:gd name="connsiteX4" fmla="*/ 178664 w 1747040"/>
              <a:gd name="connsiteY4" fmla="*/ 582632 h 1737678"/>
              <a:gd name="connsiteX0" fmla="*/ 178664 w 1723429"/>
              <a:gd name="connsiteY0" fmla="*/ 582632 h 1737678"/>
              <a:gd name="connsiteX1" fmla="*/ 1434470 w 1723429"/>
              <a:gd name="connsiteY1" fmla="*/ 128981 h 1737678"/>
              <a:gd name="connsiteX2" fmla="*/ 1510483 w 1723429"/>
              <a:gd name="connsiteY2" fmla="*/ 1443804 h 1737678"/>
              <a:gd name="connsiteX3" fmla="*/ 220967 w 1723429"/>
              <a:gd name="connsiteY3" fmla="*/ 1626179 h 1737678"/>
              <a:gd name="connsiteX4" fmla="*/ 178664 w 1723429"/>
              <a:gd name="connsiteY4" fmla="*/ 582632 h 1737678"/>
              <a:gd name="connsiteX0" fmla="*/ 178664 w 1723429"/>
              <a:gd name="connsiteY0" fmla="*/ 582632 h 1764261"/>
              <a:gd name="connsiteX1" fmla="*/ 1434470 w 1723429"/>
              <a:gd name="connsiteY1" fmla="*/ 128981 h 1764261"/>
              <a:gd name="connsiteX2" fmla="*/ 1510483 w 1723429"/>
              <a:gd name="connsiteY2" fmla="*/ 1443804 h 1764261"/>
              <a:gd name="connsiteX3" fmla="*/ 220967 w 1723429"/>
              <a:gd name="connsiteY3" fmla="*/ 1626179 h 1764261"/>
              <a:gd name="connsiteX4" fmla="*/ 178664 w 1723429"/>
              <a:gd name="connsiteY4" fmla="*/ 582632 h 1764261"/>
              <a:gd name="connsiteX0" fmla="*/ 178664 w 1725738"/>
              <a:gd name="connsiteY0" fmla="*/ 582632 h 1764261"/>
              <a:gd name="connsiteX1" fmla="*/ 1434470 w 1725738"/>
              <a:gd name="connsiteY1" fmla="*/ 128981 h 1764261"/>
              <a:gd name="connsiteX2" fmla="*/ 1510483 w 1725738"/>
              <a:gd name="connsiteY2" fmla="*/ 1443804 h 1764261"/>
              <a:gd name="connsiteX3" fmla="*/ 220967 w 1725738"/>
              <a:gd name="connsiteY3" fmla="*/ 1626179 h 1764261"/>
              <a:gd name="connsiteX4" fmla="*/ 178664 w 1725738"/>
              <a:gd name="connsiteY4" fmla="*/ 582632 h 1764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738" h="1764261">
                <a:moveTo>
                  <a:pt x="178664" y="582632"/>
                </a:moveTo>
                <a:cubicBezTo>
                  <a:pt x="380915" y="333099"/>
                  <a:pt x="960088" y="-260610"/>
                  <a:pt x="1434470" y="128981"/>
                </a:cubicBezTo>
                <a:cubicBezTo>
                  <a:pt x="1866177" y="590103"/>
                  <a:pt x="1753651" y="1220433"/>
                  <a:pt x="1510483" y="1443804"/>
                </a:cubicBezTo>
                <a:cubicBezTo>
                  <a:pt x="1197093" y="1784276"/>
                  <a:pt x="496910" y="1867106"/>
                  <a:pt x="220967" y="1626179"/>
                </a:cubicBezTo>
                <a:cubicBezTo>
                  <a:pt x="-108767" y="1477141"/>
                  <a:pt x="-23587" y="832165"/>
                  <a:pt x="178664" y="582632"/>
                </a:cubicBezTo>
                <a:close/>
              </a:path>
            </a:pathLst>
          </a:custGeom>
          <a:solidFill>
            <a:srgbClr val="F1FBFD"/>
          </a:solidFill>
          <a:ln>
            <a:noFill/>
          </a:ln>
          <a:effectLst>
            <a:outerShdw blurRad="1270000" sx="156000" sy="156000" algn="ctr" rotWithShape="0">
              <a:srgbClr val="F1FBF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12" name="Rectangle 11"/>
          <p:cNvSpPr/>
          <p:nvPr userDrawn="1"/>
        </p:nvSpPr>
        <p:spPr>
          <a:xfrm rot="10800000" flipH="1">
            <a:off x="0" y="2991172"/>
            <a:ext cx="6508375" cy="3866827"/>
          </a:xfrm>
          <a:prstGeom prst="rect">
            <a:avLst/>
          </a:prstGeom>
          <a:solidFill>
            <a:schemeClr val="accent1">
              <a:lumMod val="20000"/>
              <a:lumOff val="8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latin typeface="Avenir Next LT Pro" panose="020B0504020202020204" pitchFamily="34" charset="0"/>
            </a:endParaRPr>
          </a:p>
        </p:txBody>
      </p:sp>
      <p:sp>
        <p:nvSpPr>
          <p:cNvPr id="9" name="Picture Placeholder 8"/>
          <p:cNvSpPr>
            <a:spLocks noGrp="1"/>
          </p:cNvSpPr>
          <p:nvPr>
            <p:ph type="pic" sz="quarter" idx="12" hasCustomPrompt="1"/>
          </p:nvPr>
        </p:nvSpPr>
        <p:spPr>
          <a:xfrm>
            <a:off x="1970758" y="2991173"/>
            <a:ext cx="4537618" cy="2076773"/>
          </a:xfrm>
          <a:custGeom>
            <a:avLst/>
            <a:gdLst>
              <a:gd name="connsiteX0" fmla="*/ 0 w 3376157"/>
              <a:gd name="connsiteY0" fmla="*/ 0 h 2076773"/>
              <a:gd name="connsiteX1" fmla="*/ 3376157 w 3376157"/>
              <a:gd name="connsiteY1" fmla="*/ 0 h 2076773"/>
              <a:gd name="connsiteX2" fmla="*/ 3376157 w 3376157"/>
              <a:gd name="connsiteY2" fmla="*/ 2076773 h 2076773"/>
              <a:gd name="connsiteX3" fmla="*/ 0 w 3376157"/>
              <a:gd name="connsiteY3" fmla="*/ 2076773 h 2076773"/>
            </a:gdLst>
            <a:ahLst/>
            <a:cxnLst>
              <a:cxn ang="0">
                <a:pos x="connsiteX0" y="connsiteY0"/>
              </a:cxn>
              <a:cxn ang="0">
                <a:pos x="connsiteX1" y="connsiteY1"/>
              </a:cxn>
              <a:cxn ang="0">
                <a:pos x="connsiteX2" y="connsiteY2"/>
              </a:cxn>
              <a:cxn ang="0">
                <a:pos x="connsiteX3" y="connsiteY3"/>
              </a:cxn>
            </a:cxnLst>
            <a:rect l="l" t="t" r="r" b="b"/>
            <a:pathLst>
              <a:path w="3376157" h="2076773">
                <a:moveTo>
                  <a:pt x="0" y="0"/>
                </a:moveTo>
                <a:lnTo>
                  <a:pt x="3376157" y="0"/>
                </a:lnTo>
                <a:lnTo>
                  <a:pt x="3376157" y="2076773"/>
                </a:lnTo>
                <a:lnTo>
                  <a:pt x="0" y="2076773"/>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0" name="Picture Placeholder 9"/>
          <p:cNvSpPr>
            <a:spLocks noGrp="1"/>
          </p:cNvSpPr>
          <p:nvPr>
            <p:ph type="pic" sz="quarter" idx="13" hasCustomPrompt="1"/>
          </p:nvPr>
        </p:nvSpPr>
        <p:spPr>
          <a:xfrm>
            <a:off x="7355401" y="2991173"/>
            <a:ext cx="3391180" cy="2076773"/>
          </a:xfrm>
          <a:custGeom>
            <a:avLst/>
            <a:gdLst>
              <a:gd name="connsiteX0" fmla="*/ 0 w 3376157"/>
              <a:gd name="connsiteY0" fmla="*/ 0 h 2076773"/>
              <a:gd name="connsiteX1" fmla="*/ 3376157 w 3376157"/>
              <a:gd name="connsiteY1" fmla="*/ 0 h 2076773"/>
              <a:gd name="connsiteX2" fmla="*/ 3376157 w 3376157"/>
              <a:gd name="connsiteY2" fmla="*/ 2076773 h 2076773"/>
              <a:gd name="connsiteX3" fmla="*/ 0 w 3376157"/>
              <a:gd name="connsiteY3" fmla="*/ 2076773 h 2076773"/>
              <a:gd name="connsiteX4" fmla="*/ 0 w 3376157"/>
              <a:gd name="connsiteY4" fmla="*/ 0 h 2076773"/>
              <a:gd name="connsiteX0" fmla="*/ 0 w 3376157"/>
              <a:gd name="connsiteY0" fmla="*/ 0 h 2076773"/>
              <a:gd name="connsiteX1" fmla="*/ 886885 w 3376157"/>
              <a:gd name="connsiteY1" fmla="*/ 15263 h 2076773"/>
              <a:gd name="connsiteX2" fmla="*/ 3376157 w 3376157"/>
              <a:gd name="connsiteY2" fmla="*/ 0 h 2076773"/>
              <a:gd name="connsiteX3" fmla="*/ 3376157 w 3376157"/>
              <a:gd name="connsiteY3" fmla="*/ 2076773 h 2076773"/>
              <a:gd name="connsiteX4" fmla="*/ 0 w 3376157"/>
              <a:gd name="connsiteY4" fmla="*/ 2076773 h 2076773"/>
              <a:gd name="connsiteX5" fmla="*/ 0 w 3376157"/>
              <a:gd name="connsiteY5" fmla="*/ 0 h 2076773"/>
              <a:gd name="connsiteX0" fmla="*/ 13660 w 3389817"/>
              <a:gd name="connsiteY0" fmla="*/ 0 h 2076773"/>
              <a:gd name="connsiteX1" fmla="*/ 900545 w 3389817"/>
              <a:gd name="connsiteY1" fmla="*/ 15263 h 2076773"/>
              <a:gd name="connsiteX2" fmla="*/ 3389817 w 3389817"/>
              <a:gd name="connsiteY2" fmla="*/ 0 h 2076773"/>
              <a:gd name="connsiteX3" fmla="*/ 3389817 w 3389817"/>
              <a:gd name="connsiteY3" fmla="*/ 2076773 h 2076773"/>
              <a:gd name="connsiteX4" fmla="*/ 13660 w 3389817"/>
              <a:gd name="connsiteY4" fmla="*/ 2076773 h 2076773"/>
              <a:gd name="connsiteX5" fmla="*/ 0 w 3389817"/>
              <a:gd name="connsiteY5" fmla="*/ 791118 h 2076773"/>
              <a:gd name="connsiteX6" fmla="*/ 13660 w 3389817"/>
              <a:gd name="connsiteY6" fmla="*/ 0 h 2076773"/>
              <a:gd name="connsiteX0" fmla="*/ 0 w 3389817"/>
              <a:gd name="connsiteY0" fmla="*/ 791118 h 2076773"/>
              <a:gd name="connsiteX1" fmla="*/ 900545 w 3389817"/>
              <a:gd name="connsiteY1" fmla="*/ 15263 h 2076773"/>
              <a:gd name="connsiteX2" fmla="*/ 3389817 w 3389817"/>
              <a:gd name="connsiteY2" fmla="*/ 0 h 2076773"/>
              <a:gd name="connsiteX3" fmla="*/ 3389817 w 3389817"/>
              <a:gd name="connsiteY3" fmla="*/ 2076773 h 2076773"/>
              <a:gd name="connsiteX4" fmla="*/ 13660 w 3389817"/>
              <a:gd name="connsiteY4" fmla="*/ 2076773 h 2076773"/>
              <a:gd name="connsiteX5" fmla="*/ 0 w 3389817"/>
              <a:gd name="connsiteY5" fmla="*/ 791118 h 2076773"/>
              <a:gd name="connsiteX0" fmla="*/ 1193 w 3391010"/>
              <a:gd name="connsiteY0" fmla="*/ 791118 h 2076773"/>
              <a:gd name="connsiteX1" fmla="*/ 901738 w 3391010"/>
              <a:gd name="connsiteY1" fmla="*/ 15263 h 2076773"/>
              <a:gd name="connsiteX2" fmla="*/ 3391010 w 3391010"/>
              <a:gd name="connsiteY2" fmla="*/ 0 h 2076773"/>
              <a:gd name="connsiteX3" fmla="*/ 3391010 w 3391010"/>
              <a:gd name="connsiteY3" fmla="*/ 2076773 h 2076773"/>
              <a:gd name="connsiteX4" fmla="*/ 14853 w 3391010"/>
              <a:gd name="connsiteY4" fmla="*/ 2076773 h 2076773"/>
              <a:gd name="connsiteX5" fmla="*/ 1193 w 3391010"/>
              <a:gd name="connsiteY5" fmla="*/ 791118 h 2076773"/>
              <a:gd name="connsiteX0" fmla="*/ 1363 w 3391180"/>
              <a:gd name="connsiteY0" fmla="*/ 791118 h 2076773"/>
              <a:gd name="connsiteX1" fmla="*/ 901908 w 3391180"/>
              <a:gd name="connsiteY1" fmla="*/ 15263 h 2076773"/>
              <a:gd name="connsiteX2" fmla="*/ 3391180 w 3391180"/>
              <a:gd name="connsiteY2" fmla="*/ 0 h 2076773"/>
              <a:gd name="connsiteX3" fmla="*/ 3391180 w 3391180"/>
              <a:gd name="connsiteY3" fmla="*/ 2076773 h 2076773"/>
              <a:gd name="connsiteX4" fmla="*/ 15023 w 3391180"/>
              <a:gd name="connsiteY4" fmla="*/ 2076773 h 2076773"/>
              <a:gd name="connsiteX5" fmla="*/ 1363 w 3391180"/>
              <a:gd name="connsiteY5" fmla="*/ 791118 h 20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1180" h="2076773">
                <a:moveTo>
                  <a:pt x="1363" y="791118"/>
                </a:moveTo>
                <a:cubicBezTo>
                  <a:pt x="-30964" y="393954"/>
                  <a:pt x="518598" y="38353"/>
                  <a:pt x="901908" y="15263"/>
                </a:cubicBezTo>
                <a:lnTo>
                  <a:pt x="3391180" y="0"/>
                </a:lnTo>
                <a:lnTo>
                  <a:pt x="3391180" y="2076773"/>
                </a:lnTo>
                <a:lnTo>
                  <a:pt x="15023" y="2076773"/>
                </a:lnTo>
                <a:lnTo>
                  <a:pt x="1363" y="791118"/>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2933650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3" name="Picture Placeholder 12"/>
          <p:cNvSpPr>
            <a:spLocks noGrp="1"/>
          </p:cNvSpPr>
          <p:nvPr>
            <p:ph type="pic" sz="quarter" idx="10" hasCustomPrompt="1"/>
          </p:nvPr>
        </p:nvSpPr>
        <p:spPr>
          <a:xfrm>
            <a:off x="5452842" y="0"/>
            <a:ext cx="4371361" cy="5617030"/>
          </a:xfrm>
          <a:custGeom>
            <a:avLst/>
            <a:gdLst>
              <a:gd name="connsiteX0" fmla="*/ 7021 w 3722677"/>
              <a:gd name="connsiteY0" fmla="*/ 0 h 4364264"/>
              <a:gd name="connsiteX1" fmla="*/ 3722677 w 3722677"/>
              <a:gd name="connsiteY1" fmla="*/ 0 h 4364264"/>
              <a:gd name="connsiteX2" fmla="*/ 3722677 w 3722677"/>
              <a:gd name="connsiteY2" fmla="*/ 2557533 h 4364264"/>
              <a:gd name="connsiteX3" fmla="*/ 1915946 w 3722677"/>
              <a:gd name="connsiteY3" fmla="*/ 4364264 h 4364264"/>
              <a:gd name="connsiteX4" fmla="*/ 0 w 3722677"/>
              <a:gd name="connsiteY4" fmla="*/ 4364264 h 4364264"/>
              <a:gd name="connsiteX5" fmla="*/ 0 w 3722677"/>
              <a:gd name="connsiteY5" fmla="*/ 4359729 h 4364264"/>
              <a:gd name="connsiteX6" fmla="*/ 7021 w 3722677"/>
              <a:gd name="connsiteY6" fmla="*/ 4359729 h 436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22677" h="4364264">
                <a:moveTo>
                  <a:pt x="7021" y="0"/>
                </a:moveTo>
                <a:lnTo>
                  <a:pt x="3722677" y="0"/>
                </a:lnTo>
                <a:lnTo>
                  <a:pt x="3722677" y="2557533"/>
                </a:lnTo>
                <a:cubicBezTo>
                  <a:pt x="3722677" y="3555363"/>
                  <a:pt x="2913776" y="4364264"/>
                  <a:pt x="1915946" y="4364264"/>
                </a:cubicBezTo>
                <a:lnTo>
                  <a:pt x="0" y="4364264"/>
                </a:lnTo>
                <a:lnTo>
                  <a:pt x="0" y="4359729"/>
                </a:lnTo>
                <a:lnTo>
                  <a:pt x="7021" y="4359729"/>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4" name="Picture Placeholder 5"/>
          <p:cNvSpPr>
            <a:spLocks noGrp="1"/>
          </p:cNvSpPr>
          <p:nvPr>
            <p:ph type="pic" sz="quarter" idx="11" hasCustomPrompt="1"/>
          </p:nvPr>
        </p:nvSpPr>
        <p:spPr>
          <a:xfrm>
            <a:off x="2718753" y="0"/>
            <a:ext cx="2747737" cy="561703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0" fmla="*/ 0 w 12192000"/>
              <a:gd name="connsiteY0" fmla="*/ 0 h 6858000"/>
              <a:gd name="connsiteX1" fmla="*/ 4681431 w 12192000"/>
              <a:gd name="connsiteY1" fmla="*/ 7125 h 6858000"/>
              <a:gd name="connsiteX2" fmla="*/ 12192000 w 12192000"/>
              <a:gd name="connsiteY2" fmla="*/ 0 h 6858000"/>
              <a:gd name="connsiteX3" fmla="*/ 12192000 w 12192000"/>
              <a:gd name="connsiteY3" fmla="*/ 6858000 h 6858000"/>
              <a:gd name="connsiteX4" fmla="*/ 0 w 12192000"/>
              <a:gd name="connsiteY4" fmla="*/ 6858000 h 6858000"/>
              <a:gd name="connsiteX5" fmla="*/ 0 w 12192000"/>
              <a:gd name="connsiteY5" fmla="*/ 0 h 6858000"/>
              <a:gd name="connsiteX0" fmla="*/ 85121 w 12277121"/>
              <a:gd name="connsiteY0" fmla="*/ 0 h 6858000"/>
              <a:gd name="connsiteX1" fmla="*/ 4766552 w 12277121"/>
              <a:gd name="connsiteY1" fmla="*/ 7125 h 6858000"/>
              <a:gd name="connsiteX2" fmla="*/ 12277121 w 12277121"/>
              <a:gd name="connsiteY2" fmla="*/ 0 h 6858000"/>
              <a:gd name="connsiteX3" fmla="*/ 12277121 w 12277121"/>
              <a:gd name="connsiteY3" fmla="*/ 6858000 h 6858000"/>
              <a:gd name="connsiteX4" fmla="*/ 85121 w 12277121"/>
              <a:gd name="connsiteY4" fmla="*/ 6858000 h 6858000"/>
              <a:gd name="connsiteX5" fmla="*/ 0 w 12277121"/>
              <a:gd name="connsiteY5" fmla="*/ 1713428 h 6858000"/>
              <a:gd name="connsiteX6" fmla="*/ 85121 w 12277121"/>
              <a:gd name="connsiteY6" fmla="*/ 0 h 6858000"/>
              <a:gd name="connsiteX0" fmla="*/ 0 w 12277121"/>
              <a:gd name="connsiteY0" fmla="*/ 1713428 h 6858000"/>
              <a:gd name="connsiteX1" fmla="*/ 4766552 w 12277121"/>
              <a:gd name="connsiteY1" fmla="*/ 7125 h 6858000"/>
              <a:gd name="connsiteX2" fmla="*/ 12277121 w 12277121"/>
              <a:gd name="connsiteY2" fmla="*/ 0 h 6858000"/>
              <a:gd name="connsiteX3" fmla="*/ 12277121 w 12277121"/>
              <a:gd name="connsiteY3" fmla="*/ 6858000 h 6858000"/>
              <a:gd name="connsiteX4" fmla="*/ 85121 w 12277121"/>
              <a:gd name="connsiteY4" fmla="*/ 6858000 h 6858000"/>
              <a:gd name="connsiteX5" fmla="*/ 0 w 12277121"/>
              <a:gd name="connsiteY5" fmla="*/ 1713428 h 6858000"/>
              <a:gd name="connsiteX0" fmla="*/ 0 w 12277121"/>
              <a:gd name="connsiteY0" fmla="*/ 1713428 h 6858000"/>
              <a:gd name="connsiteX1" fmla="*/ 4766552 w 12277121"/>
              <a:gd name="connsiteY1" fmla="*/ 7125 h 6858000"/>
              <a:gd name="connsiteX2" fmla="*/ 12277121 w 12277121"/>
              <a:gd name="connsiteY2" fmla="*/ 0 h 6858000"/>
              <a:gd name="connsiteX3" fmla="*/ 12277121 w 12277121"/>
              <a:gd name="connsiteY3" fmla="*/ 6858000 h 6858000"/>
              <a:gd name="connsiteX4" fmla="*/ 85121 w 12277121"/>
              <a:gd name="connsiteY4" fmla="*/ 6858000 h 6858000"/>
              <a:gd name="connsiteX5" fmla="*/ 0 w 12277121"/>
              <a:gd name="connsiteY5" fmla="*/ 1713428 h 6858000"/>
              <a:gd name="connsiteX0" fmla="*/ 0 w 12277121"/>
              <a:gd name="connsiteY0" fmla="*/ 1713428 h 6858000"/>
              <a:gd name="connsiteX1" fmla="*/ 4766552 w 12277121"/>
              <a:gd name="connsiteY1" fmla="*/ 7125 h 6858000"/>
              <a:gd name="connsiteX2" fmla="*/ 12277121 w 12277121"/>
              <a:gd name="connsiteY2" fmla="*/ 0 h 6858000"/>
              <a:gd name="connsiteX3" fmla="*/ 12277121 w 12277121"/>
              <a:gd name="connsiteY3" fmla="*/ 6858000 h 6858000"/>
              <a:gd name="connsiteX4" fmla="*/ 85121 w 12277121"/>
              <a:gd name="connsiteY4" fmla="*/ 6858000 h 6858000"/>
              <a:gd name="connsiteX5" fmla="*/ 0 w 12277121"/>
              <a:gd name="connsiteY5" fmla="*/ 1713428 h 6858000"/>
              <a:gd name="connsiteX0" fmla="*/ 0 w 12277121"/>
              <a:gd name="connsiteY0" fmla="*/ 1713428 h 6858000"/>
              <a:gd name="connsiteX1" fmla="*/ 8155755 w 12277121"/>
              <a:gd name="connsiteY1" fmla="*/ 7125 h 6858000"/>
              <a:gd name="connsiteX2" fmla="*/ 12277121 w 12277121"/>
              <a:gd name="connsiteY2" fmla="*/ 0 h 6858000"/>
              <a:gd name="connsiteX3" fmla="*/ 12277121 w 12277121"/>
              <a:gd name="connsiteY3" fmla="*/ 6858000 h 6858000"/>
              <a:gd name="connsiteX4" fmla="*/ 85121 w 12277121"/>
              <a:gd name="connsiteY4" fmla="*/ 6858000 h 6858000"/>
              <a:gd name="connsiteX5" fmla="*/ 0 w 12277121"/>
              <a:gd name="connsiteY5" fmla="*/ 1713428 h 6858000"/>
              <a:gd name="connsiteX0" fmla="*/ 0 w 12277121"/>
              <a:gd name="connsiteY0" fmla="*/ 2415544 h 6858000"/>
              <a:gd name="connsiteX1" fmla="*/ 8155755 w 12277121"/>
              <a:gd name="connsiteY1" fmla="*/ 7125 h 6858000"/>
              <a:gd name="connsiteX2" fmla="*/ 12277121 w 12277121"/>
              <a:gd name="connsiteY2" fmla="*/ 0 h 6858000"/>
              <a:gd name="connsiteX3" fmla="*/ 12277121 w 12277121"/>
              <a:gd name="connsiteY3" fmla="*/ 6858000 h 6858000"/>
              <a:gd name="connsiteX4" fmla="*/ 85121 w 12277121"/>
              <a:gd name="connsiteY4" fmla="*/ 6858000 h 6858000"/>
              <a:gd name="connsiteX5" fmla="*/ 0 w 12277121"/>
              <a:gd name="connsiteY5" fmla="*/ 241554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77121" h="6858000">
                <a:moveTo>
                  <a:pt x="0" y="2415544"/>
                </a:moveTo>
                <a:cubicBezTo>
                  <a:pt x="56745" y="529630"/>
                  <a:pt x="4779447" y="66995"/>
                  <a:pt x="8155755" y="7125"/>
                </a:cubicBezTo>
                <a:lnTo>
                  <a:pt x="12277121" y="0"/>
                </a:lnTo>
                <a:lnTo>
                  <a:pt x="12277121" y="6858000"/>
                </a:lnTo>
                <a:lnTo>
                  <a:pt x="85121" y="6858000"/>
                </a:lnTo>
                <a:lnTo>
                  <a:pt x="0" y="2415544"/>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2337484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tx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1725"/>
            <a:ext cx="12192000" cy="3219451"/>
          </a:xfrm>
          <a:prstGeom prst="rect">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3626285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6" name="Rectangle 15"/>
          <p:cNvSpPr/>
          <p:nvPr userDrawn="1"/>
        </p:nvSpPr>
        <p:spPr>
          <a:xfrm>
            <a:off x="0" y="1"/>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13" name="Picture Placeholder 3"/>
          <p:cNvSpPr>
            <a:spLocks noGrp="1"/>
          </p:cNvSpPr>
          <p:nvPr>
            <p:ph type="pic" sz="quarter" idx="10" hasCustomPrompt="1"/>
          </p:nvPr>
        </p:nvSpPr>
        <p:spPr>
          <a:xfrm>
            <a:off x="904874" y="1639887"/>
            <a:ext cx="2595329" cy="3400425"/>
          </a:xfrm>
          <a:prstGeom prst="rect">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4" name="Picture Placeholder 3"/>
          <p:cNvSpPr>
            <a:spLocks noGrp="1"/>
          </p:cNvSpPr>
          <p:nvPr>
            <p:ph type="pic" sz="quarter" idx="11" hasCustomPrompt="1"/>
          </p:nvPr>
        </p:nvSpPr>
        <p:spPr>
          <a:xfrm>
            <a:off x="3500437" y="1639887"/>
            <a:ext cx="2595329" cy="3400425"/>
          </a:xfrm>
          <a:prstGeom prst="rect">
            <a:avLst/>
          </a:prstGeom>
          <a:solidFill>
            <a:schemeClr val="bg1">
              <a:lumMod val="9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15" name="Picture Placeholder 3"/>
          <p:cNvSpPr>
            <a:spLocks noGrp="1"/>
          </p:cNvSpPr>
          <p:nvPr>
            <p:ph type="pic" sz="quarter" idx="12" hasCustomPrompt="1"/>
          </p:nvPr>
        </p:nvSpPr>
        <p:spPr>
          <a:xfrm>
            <a:off x="6096233" y="1639887"/>
            <a:ext cx="2595329" cy="3400425"/>
          </a:xfrm>
          <a:prstGeom prst="rect">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577864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1" y="0"/>
            <a:ext cx="7734299" cy="6858000"/>
          </a:xfrm>
          <a:prstGeom prst="rect">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3931593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5764696" y="0"/>
            <a:ext cx="6427304" cy="6857999"/>
          </a:xfrm>
          <a:prstGeom prst="rect">
            <a:avLst/>
          </a:pr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Tree>
    <p:extLst>
      <p:ext uri="{BB962C8B-B14F-4D97-AF65-F5344CB8AC3E}">
        <p14:creationId xmlns:p14="http://schemas.microsoft.com/office/powerpoint/2010/main" val="2686332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2843213" y="0"/>
            <a:ext cx="9348787"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bg1">
              <a:lumMod val="85000"/>
            </a:schemeClr>
          </a:solidFill>
        </p:spPr>
        <p:txBody>
          <a:bodyPr wrap="square">
            <a:noAutofit/>
          </a:bodyPr>
          <a:lstStyle>
            <a:lvl1pPr>
              <a:defRPr sz="1400">
                <a:latin typeface="Avenir Next LT Pro" panose="020B0504020202020204" pitchFamily="34" charset="0"/>
              </a:defRPr>
            </a:lvl1pPr>
          </a:lstStyle>
          <a:p>
            <a:r>
              <a:rPr lang="en-US" dirty="0"/>
              <a:t>Picture</a:t>
            </a:r>
          </a:p>
        </p:txBody>
      </p:sp>
      <p:sp>
        <p:nvSpPr>
          <p:cNvPr id="4" name="Rectangle 3"/>
          <p:cNvSpPr/>
          <p:nvPr userDrawn="1"/>
        </p:nvSpPr>
        <p:spPr>
          <a:xfrm>
            <a:off x="0" y="0"/>
            <a:ext cx="2843213" cy="6858000"/>
          </a:xfrm>
          <a:prstGeom prst="rect">
            <a:avLst/>
          </a:prstGeom>
          <a:solidFill>
            <a:srgbClr val="35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Tree>
    <p:extLst>
      <p:ext uri="{BB962C8B-B14F-4D97-AF65-F5344CB8AC3E}">
        <p14:creationId xmlns:p14="http://schemas.microsoft.com/office/powerpoint/2010/main" val="1798094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50347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1" r:id="rId4"/>
    <p:sldLayoutId id="2147483652" r:id="rId5"/>
    <p:sldLayoutId id="2147483653"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4" r:id="rId23"/>
    <p:sldLayoutId id="2147483676"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9.svg"/><Relationship Id="rId2" Type="http://schemas.openxmlformats.org/officeDocument/2006/relationships/hyperlink" Target="https://iopscience.iop.org/article/10.1088/1748-9326/acc347" TargetMode="Externa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hyperlink" Target="http://www.cepii.fr/CEPII/en/bdd_modele/presentation.asp?id=37" TargetMode="External"/><Relationship Id="rId4" Type="http://schemas.openxmlformats.org/officeDocument/2006/relationships/hyperlink" Target="https://www.sciencedirect.com/science/article/pii/S0048733320300287"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2.xml"/><Relationship Id="rId5" Type="http://schemas.openxmlformats.org/officeDocument/2006/relationships/image" Target="../media/image9.sv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Layout" Target="../slideLayouts/slideLayout12.xml"/><Relationship Id="rId4" Type="http://schemas.openxmlformats.org/officeDocument/2006/relationships/image" Target="../media/image9.sv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4.xml"/><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4.xml"/><Relationship Id="rId5" Type="http://schemas.openxmlformats.org/officeDocument/2006/relationships/image" Target="../media/image9.sv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4.xml"/><Relationship Id="rId5" Type="http://schemas.openxmlformats.org/officeDocument/2006/relationships/image" Target="../media/image9.sv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p:cNvSpPr/>
          <p:nvPr/>
        </p:nvSpPr>
        <p:spPr>
          <a:xfrm>
            <a:off x="0" y="866002"/>
            <a:ext cx="12192000" cy="5991999"/>
          </a:xfrm>
          <a:prstGeom prst="rect">
            <a:avLst/>
          </a:prstGeom>
          <a:solidFill>
            <a:srgbClr val="354659">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604020202020204" charset="0"/>
            </a:endParaRPr>
          </a:p>
        </p:txBody>
      </p:sp>
      <p:grpSp>
        <p:nvGrpSpPr>
          <p:cNvPr id="5" name="Group 4"/>
          <p:cNvGrpSpPr/>
          <p:nvPr/>
        </p:nvGrpSpPr>
        <p:grpSpPr>
          <a:xfrm>
            <a:off x="1593130" y="1185398"/>
            <a:ext cx="8632381" cy="3961811"/>
            <a:chOff x="3469990" y="1807869"/>
            <a:chExt cx="6324460" cy="2849322"/>
          </a:xfrm>
        </p:grpSpPr>
        <p:grpSp>
          <p:nvGrpSpPr>
            <p:cNvPr id="4" name="Group 3"/>
            <p:cNvGrpSpPr/>
            <p:nvPr/>
          </p:nvGrpSpPr>
          <p:grpSpPr>
            <a:xfrm>
              <a:off x="5120479" y="1807869"/>
              <a:ext cx="4673971" cy="2849322"/>
              <a:chOff x="5120479" y="1807869"/>
              <a:chExt cx="4673971" cy="2849322"/>
            </a:xfrm>
          </p:grpSpPr>
          <p:sp>
            <p:nvSpPr>
              <p:cNvPr id="26" name="TextBox 25"/>
              <p:cNvSpPr txBox="1"/>
              <p:nvPr/>
            </p:nvSpPr>
            <p:spPr>
              <a:xfrm>
                <a:off x="5120479" y="1807869"/>
                <a:ext cx="4673969" cy="2390601"/>
              </a:xfrm>
              <a:prstGeom prst="rect">
                <a:avLst/>
              </a:prstGeom>
              <a:noFill/>
            </p:spPr>
            <p:txBody>
              <a:bodyPr wrap="square" rtlCol="0">
                <a:spAutoFit/>
              </a:bodyPr>
              <a:lstStyle/>
              <a:p>
                <a:r>
                  <a:rPr lang="sr-Latn-RS" sz="2400" b="1" spc="100" dirty="0">
                    <a:solidFill>
                      <a:srgbClr val="354659"/>
                    </a:solidFill>
                    <a:latin typeface="Avenir Next LT Pro" panose="020B0504020202020204" pitchFamily="34" charset="0"/>
                    <a:cs typeface="Calibri" charset="0"/>
                  </a:rPr>
                  <a:t>CHALLENGES OF TRANSFORMATION INTO A GREEN ECONOMY: OBSTACLES AND PERSPECTIVES</a:t>
                </a:r>
              </a:p>
              <a:p>
                <a:pPr>
                  <a:spcBef>
                    <a:spcPts val="1200"/>
                  </a:spcBef>
                </a:pPr>
                <a:r>
                  <a:rPr lang="sr-Latn-RS" sz="2400" b="1" spc="100" dirty="0">
                    <a:solidFill>
                      <a:srgbClr val="8BC53F"/>
                    </a:solidFill>
                    <a:latin typeface="Avenir Next LT Pro" panose="020B0504020202020204" pitchFamily="34" charset="0"/>
                    <a:cs typeface="Calibri" charset="0"/>
                  </a:rPr>
                  <a:t>PhD Snežana Radukić</a:t>
                </a:r>
              </a:p>
              <a:p>
                <a:r>
                  <a:rPr lang="sr-Latn-RS" sz="2000" b="1" spc="100" dirty="0">
                    <a:solidFill>
                      <a:srgbClr val="8BC53F"/>
                    </a:solidFill>
                    <a:latin typeface="Avenir Next LT Pro" panose="020B0504020202020204" pitchFamily="34" charset="0"/>
                    <a:cs typeface="Calibri" charset="0"/>
                  </a:rPr>
                  <a:t>Faculty of Economics, University of Niš, Serbia</a:t>
                </a:r>
              </a:p>
              <a:p>
                <a:r>
                  <a:rPr lang="sr-Latn-RS" sz="2400" b="1" spc="100" dirty="0">
                    <a:solidFill>
                      <a:srgbClr val="8BC53F"/>
                    </a:solidFill>
                    <a:latin typeface="Avenir Next LT Pro" panose="020B0504020202020204" pitchFamily="34" charset="0"/>
                    <a:cs typeface="Calibri" charset="0"/>
                  </a:rPr>
                  <a:t>PhD Zorana Stanković</a:t>
                </a:r>
              </a:p>
              <a:p>
                <a:r>
                  <a:rPr lang="sr-Latn-RS" sz="2000" b="1" spc="100" dirty="0">
                    <a:solidFill>
                      <a:srgbClr val="8BC53F"/>
                    </a:solidFill>
                    <a:latin typeface="Avenir Next LT Pro" panose="020B0504020202020204" pitchFamily="34" charset="0"/>
                    <a:cs typeface="Calibri" charset="0"/>
                  </a:rPr>
                  <a:t>Faculty of Mechanical Engineering, </a:t>
                </a:r>
              </a:p>
              <a:p>
                <a:r>
                  <a:rPr lang="sr-Latn-RS" sz="2000" b="1" spc="100" dirty="0">
                    <a:solidFill>
                      <a:srgbClr val="8BC53F"/>
                    </a:solidFill>
                    <a:latin typeface="Avenir Next LT Pro" panose="020B0504020202020204" pitchFamily="34" charset="0"/>
                    <a:cs typeface="Calibri" charset="0"/>
                  </a:rPr>
                  <a:t>University of Niš, Serbia</a:t>
                </a:r>
                <a:endParaRPr lang="en-US" sz="2000" b="1" spc="100" dirty="0">
                  <a:solidFill>
                    <a:srgbClr val="8BC53F"/>
                  </a:solidFill>
                  <a:latin typeface="Avenir Next LT Pro" panose="020B0504020202020204" pitchFamily="34" charset="0"/>
                  <a:cs typeface="Calibri" charset="0"/>
                </a:endParaRPr>
              </a:p>
            </p:txBody>
          </p:sp>
          <p:sp>
            <p:nvSpPr>
              <p:cNvPr id="27" name="TextBox 26"/>
              <p:cNvSpPr txBox="1"/>
              <p:nvPr/>
            </p:nvSpPr>
            <p:spPr>
              <a:xfrm>
                <a:off x="5120480" y="4236623"/>
                <a:ext cx="4673970" cy="420568"/>
              </a:xfrm>
              <a:prstGeom prst="rect">
                <a:avLst/>
              </a:prstGeom>
              <a:noFill/>
            </p:spPr>
            <p:txBody>
              <a:bodyPr wrap="square" rtlCol="0">
                <a:spAutoFit/>
              </a:bodyPr>
              <a:lstStyle/>
              <a:p>
                <a:r>
                  <a:rPr lang="en-US" sz="1600" spc="180" dirty="0">
                    <a:solidFill>
                      <a:srgbClr val="354659"/>
                    </a:solidFill>
                    <a:latin typeface="Avenir Next LT Pro" panose="020B0504020202020204" pitchFamily="34" charset="0"/>
                  </a:rPr>
                  <a:t>CROSS-disciplinary network for research excellence </a:t>
                </a:r>
                <a:r>
                  <a:rPr lang="en-US" sz="1600" spc="180" dirty="0">
                    <a:solidFill>
                      <a:srgbClr val="354659"/>
                    </a:solidFill>
                    <a:latin typeface="Avenir Next LT Pro" panose="020B0504020202020204" pitchFamily="34" charset="0"/>
                    <a:ea typeface="Montserrat Alternates" charset="0"/>
                    <a:cs typeface="Montserrat Alternates" charset="0"/>
                  </a:rPr>
                  <a:t>in Regenerative Economy Innovation eco-Systems</a:t>
                </a:r>
              </a:p>
            </p:txBody>
          </p:sp>
        </p:grpSp>
        <p:pic>
          <p:nvPicPr>
            <p:cNvPr id="6" name="Graphic 5">
              <a:extLst>
                <a:ext uri="{FF2B5EF4-FFF2-40B4-BE49-F238E27FC236}">
                  <a16:creationId xmlns:a16="http://schemas.microsoft.com/office/drawing/2014/main" id="{EAC7248E-4361-723A-50B0-AEB4FE07DE3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69990" y="1992514"/>
              <a:ext cx="1094940" cy="2664677"/>
            </a:xfrm>
            <a:prstGeom prst="rect">
              <a:avLst/>
            </a:prstGeom>
          </p:spPr>
        </p:pic>
      </p:grpSp>
      <p:pic>
        <p:nvPicPr>
          <p:cNvPr id="10" name="Graphic 9">
            <a:extLst>
              <a:ext uri="{FF2B5EF4-FFF2-40B4-BE49-F238E27FC236}">
                <a16:creationId xmlns:a16="http://schemas.microsoft.com/office/drawing/2014/main" id="{15F95B8D-DDC7-BB0C-5919-F8A6A9DF3E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5055" y="6027123"/>
            <a:ext cx="1809081" cy="364384"/>
          </a:xfrm>
          <a:prstGeom prst="rect">
            <a:avLst/>
          </a:prstGeom>
        </p:spPr>
      </p:pic>
      <p:sp>
        <p:nvSpPr>
          <p:cNvPr id="2" name="Rectangle 1"/>
          <p:cNvSpPr/>
          <p:nvPr/>
        </p:nvSpPr>
        <p:spPr>
          <a:xfrm>
            <a:off x="0" y="0"/>
            <a:ext cx="12192000" cy="866002"/>
          </a:xfrm>
          <a:prstGeom prst="rect">
            <a:avLst/>
          </a:prstGeom>
          <a:solidFill>
            <a:srgbClr val="35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604020202020204" charset="0"/>
            </a:endParaRPr>
          </a:p>
        </p:txBody>
      </p:sp>
      <p:sp>
        <p:nvSpPr>
          <p:cNvPr id="12" name="Rectangle 11"/>
          <p:cNvSpPr/>
          <p:nvPr/>
        </p:nvSpPr>
        <p:spPr>
          <a:xfrm>
            <a:off x="0" y="5525585"/>
            <a:ext cx="12192000" cy="81527"/>
          </a:xfrm>
          <a:prstGeom prst="rect">
            <a:avLst/>
          </a:prstGeom>
          <a:solidFill>
            <a:srgbClr val="35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604020202020204" charset="0"/>
            </a:endParaRPr>
          </a:p>
        </p:txBody>
      </p:sp>
      <p:sp>
        <p:nvSpPr>
          <p:cNvPr id="13" name="Rectangle 12"/>
          <p:cNvSpPr/>
          <p:nvPr/>
        </p:nvSpPr>
        <p:spPr>
          <a:xfrm>
            <a:off x="0" y="6776473"/>
            <a:ext cx="12192000" cy="81527"/>
          </a:xfrm>
          <a:prstGeom prst="rect">
            <a:avLst/>
          </a:prstGeom>
          <a:solidFill>
            <a:srgbClr val="35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604020202020204" charset="0"/>
            </a:endParaRPr>
          </a:p>
        </p:txBody>
      </p:sp>
      <p:pic>
        <p:nvPicPr>
          <p:cNvPr id="8" name="Graphic 7">
            <a:extLst>
              <a:ext uri="{FF2B5EF4-FFF2-40B4-BE49-F238E27FC236}">
                <a16:creationId xmlns:a16="http://schemas.microsoft.com/office/drawing/2014/main" id="{59DC398C-7BA7-398F-E258-571D795AE59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913598" y="5926508"/>
            <a:ext cx="7978720" cy="501079"/>
          </a:xfrm>
          <a:prstGeom prst="rect">
            <a:avLst/>
          </a:prstGeom>
        </p:spPr>
      </p:pic>
    </p:spTree>
    <p:extLst>
      <p:ext uri="{BB962C8B-B14F-4D97-AF65-F5344CB8AC3E}">
        <p14:creationId xmlns:p14="http://schemas.microsoft.com/office/powerpoint/2010/main" val="1398601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Shape 26">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Isosceles Triangle 2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a:extLst>
              <a:ext uri="{FF2B5EF4-FFF2-40B4-BE49-F238E27FC236}">
                <a16:creationId xmlns:a16="http://schemas.microsoft.com/office/drawing/2014/main" id="{2F0B14CC-D314-58BD-3FBF-3F4A5D5E2081}"/>
              </a:ext>
            </a:extLst>
          </p:cNvPr>
          <p:cNvGraphicFramePr>
            <a:graphicFrameLocks noGrp="1"/>
          </p:cNvGraphicFramePr>
          <p:nvPr>
            <p:extLst>
              <p:ext uri="{D42A27DB-BD31-4B8C-83A1-F6EECF244321}">
                <p14:modId xmlns:p14="http://schemas.microsoft.com/office/powerpoint/2010/main" val="4098672559"/>
              </p:ext>
            </p:extLst>
          </p:nvPr>
        </p:nvGraphicFramePr>
        <p:xfrm>
          <a:off x="643466" y="549116"/>
          <a:ext cx="10905067" cy="6106455"/>
        </p:xfrm>
        <a:graphic>
          <a:graphicData uri="http://schemas.openxmlformats.org/drawingml/2006/table">
            <a:tbl>
              <a:tblPr firstRow="1" firstCol="1" bandRow="1"/>
              <a:tblGrid>
                <a:gridCol w="5462118">
                  <a:extLst>
                    <a:ext uri="{9D8B030D-6E8A-4147-A177-3AD203B41FA5}">
                      <a16:colId xmlns:a16="http://schemas.microsoft.com/office/drawing/2014/main" val="2401052279"/>
                    </a:ext>
                  </a:extLst>
                </a:gridCol>
                <a:gridCol w="5442949">
                  <a:extLst>
                    <a:ext uri="{9D8B030D-6E8A-4147-A177-3AD203B41FA5}">
                      <a16:colId xmlns:a16="http://schemas.microsoft.com/office/drawing/2014/main" val="1253698621"/>
                    </a:ext>
                  </a:extLst>
                </a:gridCol>
              </a:tblGrid>
              <a:tr h="5386910">
                <a:tc>
                  <a:txBody>
                    <a:bodyPr/>
                    <a:lstStyle/>
                    <a:p>
                      <a:pPr algn="just" fontAlgn="t">
                        <a:lnSpc>
                          <a:spcPct val="100000"/>
                        </a:lnSpc>
                        <a:spcBef>
                          <a:spcPts val="0"/>
                        </a:spcBef>
                        <a:spcAft>
                          <a:spcPts val="0"/>
                        </a:spcAft>
                      </a:pPr>
                      <a:r>
                        <a:rPr lang="sr-Latn-RS" sz="1600" b="1" i="0" u="none" strike="noStrike" kern="100" dirty="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t>Opportunities</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Rapid technological development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evolution; </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Green growth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as a possible development path;</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External experts and EU support</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Networks of exchange of experience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ideas;</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Addressing issues of climate change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sustainability;</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Creating</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 qualified, stable and fair </a:t>
                      </a: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jobs</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Revitalizing the economy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opening up new business opportunities;</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It contributes to energy independence and water and food security;</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It </a:t>
                      </a: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reduces poverty</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 promotes fair distribution of wealth and social equality;</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Increases social resilience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to internal and external shocks;</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Circular economy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sustainable livelihoods;</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Constant control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on the activities with environmental impact;</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Encourage the management and communication skills between the businesses and individuals for developing a green economy;</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Financial support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from industrialization-based countries into the green-based economy;</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Institutional and infrastructure green-based economies to facing competitors and sustainable protection in the form of eco-labelling, eco-customs, and eco-taxes;</a:t>
                      </a:r>
                      <a:endParaRPr lang="sr-Latn-RS" sz="1600" b="0" i="0" u="none" strike="noStrike" dirty="0">
                        <a:effectLst/>
                        <a:latin typeface="Arial" panose="020B0604020202020204" pitchFamily="34" charset="0"/>
                      </a:endParaRPr>
                    </a:p>
                    <a:p>
                      <a:pPr marL="18288"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To regulate </a:t>
                      </a: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information policy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for example transparent data on production technologies that affect in the ecosystem.</a:t>
                      </a:r>
                      <a:endParaRPr lang="sr-Latn-RS" sz="1600" b="0" i="0" u="none" strike="noStrike" dirty="0">
                        <a:effectLst/>
                        <a:latin typeface="Arial" panose="020B0604020202020204" pitchFamily="34" charset="0"/>
                      </a:endParaRPr>
                    </a:p>
                  </a:txBody>
                  <a:tcPr marL="75277" marR="75277" marT="104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fontAlgn="t">
                        <a:lnSpc>
                          <a:spcPct val="100000"/>
                        </a:lnSpc>
                        <a:spcBef>
                          <a:spcPts val="0"/>
                        </a:spcBef>
                        <a:spcAft>
                          <a:spcPts val="0"/>
                        </a:spcAft>
                      </a:pPr>
                      <a:r>
                        <a:rPr lang="sr-Latn-RS" sz="1600" b="1" i="0" u="none" strike="noStrike" kern="100" dirty="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t>Threats/Challenges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Lack of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public and private </a:t>
                      </a: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funding</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Challenges in </a:t>
                      </a: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changing patterns of consumption and production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lifestyles;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Resistance</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 of those stakeholders whose interests are threatened;</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Interpersonal collaboration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willingness to engage;</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Politics</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Personality, ego and attitude;</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Cultural differences</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Stagnation in the level of transport emissions and strong dependence on individual transport;</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Promotion of individual measures instead of a regional and holistic model;</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Systemic sensitivity to new sustainable practices and green and renewable models;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European economic uncertainty</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txBody>
                  <a:tcPr marL="75277" marR="75277" marT="1045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87089008"/>
                  </a:ext>
                </a:extLst>
              </a:tr>
            </a:tbl>
          </a:graphicData>
        </a:graphic>
      </p:graphicFrame>
    </p:spTree>
    <p:extLst>
      <p:ext uri="{BB962C8B-B14F-4D97-AF65-F5344CB8AC3E}">
        <p14:creationId xmlns:p14="http://schemas.microsoft.com/office/powerpoint/2010/main" val="308335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txBody>
          <a:bodyPr/>
          <a:lstStyle/>
          <a:p>
            <a:endParaRPr lang="sr-Latn-RS" dirty="0"/>
          </a:p>
        </p:txBody>
      </p:sp>
      <p:sp>
        <p:nvSpPr>
          <p:cNvPr id="14" name="Rectangle 13"/>
          <p:cNvSpPr/>
          <p:nvPr/>
        </p:nvSpPr>
        <p:spPr>
          <a:xfrm>
            <a:off x="0" y="0"/>
            <a:ext cx="12191999" cy="6858000"/>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9" name="Freeform 8"/>
          <p:cNvSpPr/>
          <p:nvPr/>
        </p:nvSpPr>
        <p:spPr>
          <a:xfrm rot="10800000">
            <a:off x="3835235" y="-17050"/>
            <a:ext cx="4571999" cy="6892098"/>
          </a:xfrm>
          <a:custGeom>
            <a:avLst/>
            <a:gdLst>
              <a:gd name="connsiteX0" fmla="*/ 0 w 4571999"/>
              <a:gd name="connsiteY0" fmla="*/ 0 h 6892098"/>
              <a:gd name="connsiteX1" fmla="*/ 4571999 w 4571999"/>
              <a:gd name="connsiteY1" fmla="*/ 0 h 6892098"/>
              <a:gd name="connsiteX2" fmla="*/ 4571999 w 4571999"/>
              <a:gd name="connsiteY2" fmla="*/ 4672781 h 6892098"/>
              <a:gd name="connsiteX3" fmla="*/ 2352682 w 4571999"/>
              <a:gd name="connsiteY3" fmla="*/ 6892098 h 6892098"/>
              <a:gd name="connsiteX4" fmla="*/ 0 w 4571999"/>
              <a:gd name="connsiteY4" fmla="*/ 6892098 h 6892098"/>
              <a:gd name="connsiteX5" fmla="*/ 0 w 4571999"/>
              <a:gd name="connsiteY5" fmla="*/ 0 h 689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1999" h="6892098">
                <a:moveTo>
                  <a:pt x="0" y="0"/>
                </a:moveTo>
                <a:lnTo>
                  <a:pt x="4571999" y="0"/>
                </a:lnTo>
                <a:lnTo>
                  <a:pt x="4571999" y="4672781"/>
                </a:lnTo>
                <a:cubicBezTo>
                  <a:pt x="4571999" y="5898476"/>
                  <a:pt x="3578377" y="6892098"/>
                  <a:pt x="2352682" y="6892098"/>
                </a:cubicBezTo>
                <a:lnTo>
                  <a:pt x="0" y="6892098"/>
                </a:lnTo>
                <a:lnTo>
                  <a:pt x="0" y="0"/>
                </a:lnTo>
                <a:close/>
              </a:path>
            </a:pathLst>
          </a:custGeom>
          <a:solidFill>
            <a:srgbClr val="8BC53F">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cxnSp>
        <p:nvCxnSpPr>
          <p:cNvPr id="13" name="Straight Connector 12"/>
          <p:cNvCxnSpPr/>
          <p:nvPr/>
        </p:nvCxnSpPr>
        <p:spPr>
          <a:xfrm>
            <a:off x="554347" y="5413829"/>
            <a:ext cx="0" cy="30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3133102" y="1106714"/>
            <a:ext cx="5965373" cy="4644572"/>
          </a:xfrm>
          <a:prstGeom prst="roundRect">
            <a:avLst>
              <a:gd name="adj" fmla="val 10729"/>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0" name="TextBox 19"/>
          <p:cNvSpPr txBox="1"/>
          <p:nvPr/>
        </p:nvSpPr>
        <p:spPr>
          <a:xfrm>
            <a:off x="3393649" y="1177806"/>
            <a:ext cx="5533535" cy="4470647"/>
          </a:xfrm>
          <a:prstGeom prst="rect">
            <a:avLst/>
          </a:prstGeom>
          <a:noFill/>
        </p:spPr>
        <p:txBody>
          <a:bodyPr wrap="square" rtlCol="0">
            <a:spAutoFit/>
          </a:bodyPr>
          <a:lstStyle/>
          <a:p>
            <a:pPr>
              <a:lnSpc>
                <a:spcPts val="5800"/>
              </a:lnSpc>
            </a:pPr>
            <a:r>
              <a:rPr lang="sr-Latn-RS" sz="4200" spc="150" dirty="0">
                <a:solidFill>
                  <a:schemeClr val="bg1"/>
                </a:solidFill>
                <a:latin typeface="Avenir Next LT Pro" panose="020B0504020202020204" pitchFamily="34" charset="0"/>
              </a:rPr>
              <a:t>Table 3.</a:t>
            </a:r>
            <a:r>
              <a:rPr lang="sr-Latn-RS" sz="1800" kern="100" dirty="0">
                <a:effectLst/>
                <a:latin typeface="Times New Roman" panose="02020603050405020304" pitchFamily="18" charset="0"/>
                <a:ea typeface="Aptos" panose="020B0004020202020204" pitchFamily="34" charset="0"/>
                <a:cs typeface="Times New Roman" panose="02020603050405020304" pitchFamily="18" charset="0"/>
              </a:rPr>
              <a:t> </a:t>
            </a:r>
          </a:p>
          <a:p>
            <a:pPr>
              <a:lnSpc>
                <a:spcPts val="5800"/>
              </a:lnSpc>
            </a:pPr>
            <a:r>
              <a:rPr lang="sr-Latn-RS" sz="2800" b="1" spc="150" dirty="0">
                <a:solidFill>
                  <a:schemeClr val="bg1"/>
                </a:solidFill>
                <a:latin typeface="Avenir Next LT Pro" panose="020B0504020202020204" pitchFamily="34" charset="0"/>
              </a:rPr>
              <a:t>Obstacles and perspectives to green economy: comparative analysis of</a:t>
            </a:r>
            <a:r>
              <a:rPr lang="sr-Latn-RS" sz="4200" b="1" spc="150" dirty="0">
                <a:solidFill>
                  <a:schemeClr val="bg1"/>
                </a:solidFill>
                <a:latin typeface="Avenir Next LT Pro" panose="020B0504020202020204" pitchFamily="34" charset="0"/>
              </a:rPr>
              <a:t> </a:t>
            </a:r>
            <a:r>
              <a:rPr lang="sr-Latn-RS" sz="3200" b="1" spc="150" dirty="0">
                <a:solidFill>
                  <a:schemeClr val="bg1"/>
                </a:solidFill>
                <a:latin typeface="Avenir Next LT Pro" panose="020B0504020202020204" pitchFamily="34" charset="0"/>
              </a:rPr>
              <a:t>Serbia and Bosnia and Herzegovina</a:t>
            </a:r>
            <a:endParaRPr lang="en-US" sz="3200" b="1" spc="150" dirty="0">
              <a:solidFill>
                <a:schemeClr val="bg1"/>
              </a:solidFill>
              <a:latin typeface="Avenir Next LT Pro" panose="020B0504020202020204" pitchFamily="34" charset="0"/>
            </a:endParaRPr>
          </a:p>
        </p:txBody>
      </p:sp>
      <p:sp>
        <p:nvSpPr>
          <p:cNvPr id="21" name="Shape 640"/>
          <p:cNvSpPr/>
          <p:nvPr/>
        </p:nvSpPr>
        <p:spPr>
          <a:xfrm>
            <a:off x="4084029" y="5955257"/>
            <a:ext cx="3853544" cy="78490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lstStyle>
            <a:lvl1pPr algn="l">
              <a:lnSpc>
                <a:spcPct val="120000"/>
              </a:lnSpc>
              <a:spcBef>
                <a:spcPts val="2500"/>
              </a:spcBef>
              <a:defRPr sz="1800" spc="-36">
                <a:solidFill>
                  <a:srgbClr val="868A8B"/>
                </a:solidFill>
                <a:latin typeface="Open Sans Semibold"/>
                <a:ea typeface="Open Sans Semibold"/>
                <a:cs typeface="Open Sans Semibold"/>
                <a:sym typeface="Open Sans Semibold"/>
              </a:defRPr>
            </a:lvl1pPr>
          </a:lstStyle>
          <a:p>
            <a:pPr>
              <a:lnSpc>
                <a:spcPts val="2000"/>
              </a:lnSpc>
            </a:pPr>
            <a:r>
              <a:rPr lang="sr-Latn-RS" sz="2400" b="1" i="1" dirty="0">
                <a:solidFill>
                  <a:srgbClr val="354659"/>
                </a:solidFill>
                <a:effectLst/>
                <a:latin typeface="Times New Roman" panose="02020603050405020304" pitchFamily="18" charset="0"/>
                <a:ea typeface="Aptos" panose="020B0004020202020204" pitchFamily="34" charset="0"/>
              </a:rPr>
              <a:t>Source</a:t>
            </a:r>
            <a:r>
              <a:rPr lang="sr-Latn-RS" sz="2400" dirty="0">
                <a:solidFill>
                  <a:srgbClr val="354659"/>
                </a:solidFill>
                <a:effectLst/>
                <a:latin typeface="Times New Roman" panose="02020603050405020304" pitchFamily="18" charset="0"/>
                <a:ea typeface="Aptos" panose="020B0004020202020204" pitchFamily="34" charset="0"/>
              </a:rPr>
              <a:t>: </a:t>
            </a:r>
            <a:r>
              <a:rPr lang="en-US" sz="2400" dirty="0">
                <a:solidFill>
                  <a:srgbClr val="354659"/>
                </a:solidFill>
                <a:latin typeface="Times New Roman" panose="02020603050405020304" pitchFamily="18" charset="0"/>
              </a:rPr>
              <a:t>Authors according to </a:t>
            </a:r>
            <a:r>
              <a:rPr lang="en-US" sz="2400" dirty="0" err="1">
                <a:solidFill>
                  <a:srgbClr val="354659"/>
                </a:solidFill>
                <a:latin typeface="Times New Roman" panose="02020603050405020304" pitchFamily="18" charset="0"/>
              </a:rPr>
              <a:t>Licastro</a:t>
            </a:r>
            <a:r>
              <a:rPr lang="en-US" sz="2400" dirty="0">
                <a:solidFill>
                  <a:srgbClr val="354659"/>
                </a:solidFill>
                <a:latin typeface="Times New Roman" panose="02020603050405020304" pitchFamily="18" charset="0"/>
              </a:rPr>
              <a:t> &amp; </a:t>
            </a:r>
            <a:r>
              <a:rPr lang="en-US" sz="2400" dirty="0" err="1">
                <a:solidFill>
                  <a:srgbClr val="354659"/>
                </a:solidFill>
                <a:latin typeface="Times New Roman" panose="02020603050405020304" pitchFamily="18" charset="0"/>
              </a:rPr>
              <a:t>Sergi</a:t>
            </a:r>
            <a:r>
              <a:rPr lang="en-US" sz="2400" dirty="0">
                <a:solidFill>
                  <a:srgbClr val="354659"/>
                </a:solidFill>
                <a:latin typeface="Times New Roman" panose="02020603050405020304" pitchFamily="18" charset="0"/>
              </a:rPr>
              <a:t> (2021)</a:t>
            </a:r>
          </a:p>
        </p:txBody>
      </p:sp>
      <p:pic>
        <p:nvPicPr>
          <p:cNvPr id="10" name="Graphic 4">
            <a:extLst>
              <a:ext uri="{FF2B5EF4-FFF2-40B4-BE49-F238E27FC236}">
                <a16:creationId xmlns:a16="http://schemas.microsoft.com/office/drawing/2014/main" id="{497EADB9-5CC2-49A1-2046-8D28410883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5950" y="403527"/>
            <a:ext cx="1981200" cy="428625"/>
          </a:xfrm>
          <a:prstGeom prst="rect">
            <a:avLst/>
          </a:prstGeom>
        </p:spPr>
      </p:pic>
    </p:spTree>
    <p:extLst>
      <p:ext uri="{BB962C8B-B14F-4D97-AF65-F5344CB8AC3E}">
        <p14:creationId xmlns:p14="http://schemas.microsoft.com/office/powerpoint/2010/main" val="3345846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D2B266D-3625-4584-A5C3-7D3F672CF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463B99A-73EE-4FBB-B7C4-F9F9BCC25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A5D2A5D1-BA0D-47D3-B051-DA7743C46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2" name="Table 1">
            <a:extLst>
              <a:ext uri="{FF2B5EF4-FFF2-40B4-BE49-F238E27FC236}">
                <a16:creationId xmlns:a16="http://schemas.microsoft.com/office/drawing/2014/main" id="{19DFCB23-4506-18D5-16C5-62FB63D19E38}"/>
              </a:ext>
            </a:extLst>
          </p:cNvPr>
          <p:cNvGraphicFramePr>
            <a:graphicFrameLocks noGrp="1"/>
          </p:cNvGraphicFramePr>
          <p:nvPr>
            <p:extLst>
              <p:ext uri="{D42A27DB-BD31-4B8C-83A1-F6EECF244321}">
                <p14:modId xmlns:p14="http://schemas.microsoft.com/office/powerpoint/2010/main" val="544634206"/>
              </p:ext>
            </p:extLst>
          </p:nvPr>
        </p:nvGraphicFramePr>
        <p:xfrm>
          <a:off x="265175" y="282804"/>
          <a:ext cx="11658602" cy="5789985"/>
        </p:xfrm>
        <a:graphic>
          <a:graphicData uri="http://schemas.openxmlformats.org/drawingml/2006/table">
            <a:tbl>
              <a:tblPr firstRow="1" firstCol="1" bandRow="1"/>
              <a:tblGrid>
                <a:gridCol w="3102597">
                  <a:extLst>
                    <a:ext uri="{9D8B030D-6E8A-4147-A177-3AD203B41FA5}">
                      <a16:colId xmlns:a16="http://schemas.microsoft.com/office/drawing/2014/main" val="1428941890"/>
                    </a:ext>
                  </a:extLst>
                </a:gridCol>
                <a:gridCol w="2836003">
                  <a:extLst>
                    <a:ext uri="{9D8B030D-6E8A-4147-A177-3AD203B41FA5}">
                      <a16:colId xmlns:a16="http://schemas.microsoft.com/office/drawing/2014/main" val="3507282171"/>
                    </a:ext>
                  </a:extLst>
                </a:gridCol>
                <a:gridCol w="2344560">
                  <a:extLst>
                    <a:ext uri="{9D8B030D-6E8A-4147-A177-3AD203B41FA5}">
                      <a16:colId xmlns:a16="http://schemas.microsoft.com/office/drawing/2014/main" val="2509322044"/>
                    </a:ext>
                  </a:extLst>
                </a:gridCol>
                <a:gridCol w="3375442">
                  <a:extLst>
                    <a:ext uri="{9D8B030D-6E8A-4147-A177-3AD203B41FA5}">
                      <a16:colId xmlns:a16="http://schemas.microsoft.com/office/drawing/2014/main" val="1257473019"/>
                    </a:ext>
                  </a:extLst>
                </a:gridCol>
              </a:tblGrid>
              <a:tr h="480756">
                <a:tc gridSpan="2">
                  <a:txBody>
                    <a:bodyPr/>
                    <a:lstStyle/>
                    <a:p>
                      <a:pPr algn="ctr" fontAlgn="t">
                        <a:lnSpc>
                          <a:spcPct val="107000"/>
                        </a:lnSpc>
                        <a:spcBef>
                          <a:spcPts val="0"/>
                        </a:spcBef>
                        <a:spcAft>
                          <a:spcPts val="800"/>
                        </a:spcAft>
                      </a:pPr>
                      <a:r>
                        <a:rPr lang="en-US" sz="1400" b="1" i="0" u="none" strike="noStrike" kern="100" dirty="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t>SUMMARY MATRIX </a:t>
                      </a:r>
                      <a:br>
                        <a:rPr lang="en-US" sz="1400" b="1" i="0" u="none" strike="noStrike" kern="100" dirty="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br>
                      <a:r>
                        <a:rPr lang="en-US" sz="1400" b="1" i="0" u="none" strike="noStrike" kern="100" dirty="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t>SERBIA</a:t>
                      </a:r>
                      <a:endParaRPr lang="en-US" sz="1400" b="0" i="0" u="none" strike="noStrike" dirty="0">
                        <a:effectLst/>
                        <a:highlight>
                          <a:srgbClr val="D9D9D9"/>
                        </a:highlight>
                        <a:latin typeface="Arial" panose="020B0604020202020204" pitchFamily="34" charset="0"/>
                      </a:endParaRPr>
                    </a:p>
                  </a:txBody>
                  <a:tcPr marL="96796" marR="96796" marT="48398" marB="48398">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gridSpan="2">
                  <a:txBody>
                    <a:bodyPr/>
                    <a:lstStyle/>
                    <a:p>
                      <a:pPr algn="ctr" fontAlgn="ctr">
                        <a:lnSpc>
                          <a:spcPct val="107000"/>
                        </a:lnSpc>
                        <a:spcBef>
                          <a:spcPts val="0"/>
                        </a:spcBef>
                        <a:spcAft>
                          <a:spcPts val="800"/>
                        </a:spcAft>
                      </a:pPr>
                      <a:r>
                        <a:rPr lang="en-US" sz="1400" b="1" i="0" u="none" strike="noStrike" kern="10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t>SUMMARY MATRIX </a:t>
                      </a:r>
                      <a:br>
                        <a:rPr lang="en-US" sz="1400" b="1" i="0" u="none" strike="noStrike" kern="10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br>
                      <a:r>
                        <a:rPr lang="en-US" sz="1400" b="1" i="0" u="none" strike="noStrike" kern="10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t> BOSNIA AND HERZEGOVINA</a:t>
                      </a:r>
                      <a:endParaRPr lang="en-US" sz="1400" b="0" i="0" u="none" strike="noStrike">
                        <a:effectLst/>
                        <a:highlight>
                          <a:srgbClr val="D9D9D9"/>
                        </a:highlight>
                        <a:latin typeface="Arial" panose="020B0604020202020204" pitchFamily="34" charset="0"/>
                      </a:endParaRPr>
                    </a:p>
                  </a:txBody>
                  <a:tcPr marL="96796" marR="96796" marT="48398" marB="48398">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extLst>
                  <a:ext uri="{0D108BD9-81ED-4DB2-BD59-A6C34878D82A}">
                    <a16:rowId xmlns:a16="http://schemas.microsoft.com/office/drawing/2014/main" val="1924936866"/>
                  </a:ext>
                </a:extLst>
              </a:tr>
              <a:tr h="221422">
                <a:tc>
                  <a:txBody>
                    <a:bodyPr/>
                    <a:lstStyle/>
                    <a:p>
                      <a:pPr algn="ctr" fontAlgn="ctr">
                        <a:lnSpc>
                          <a:spcPct val="107000"/>
                        </a:lnSpc>
                        <a:spcBef>
                          <a:spcPts val="0"/>
                        </a:spcBef>
                        <a:spcAft>
                          <a:spcPts val="800"/>
                        </a:spcAft>
                      </a:pPr>
                      <a:r>
                        <a:rPr lang="en-US" sz="1400" b="1" i="0" u="none" strike="noStrike" kern="100">
                          <a:effectLst/>
                          <a:latin typeface="Times New Roman" panose="02020603050405020304" pitchFamily="18" charset="0"/>
                          <a:ea typeface="Aptos" panose="020B0004020202020204" pitchFamily="34" charset="0"/>
                          <a:cs typeface="Times New Roman" panose="02020603050405020304" pitchFamily="18" charset="0"/>
                        </a:rPr>
                        <a:t>OBSTACLES</a:t>
                      </a:r>
                      <a:endParaRPr lang="en-US" sz="1400" b="0" i="0" u="none" strike="noStrike">
                        <a:effectLst/>
                        <a:latin typeface="Arial" panose="020B0604020202020204" pitchFamily="34" charset="0"/>
                      </a:endParaRPr>
                    </a:p>
                  </a:txBody>
                  <a:tcPr marL="72597" marR="72597" marT="1008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lnSpc>
                          <a:spcPct val="107000"/>
                        </a:lnSpc>
                        <a:spcBef>
                          <a:spcPts val="0"/>
                        </a:spcBef>
                        <a:spcAft>
                          <a:spcPts val="800"/>
                        </a:spcAft>
                      </a:pPr>
                      <a:r>
                        <a:rPr lang="en-US" sz="1400" b="1"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PERSPECTIVES</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lnSpc>
                          <a:spcPct val="107000"/>
                        </a:lnSpc>
                        <a:spcBef>
                          <a:spcPts val="0"/>
                        </a:spcBef>
                        <a:spcAft>
                          <a:spcPts val="800"/>
                        </a:spcAft>
                      </a:pPr>
                      <a:r>
                        <a:rPr lang="en-US" sz="1400" b="1"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OBSTACLES</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lnSpc>
                          <a:spcPct val="107000"/>
                        </a:lnSpc>
                        <a:spcBef>
                          <a:spcPts val="0"/>
                        </a:spcBef>
                        <a:spcAft>
                          <a:spcPts val="800"/>
                        </a:spcAft>
                      </a:pPr>
                      <a:r>
                        <a:rPr lang="en-US" sz="1400" b="1"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PERSPECTIVES</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96109777"/>
                  </a:ext>
                </a:extLst>
              </a:tr>
              <a:tr h="674215">
                <a:tc>
                  <a:txBody>
                    <a:bodyPr/>
                    <a:lstStyle/>
                    <a:p>
                      <a:pPr algn="l" fontAlgn="ctr">
                        <a:lnSpc>
                          <a:spcPct val="100000"/>
                        </a:lnSpc>
                        <a:spcBef>
                          <a:spcPts val="0"/>
                        </a:spcBef>
                        <a:spcAft>
                          <a:spcPts val="0"/>
                        </a:spcAft>
                      </a:pP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Lack of </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environmental consciousness and </a:t>
                      </a: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awareness</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en-US" sz="1400" b="0" i="0" u="none" strike="noStrike" dirty="0">
                        <a:effectLst/>
                        <a:latin typeface="Arial" panose="020B0604020202020204" pitchFamily="34" charset="0"/>
                      </a:endParaRPr>
                    </a:p>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Most companies focus on economic benefits rather than on environmental impacts.</a:t>
                      </a:r>
                      <a:endParaRPr lang="en-US" sz="1400" b="0" i="0" u="none" strike="noStrike" dirty="0">
                        <a:effectLst/>
                        <a:latin typeface="Arial" panose="020B0604020202020204" pitchFamily="34" charset="0"/>
                      </a:endParaRPr>
                    </a:p>
                  </a:txBody>
                  <a:tcPr marL="72597" marR="72597" marT="1008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Agriculture can provide a reliable production of biodiesel</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Inadequate resource allocation </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insufficient infrastructures</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Low-income consumers even buy organic food. Organic farms and arable land are increasing.</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7217924"/>
                  </a:ext>
                </a:extLst>
              </a:tr>
              <a:tr h="739284">
                <a:tc>
                  <a:txBody>
                    <a:bodyPr/>
                    <a:lstStyle/>
                    <a:p>
                      <a:pPr algn="l" fontAlgn="ctr">
                        <a:lnSpc>
                          <a:spcPct val="100000"/>
                        </a:lnSpc>
                        <a:spcBef>
                          <a:spcPts val="0"/>
                        </a:spcBef>
                        <a:spcAft>
                          <a:spcPts val="0"/>
                        </a:spcAft>
                      </a:pP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Insufficient funds </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for organic agriculture and green policies</a:t>
                      </a:r>
                      <a:endParaRPr lang="en-US" sz="1400" b="0" i="0" u="none" strike="noStrike" dirty="0">
                        <a:effectLst/>
                        <a:latin typeface="Arial" panose="020B0604020202020204" pitchFamily="34" charset="0"/>
                      </a:endParaRPr>
                    </a:p>
                  </a:txBody>
                  <a:tcPr marL="72597" marR="72597" marT="1008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Defined laws, conditions, and incentives for investments in solar energy</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Insufficient information and knowledge </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on organic production</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Accessing EU funding and membership. Harmonizing the regulation and law with European standards is critical in attracting foreign investments in the renewable energy sector.</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37858372"/>
                  </a:ext>
                </a:extLst>
              </a:tr>
              <a:tr h="739284">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Consumers’</a:t>
                      </a: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 low purchasing power </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for organic food. </a:t>
                      </a:r>
                      <a:endParaRPr lang="en-US" sz="1400" b="0" i="0" u="none" strike="noStrike" dirty="0">
                        <a:effectLst/>
                        <a:latin typeface="Arial" panose="020B0604020202020204" pitchFamily="34" charset="0"/>
                      </a:endParaRPr>
                    </a:p>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Organic food remains a niche market.</a:t>
                      </a:r>
                      <a:endParaRPr lang="en-US" sz="1400" b="0" i="0" u="none" strike="noStrike" dirty="0">
                        <a:effectLst/>
                        <a:latin typeface="Arial" panose="020B0604020202020204" pitchFamily="34" charset="0"/>
                      </a:endParaRPr>
                    </a:p>
                  </a:txBody>
                  <a:tcPr marL="72597" marR="72597" marT="1008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Significant effort towards waste management. Serbia could become and a hub for e-waste recycling. Biowaste can be converted into renewable energy.</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Organic production </a:t>
                      </a: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lacks support </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from municipalities and other public institutions</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The theoretical potential for solar energy is 1.25 greater than the country’s total demand for energy.</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5529857"/>
                  </a:ext>
                </a:extLst>
              </a:tr>
              <a:tr h="566663">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Lack of supply chain and poor infrastructure</a:t>
                      </a:r>
                      <a:endParaRPr lang="en-US" sz="1400" b="0" i="0" u="none" strike="noStrike" dirty="0">
                        <a:effectLst/>
                        <a:latin typeface="Arial" panose="020B0604020202020204" pitchFamily="34" charset="0"/>
                      </a:endParaRPr>
                    </a:p>
                  </a:txBody>
                  <a:tcPr marL="72597" marR="72597" marT="1008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a:effectLst/>
                          <a:latin typeface="Times New Roman" panose="02020603050405020304" pitchFamily="18" charset="0"/>
                          <a:ea typeface="Aptos" panose="020B0004020202020204" pitchFamily="34" charset="0"/>
                          <a:cs typeface="Times New Roman" panose="02020603050405020304" pitchFamily="18" charset="0"/>
                        </a:rPr>
                        <a:t>There is a demand for sustainable tourism. </a:t>
                      </a:r>
                      <a:br>
                        <a:rPr lang="en-US" sz="1400" b="0" i="0" u="none" strike="noStrike" kern="100">
                          <a:effectLst/>
                          <a:latin typeface="Times New Roman" panose="02020603050405020304" pitchFamily="18" charset="0"/>
                          <a:ea typeface="Aptos" panose="020B0004020202020204" pitchFamily="34" charset="0"/>
                          <a:cs typeface="Times New Roman" panose="02020603050405020304" pitchFamily="18" charset="0"/>
                        </a:rPr>
                      </a:br>
                      <a:r>
                        <a:rPr lang="en-US" sz="1400" b="0" i="0" u="none" strike="noStrike" kern="100">
                          <a:effectLst/>
                          <a:latin typeface="Times New Roman" panose="02020603050405020304" pitchFamily="18" charset="0"/>
                          <a:ea typeface="Aptos" panose="020B0004020202020204" pitchFamily="34" charset="0"/>
                          <a:cs typeface="Times New Roman" panose="02020603050405020304" pitchFamily="18" charset="0"/>
                        </a:rPr>
                        <a:t>The organic food market has potential.</a:t>
                      </a:r>
                      <a:endParaRPr lang="en-US" sz="1400" b="0" i="0" u="none" strike="noStrike">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Weak Free market</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 Three-in-one Country</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Enormous potential for rural tourism. Rural residents can transform their households into tourist destinations and reap the benefits over time.</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81039691"/>
                  </a:ext>
                </a:extLst>
              </a:tr>
              <a:tr h="394043">
                <a:tc>
                  <a:txBody>
                    <a:bodyPr/>
                    <a:lstStyle/>
                    <a:p>
                      <a:pPr algn="l" fontAlgn="ctr">
                        <a:lnSpc>
                          <a:spcPct val="100000"/>
                        </a:lnSpc>
                        <a:spcBef>
                          <a:spcPts val="0"/>
                        </a:spcBef>
                        <a:spcAft>
                          <a:spcPts val="0"/>
                        </a:spcAft>
                      </a:pP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Green Finance </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is perceived as too </a:t>
                      </a: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risky</a:t>
                      </a:r>
                      <a:endParaRPr lang="en-US" sz="1400" b="0" i="0" u="sng" strike="noStrike" dirty="0">
                        <a:effectLst/>
                        <a:latin typeface="Arial" panose="020B0604020202020204" pitchFamily="34" charset="0"/>
                      </a:endParaRPr>
                    </a:p>
                  </a:txBody>
                  <a:tcPr marL="72597" marR="72597" marT="1008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a:effectLst/>
                          <a:latin typeface="Times New Roman" panose="02020603050405020304" pitchFamily="18" charset="0"/>
                          <a:ea typeface="Aptos" panose="020B0004020202020204" pitchFamily="34" charset="0"/>
                          <a:cs typeface="Times New Roman" panose="02020603050405020304" pitchFamily="18" charset="0"/>
                        </a:rPr>
                        <a:t>Higher education is a positive drive</a:t>
                      </a:r>
                      <a:endParaRPr lang="en-US" sz="1400" b="0" i="0" u="none" strike="noStrike">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Lack of investment </a:t>
                      </a: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promotion in Green Entrepreneurship</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Massive potential for biomass and biogas</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05023047"/>
                  </a:ext>
                </a:extLst>
              </a:tr>
              <a:tr h="221422">
                <a:tc>
                  <a:txBody>
                    <a:bodyPr/>
                    <a:lstStyle/>
                    <a:p>
                      <a:pPr algn="just" fontAlgn="ctr">
                        <a:lnSpc>
                          <a:spcPct val="100000"/>
                        </a:lnSpc>
                        <a:spcBef>
                          <a:spcPts val="0"/>
                        </a:spcBef>
                        <a:spcAft>
                          <a:spcPts val="0"/>
                        </a:spcAft>
                      </a:pPr>
                      <a:r>
                        <a:rPr lang="en-US" sz="1400" b="0" i="0" u="none" strike="noStrike" kern="100">
                          <a:effectLst/>
                          <a:latin typeface="Times New Roman" panose="02020603050405020304" pitchFamily="18" charset="0"/>
                          <a:ea typeface="Aptos" panose="020B0004020202020204" pitchFamily="34" charset="0"/>
                          <a:cs typeface="Times New Roman" panose="02020603050405020304" pitchFamily="18" charset="0"/>
                        </a:rPr>
                        <a:t>Oil is still too competitive for biodiesel</a:t>
                      </a:r>
                      <a:endParaRPr lang="en-US" sz="1400" b="0" i="0" u="none" strike="noStrike">
                        <a:effectLst/>
                        <a:latin typeface="Arial" panose="020B0604020202020204" pitchFamily="34" charset="0"/>
                      </a:endParaRPr>
                    </a:p>
                  </a:txBody>
                  <a:tcPr marL="72597" marR="72597" marT="1008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just"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Access to EU membership and funds</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just" fontAlgn="ctr">
                        <a:lnSpc>
                          <a:spcPct val="100000"/>
                        </a:lnSpc>
                        <a:spcBef>
                          <a:spcPts val="0"/>
                        </a:spcBef>
                        <a:spcAft>
                          <a:spcPts val="0"/>
                        </a:spcAft>
                      </a:pPr>
                      <a:r>
                        <a:rPr lang="en-US" sz="14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 </a:t>
                      </a:r>
                      <a:endParaRPr lang="en-US" sz="14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l" fontAlgn="ctr">
                        <a:lnSpc>
                          <a:spcPct val="100000"/>
                        </a:lnSpc>
                        <a:spcBef>
                          <a:spcPts val="0"/>
                        </a:spcBef>
                        <a:spcAft>
                          <a:spcPts val="0"/>
                        </a:spcAft>
                      </a:pPr>
                      <a:r>
                        <a:rPr lang="en-U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 </a:t>
                      </a:r>
                      <a:endParaRPr lang="en-US" sz="1600" b="0" i="0" u="none" strike="noStrike" dirty="0">
                        <a:effectLst/>
                        <a:latin typeface="Arial" panose="020B0604020202020204" pitchFamily="34" charset="0"/>
                      </a:endParaRPr>
                    </a:p>
                  </a:txBody>
                  <a:tcPr marL="72597" marR="72597" marT="1008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579268197"/>
                  </a:ext>
                </a:extLst>
              </a:tr>
            </a:tbl>
          </a:graphicData>
        </a:graphic>
      </p:graphicFrame>
    </p:spTree>
    <p:extLst>
      <p:ext uri="{BB962C8B-B14F-4D97-AF65-F5344CB8AC3E}">
        <p14:creationId xmlns:p14="http://schemas.microsoft.com/office/powerpoint/2010/main" val="4154083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txBody>
          <a:bodyPr/>
          <a:lstStyle/>
          <a:p>
            <a:endParaRPr lang="sr-Latn-RS" dirty="0"/>
          </a:p>
        </p:txBody>
      </p:sp>
      <mc:AlternateContent xmlns:mc="http://schemas.openxmlformats.org/markup-compatibility/2006" xmlns:a14="http://schemas.microsoft.com/office/drawing/2010/main">
        <mc:Choice Requires="a14">
          <p:sp>
            <p:nvSpPr>
              <p:cNvPr id="28" name="Rectangle 27"/>
              <p:cNvSpPr/>
              <p:nvPr/>
            </p:nvSpPr>
            <p:spPr>
              <a:xfrm>
                <a:off x="102669" y="-16264"/>
                <a:ext cx="7734300" cy="6873310"/>
              </a:xfrm>
              <a:prstGeom prst="rect">
                <a:avLst/>
              </a:prstGeom>
              <a:solidFill>
                <a:schemeClr val="tx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170" algn="ctr">
                  <a:spcBef>
                    <a:spcPts val="600"/>
                  </a:spcBef>
                  <a:spcAft>
                    <a:spcPts val="600"/>
                  </a:spcAft>
                </a:pPr>
                <a:endParaRPr lang="sr-Latn-RS" sz="1800" i="1" kern="100" dirty="0">
                  <a:effectLst/>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i="1" kern="100" dirty="0">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sz="1800" i="1" kern="100" dirty="0">
                  <a:effectLst/>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i="1" kern="100" dirty="0">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sz="1800" i="1" kern="100" dirty="0">
                  <a:effectLst/>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i="1" kern="100" dirty="0">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sz="1800" i="1" kern="100" dirty="0">
                  <a:effectLst/>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i="1" kern="100" dirty="0">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sz="1800" i="1" kern="100" dirty="0">
                  <a:effectLst/>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i="1" kern="100" dirty="0">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sz="1800" i="1" kern="100" dirty="0">
                  <a:effectLst/>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endParaRPr lang="sr-Latn-RS" i="1" kern="100" dirty="0">
                  <a:highlight>
                    <a:srgbClr val="FFFFFF"/>
                  </a:highlight>
                  <a:latin typeface="Cambria Math" panose="02040503050406030204" pitchFamily="18" charset="0"/>
                  <a:ea typeface="Aptos" panose="020B0004020202020204" pitchFamily="34" charset="0"/>
                </a:endParaRPr>
              </a:p>
              <a:p>
                <a:pPr marL="90170" algn="ctr">
                  <a:spcBef>
                    <a:spcPts val="600"/>
                  </a:spcBef>
                  <a:spcAft>
                    <a:spcPts val="600"/>
                  </a:spcAft>
                </a:pPr>
                <a14:m>
                  <m:oMath xmlns:m="http://schemas.openxmlformats.org/officeDocument/2006/math">
                    <m:sSub>
                      <m:sSubPr>
                        <m:ctrlPr>
                          <a:rPr lang="en-US" sz="2000" i="1" kern="100" smtClean="0">
                            <a:effectLst/>
                            <a:highlight>
                              <a:srgbClr val="FFFFFF"/>
                            </a:highlight>
                            <a:latin typeface="Cambria Math" panose="02040503050406030204" pitchFamily="18" charset="0"/>
                            <a:ea typeface="Aptos" panose="020B0004020202020204" pitchFamily="34" charset="0"/>
                          </a:rPr>
                        </m:ctrlPr>
                      </m:sSubPr>
                      <m:e>
                        <m:r>
                          <a:rPr lang="en-US" sz="2000" i="1">
                            <a:solidFill>
                              <a:srgbClr val="000000"/>
                            </a:solidFill>
                            <a:effectLst/>
                            <a:highlight>
                              <a:srgbClr val="FFFFFF"/>
                            </a:highlight>
                            <a:latin typeface="Cambria Math" panose="02040503050406030204" pitchFamily="18" charset="0"/>
                            <a:ea typeface="Aptos" panose="020B0004020202020204" pitchFamily="34" charset="0"/>
                          </a:rPr>
                          <m:t>𝐶𝑜𝑢𝑛𝑡𝑟𝑦</m:t>
                        </m:r>
                        <m:r>
                          <a:rPr lang="en-US" sz="2000" i="1">
                            <a:solidFill>
                              <a:srgbClr val="000000"/>
                            </a:solidFill>
                            <a:effectLst/>
                            <a:highlight>
                              <a:srgbClr val="FFFFFF"/>
                            </a:highlight>
                            <a:latin typeface="Cambria Math" panose="02040503050406030204" pitchFamily="18" charset="0"/>
                            <a:ea typeface="Aptos" panose="020B0004020202020204" pitchFamily="34" charset="0"/>
                          </a:rPr>
                          <m:t> </m:t>
                        </m:r>
                        <m:r>
                          <a:rPr lang="en-US" sz="2000" i="1">
                            <a:solidFill>
                              <a:srgbClr val="000000"/>
                            </a:solidFill>
                            <a:effectLst/>
                            <a:highlight>
                              <a:srgbClr val="FFFFFF"/>
                            </a:highlight>
                            <a:latin typeface="Cambria Math" panose="02040503050406030204" pitchFamily="18" charset="0"/>
                            <a:ea typeface="Aptos" panose="020B0004020202020204" pitchFamily="34" charset="0"/>
                          </a:rPr>
                          <m:t>𝑇𝑟𝑎𝑛𝑠𝑖𝑡𝑖𝑜𝑛</m:t>
                        </m:r>
                        <m:r>
                          <a:rPr lang="en-US" sz="2000" i="1">
                            <a:solidFill>
                              <a:srgbClr val="000000"/>
                            </a:solidFill>
                            <a:effectLst/>
                            <a:highlight>
                              <a:srgbClr val="FFFFFF"/>
                            </a:highlight>
                            <a:latin typeface="Cambria Math" panose="02040503050406030204" pitchFamily="18" charset="0"/>
                            <a:ea typeface="Aptos" panose="020B0004020202020204" pitchFamily="34" charset="0"/>
                          </a:rPr>
                          <m:t> </m:t>
                        </m:r>
                        <m:r>
                          <a:rPr lang="en-US" sz="2000" i="1">
                            <a:solidFill>
                              <a:srgbClr val="000000"/>
                            </a:solidFill>
                            <a:effectLst/>
                            <a:highlight>
                              <a:srgbClr val="FFFFFF"/>
                            </a:highlight>
                            <a:latin typeface="Cambria Math" panose="02040503050406030204" pitchFamily="18" charset="0"/>
                            <a:ea typeface="Aptos" panose="020B0004020202020204" pitchFamily="34" charset="0"/>
                          </a:rPr>
                          <m:t>𝑂𝑢𝑡𝑙𝑜𝑜𝑘</m:t>
                        </m:r>
                      </m:e>
                      <m:sub>
                        <m:r>
                          <a:rPr lang="en-US" sz="2000" i="1">
                            <a:solidFill>
                              <a:srgbClr val="000000"/>
                            </a:solidFill>
                            <a:effectLst/>
                            <a:highlight>
                              <a:srgbClr val="FFFFFF"/>
                            </a:highlight>
                            <a:latin typeface="Cambria Math" panose="02040503050406030204" pitchFamily="18" charset="0"/>
                            <a:ea typeface="Aptos" panose="020B0004020202020204" pitchFamily="34" charset="0"/>
                          </a:rPr>
                          <m:t>𝑐</m:t>
                        </m:r>
                      </m:sub>
                    </m:sSub>
                    <m:r>
                      <a:rPr lang="en-US" sz="2000" i="1">
                        <a:solidFill>
                          <a:srgbClr val="000000"/>
                        </a:solidFill>
                        <a:effectLst/>
                        <a:highlight>
                          <a:srgbClr val="FFFFFF"/>
                        </a:highlight>
                        <a:latin typeface="Cambria Math" panose="02040503050406030204" pitchFamily="18" charset="0"/>
                        <a:ea typeface="Aptos" panose="020B0004020202020204" pitchFamily="34" charset="0"/>
                      </a:rPr>
                      <m:t>=</m:t>
                    </m:r>
                    <m:f>
                      <m:fPr>
                        <m:ctrlPr>
                          <a:rPr lang="en-US" sz="2000" i="1" kern="100">
                            <a:effectLst/>
                            <a:highlight>
                              <a:srgbClr val="FFFFFF"/>
                            </a:highlight>
                            <a:latin typeface="Cambria Math" panose="02040503050406030204" pitchFamily="18" charset="0"/>
                            <a:ea typeface="Aptos" panose="020B0004020202020204" pitchFamily="34" charset="0"/>
                          </a:rPr>
                        </m:ctrlPr>
                      </m:fPr>
                      <m:num>
                        <m:nary>
                          <m:naryPr>
                            <m:chr m:val="∑"/>
                            <m:limLoc m:val="undOvr"/>
                            <m:subHide m:val="on"/>
                            <m:supHide m:val="on"/>
                            <m:ctrlPr>
                              <a:rPr lang="en-US" sz="2000" i="1" kern="100">
                                <a:effectLst/>
                                <a:highlight>
                                  <a:srgbClr val="FFFFFF"/>
                                </a:highlight>
                                <a:latin typeface="Cambria Math" panose="02040503050406030204" pitchFamily="18" charset="0"/>
                                <a:ea typeface="Aptos" panose="020B0004020202020204" pitchFamily="34" charset="0"/>
                              </a:rPr>
                            </m:ctrlPr>
                          </m:naryPr>
                          <m:sub/>
                          <m:sup/>
                          <m:e>
                            <m:r>
                              <a:rPr lang="en-US" sz="2000" i="1">
                                <a:solidFill>
                                  <a:srgbClr val="000000"/>
                                </a:solidFill>
                                <a:effectLst/>
                                <a:highlight>
                                  <a:srgbClr val="FFFFFF"/>
                                </a:highlight>
                                <a:latin typeface="Cambria Math" panose="02040503050406030204" pitchFamily="18" charset="0"/>
                                <a:ea typeface="Aptos" panose="020B0004020202020204" pitchFamily="34" charset="0"/>
                              </a:rPr>
                              <m:t>𝑏</m:t>
                            </m:r>
                            <m:sSubSup>
                              <m:sSubSupPr>
                                <m:ctrlPr>
                                  <a:rPr lang="en-US" sz="2000" i="1" kern="100">
                                    <a:effectLst/>
                                    <a:highlight>
                                      <a:srgbClr val="FFFFFF"/>
                                    </a:highlight>
                                    <a:latin typeface="Cambria Math" panose="02040503050406030204" pitchFamily="18" charset="0"/>
                                    <a:ea typeface="Aptos" panose="020B0004020202020204" pitchFamily="34" charset="0"/>
                                  </a:rPr>
                                </m:ctrlPr>
                              </m:sSubSupPr>
                              <m:e>
                                <m:r>
                                  <a:rPr lang="en-US" sz="2000" i="1">
                                    <a:solidFill>
                                      <a:srgbClr val="000000"/>
                                    </a:solidFill>
                                    <a:effectLst/>
                                    <a:highlight>
                                      <a:srgbClr val="FFFFFF"/>
                                    </a:highlight>
                                    <a:latin typeface="Cambria Math" panose="02040503050406030204" pitchFamily="18" charset="0"/>
                                    <a:ea typeface="Aptos" panose="020B0004020202020204" pitchFamily="34" charset="0"/>
                                  </a:rPr>
                                  <m:t>𝜌</m:t>
                                </m:r>
                              </m:e>
                              <m:sub>
                                <m:r>
                                  <a:rPr lang="en-US" sz="2000" i="1">
                                    <a:solidFill>
                                      <a:srgbClr val="000000"/>
                                    </a:solidFill>
                                    <a:effectLst/>
                                    <a:highlight>
                                      <a:srgbClr val="FFFFFF"/>
                                    </a:highlight>
                                    <a:latin typeface="Cambria Math" panose="02040503050406030204" pitchFamily="18" charset="0"/>
                                    <a:ea typeface="Aptos" panose="020B0004020202020204" pitchFamily="34" charset="0"/>
                                  </a:rPr>
                                  <m:t>𝑏</m:t>
                                </m:r>
                              </m:sub>
                              <m:sup>
                                <m:r>
                                  <a:rPr lang="en-US" sz="2000" i="1">
                                    <a:solidFill>
                                      <a:srgbClr val="000000"/>
                                    </a:solidFill>
                                    <a:effectLst/>
                                    <a:highlight>
                                      <a:srgbClr val="FFFFFF"/>
                                    </a:highlight>
                                    <a:latin typeface="Cambria Math" panose="02040503050406030204" pitchFamily="18" charset="0"/>
                                    <a:ea typeface="Aptos" panose="020B0004020202020204" pitchFamily="34" charset="0"/>
                                  </a:rPr>
                                  <m:t>𝑐</m:t>
                                </m:r>
                              </m:sup>
                            </m:sSubSup>
                            <m:r>
                              <a:rPr lang="en-US" sz="2000" i="1">
                                <a:solidFill>
                                  <a:srgbClr val="000000"/>
                                </a:solidFill>
                                <a:effectLst/>
                                <a:highlight>
                                  <a:srgbClr val="FFFFFF"/>
                                </a:highlight>
                                <a:latin typeface="Cambria Math" panose="02040503050406030204" pitchFamily="18" charset="0"/>
                                <a:ea typeface="Aptos" panose="020B0004020202020204" pitchFamily="34" charset="0"/>
                              </a:rPr>
                              <m:t>×</m:t>
                            </m:r>
                            <m:sSub>
                              <m:sSubPr>
                                <m:ctrlPr>
                                  <a:rPr lang="en-US" sz="2000" i="1" kern="100">
                                    <a:effectLst/>
                                    <a:highlight>
                                      <a:srgbClr val="FFFFFF"/>
                                    </a:highlight>
                                    <a:latin typeface="Cambria Math" panose="02040503050406030204" pitchFamily="18" charset="0"/>
                                    <a:ea typeface="Aptos" panose="020B0004020202020204" pitchFamily="34" charset="0"/>
                                  </a:rPr>
                                </m:ctrlPr>
                              </m:sSubPr>
                              <m:e>
                                <m:r>
                                  <a:rPr lang="en-US" sz="2000" i="1">
                                    <a:solidFill>
                                      <a:srgbClr val="000000"/>
                                    </a:solidFill>
                                    <a:effectLst/>
                                    <a:highlight>
                                      <a:srgbClr val="FFFFFF"/>
                                    </a:highlight>
                                    <a:latin typeface="Cambria Math" panose="02040503050406030204" pitchFamily="18" charset="0"/>
                                    <a:ea typeface="Aptos" panose="020B0004020202020204" pitchFamily="34" charset="0"/>
                                  </a:rPr>
                                  <m:t>𝑇𝑂</m:t>
                                </m:r>
                              </m:e>
                              <m:sub>
                                <m:r>
                                  <a:rPr lang="en-US" sz="2000" i="1">
                                    <a:solidFill>
                                      <a:srgbClr val="000000"/>
                                    </a:solidFill>
                                    <a:effectLst/>
                                    <a:highlight>
                                      <a:srgbClr val="FFFFFF"/>
                                    </a:highlight>
                                    <a:latin typeface="Cambria Math" panose="02040503050406030204" pitchFamily="18" charset="0"/>
                                    <a:ea typeface="Aptos" panose="020B0004020202020204" pitchFamily="34" charset="0"/>
                                  </a:rPr>
                                  <m:t>𝑏</m:t>
                                </m:r>
                              </m:sub>
                            </m:sSub>
                          </m:e>
                        </m:nary>
                      </m:num>
                      <m:den>
                        <m:nary>
                          <m:naryPr>
                            <m:chr m:val="∑"/>
                            <m:limLoc m:val="undOvr"/>
                            <m:subHide m:val="on"/>
                            <m:supHide m:val="on"/>
                            <m:ctrlPr>
                              <a:rPr lang="en-US" sz="2000" i="1" kern="100">
                                <a:effectLst/>
                                <a:highlight>
                                  <a:srgbClr val="FFFFFF"/>
                                </a:highlight>
                                <a:latin typeface="Cambria Math" panose="02040503050406030204" pitchFamily="18" charset="0"/>
                                <a:ea typeface="Aptos" panose="020B0004020202020204" pitchFamily="34" charset="0"/>
                              </a:rPr>
                            </m:ctrlPr>
                          </m:naryPr>
                          <m:sub/>
                          <m:sup/>
                          <m:e>
                            <m:r>
                              <a:rPr lang="en-US" sz="2000" i="1">
                                <a:solidFill>
                                  <a:srgbClr val="000000"/>
                                </a:solidFill>
                                <a:effectLst/>
                                <a:highlight>
                                  <a:srgbClr val="FFFFFF"/>
                                </a:highlight>
                                <a:latin typeface="Cambria Math" panose="02040503050406030204" pitchFamily="18" charset="0"/>
                                <a:ea typeface="Aptos" panose="020B0004020202020204" pitchFamily="34" charset="0"/>
                              </a:rPr>
                              <m:t>𝑏</m:t>
                            </m:r>
                            <m:sSubSup>
                              <m:sSubSupPr>
                                <m:ctrlPr>
                                  <a:rPr lang="en-US" sz="2000" i="1" kern="100">
                                    <a:effectLst/>
                                    <a:highlight>
                                      <a:srgbClr val="FFFFFF"/>
                                    </a:highlight>
                                    <a:latin typeface="Cambria Math" panose="02040503050406030204" pitchFamily="18" charset="0"/>
                                    <a:ea typeface="Aptos" panose="020B0004020202020204" pitchFamily="34" charset="0"/>
                                  </a:rPr>
                                </m:ctrlPr>
                              </m:sSubSupPr>
                              <m:e>
                                <m:r>
                                  <a:rPr lang="en-US" sz="2000" i="1">
                                    <a:solidFill>
                                      <a:srgbClr val="000000"/>
                                    </a:solidFill>
                                    <a:effectLst/>
                                    <a:highlight>
                                      <a:srgbClr val="FFFFFF"/>
                                    </a:highlight>
                                    <a:latin typeface="Cambria Math" panose="02040503050406030204" pitchFamily="18" charset="0"/>
                                    <a:ea typeface="Aptos" panose="020B0004020202020204" pitchFamily="34" charset="0"/>
                                  </a:rPr>
                                  <m:t>𝜌</m:t>
                                </m:r>
                              </m:e>
                              <m:sub>
                                <m:r>
                                  <a:rPr lang="en-US" sz="2000" i="1">
                                    <a:solidFill>
                                      <a:srgbClr val="000000"/>
                                    </a:solidFill>
                                    <a:effectLst/>
                                    <a:highlight>
                                      <a:srgbClr val="FFFFFF"/>
                                    </a:highlight>
                                    <a:latin typeface="Cambria Math" panose="02040503050406030204" pitchFamily="18" charset="0"/>
                                    <a:ea typeface="Aptos" panose="020B0004020202020204" pitchFamily="34" charset="0"/>
                                  </a:rPr>
                                  <m:t>𝑏</m:t>
                                </m:r>
                              </m:sub>
                              <m:sup>
                                <m:r>
                                  <a:rPr lang="en-US" sz="2000" i="1">
                                    <a:solidFill>
                                      <a:srgbClr val="000000"/>
                                    </a:solidFill>
                                    <a:effectLst/>
                                    <a:highlight>
                                      <a:srgbClr val="FFFFFF"/>
                                    </a:highlight>
                                    <a:latin typeface="Cambria Math" panose="02040503050406030204" pitchFamily="18" charset="0"/>
                                    <a:ea typeface="Aptos" panose="020B0004020202020204" pitchFamily="34" charset="0"/>
                                  </a:rPr>
                                  <m:t>𝑐</m:t>
                                </m:r>
                              </m:sup>
                            </m:sSubSup>
                          </m:e>
                        </m:nary>
                      </m:den>
                    </m:f>
                  </m:oMath>
                </a14:m>
                <a:r>
                  <a:rPr lang="en-US" sz="2000" dirty="0">
                    <a:solidFill>
                      <a:srgbClr val="000000"/>
                    </a:solidFill>
                    <a:effectLst/>
                    <a:highlight>
                      <a:srgbClr val="FFFFFF"/>
                    </a:highlight>
                    <a:latin typeface="Times New Roman" panose="02020603050405020304" pitchFamily="18" charset="0"/>
                    <a:ea typeface="Times New Roman" panose="02020603050405020304" pitchFamily="18" charset="0"/>
                  </a:rPr>
                  <a:t>  	</a:t>
                </a:r>
                <a:endParaRPr lang="en-US" sz="2000" dirty="0">
                  <a:effectLst/>
                  <a:highlight>
                    <a:srgbClr val="FFFFFF"/>
                  </a:highlight>
                  <a:latin typeface="Times New Roman" panose="02020603050405020304" pitchFamily="18" charset="0"/>
                  <a:ea typeface="Times New Roman" panose="02020603050405020304" pitchFamily="18" charset="0"/>
                </a:endParaRPr>
              </a:p>
              <a:p>
                <a:pPr indent="450215" algn="just">
                  <a:lnSpc>
                    <a:spcPct val="107000"/>
                  </a:lnSpc>
                  <a:spcBef>
                    <a:spcPts val="600"/>
                  </a:spcBef>
                  <a:spcAft>
                    <a:spcPts val="600"/>
                  </a:spcAft>
                </a:pPr>
                <a:r>
                  <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rPr>
                  <a:t>Where </a:t>
                </a:r>
                <a14:m>
                  <m:oMath xmlns:m="http://schemas.openxmlformats.org/officeDocument/2006/math">
                    <m:sSubSup>
                      <m:sSubSupPr>
                        <m:ctrlP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𝜌</m:t>
                        </m:r>
                      </m:e>
                      <m:sub>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𝑏</m:t>
                        </m:r>
                      </m:sub>
                      <m:sup>
                        <m:r>
                          <a:rPr lang="en-US" sz="2000" i="1" kern="100">
                            <a:effectLst/>
                            <a:latin typeface="Cambria Math" panose="02040503050406030204" pitchFamily="18" charset="0"/>
                            <a:ea typeface="Times New Roman" panose="02020603050405020304" pitchFamily="18" charset="0"/>
                            <a:cs typeface="Times New Roman" panose="02020603050405020304" pitchFamily="18" charset="0"/>
                          </a:rPr>
                          <m:t>𝑐</m:t>
                        </m:r>
                      </m:sup>
                    </m:sSubSup>
                  </m:oMath>
                </a14:m>
                <a:r>
                  <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rPr>
                  <a:t> indicates if the country has </a:t>
                </a:r>
                <a:r>
                  <a:rPr lang="en-US" i="1" dirty="0"/>
                  <a:t>Revealed Comparative Advantage</a:t>
                </a:r>
                <a:r>
                  <a:rPr lang="en-US" dirty="0"/>
                  <a:t> </a:t>
                </a:r>
                <a:r>
                  <a:rPr lang="sr-Latn-RS" dirty="0"/>
                  <a:t>- </a:t>
                </a:r>
                <a:r>
                  <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rPr>
                  <a:t>RCA in product </a:t>
                </a:r>
                <a:r>
                  <a:rPr lang="en-US" sz="2000" i="1" kern="100" dirty="0">
                    <a:effectLst/>
                    <a:latin typeface="Times New Roman" panose="02020603050405020304" pitchFamily="18" charset="0"/>
                    <a:ea typeface="Times New Roman" panose="02020603050405020304" pitchFamily="18" charset="0"/>
                    <a:cs typeface="Times New Roman" panose="02020603050405020304" pitchFamily="18" charset="0"/>
                  </a:rPr>
                  <a:t>b, </a:t>
                </a:r>
                <a:r>
                  <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rPr>
                  <a:t>and</a:t>
                </a:r>
                <a:r>
                  <a:rPr lang="en-US" sz="2000" i="1"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i="1" kern="100" dirty="0" err="1">
                    <a:effectLst/>
                    <a:latin typeface="Times New Roman" panose="02020603050405020304" pitchFamily="18" charset="0"/>
                    <a:ea typeface="Times New Roman" panose="02020603050405020304" pitchFamily="18" charset="0"/>
                    <a:cs typeface="Times New Roman" panose="02020603050405020304" pitchFamily="18" charset="0"/>
                  </a:rPr>
                  <a:t>TO</a:t>
                </a:r>
                <a:r>
                  <a:rPr lang="en-US" sz="2000" i="1" kern="100" baseline="-25000" dirty="0" err="1">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2000" i="1" kern="100" baseline="-25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rPr>
                  <a:t>denotes the product’s Transition </a:t>
                </a:r>
                <a:r>
                  <a:rPr lang="en-US" sz="2000" kern="100" dirty="0" err="1">
                    <a:effectLst/>
                    <a:latin typeface="Times New Roman" panose="02020603050405020304" pitchFamily="18" charset="0"/>
                    <a:ea typeface="Times New Roman" panose="02020603050405020304" pitchFamily="18" charset="0"/>
                    <a:cs typeface="Times New Roman" panose="02020603050405020304" pitchFamily="18" charset="0"/>
                  </a:rPr>
                  <a:t>Outloo</a:t>
                </a:r>
                <a:r>
                  <a:rPr lang="sr-Latn-RS" sz="2000" kern="100" dirty="0">
                    <a:effectLst/>
                    <a:latin typeface="Times New Roman" panose="02020603050405020304" pitchFamily="18" charset="0"/>
                    <a:ea typeface="Times New Roman" panose="02020603050405020304" pitchFamily="18" charset="0"/>
                    <a:cs typeface="Times New Roman" panose="02020603050405020304" pitchFamily="18" charset="0"/>
                  </a:rPr>
                  <a:t>k</a:t>
                </a:r>
                <a:r>
                  <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rPr>
                  <a:t> to list </a:t>
                </a:r>
                <a:r>
                  <a:rPr lang="en-US" sz="2000" i="1" kern="100" dirty="0">
                    <a:effectLst/>
                    <a:latin typeface="Times New Roman" panose="02020603050405020304" pitchFamily="18" charset="0"/>
                    <a:ea typeface="Times New Roman" panose="02020603050405020304" pitchFamily="18" charset="0"/>
                    <a:cs typeface="Times New Roman" panose="02020603050405020304" pitchFamily="18" charset="0"/>
                  </a:rPr>
                  <a:t>q</a:t>
                </a:r>
                <a:r>
                  <a:rPr lang="en-US" sz="2000" kern="1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kern="1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u="sng" kern="100" dirty="0">
                    <a:solidFill>
                      <a:srgbClr val="467886"/>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Andres et al., 2023</a:t>
                </a:r>
                <a:r>
                  <a:rPr lang="en-US" sz="1600" u="sng" kern="100" dirty="0">
                    <a:solidFill>
                      <a:srgbClr val="467886"/>
                    </a:solidFill>
                    <a:effectLst/>
                    <a:latin typeface="Times New Roman" panose="02020603050405020304" pitchFamily="18" charset="0"/>
                    <a:ea typeface="Times New Roman" panose="02020603050405020304" pitchFamily="18" charset="0"/>
                    <a:cs typeface="Times New Roman" panose="02020603050405020304" pitchFamily="18" charset="0"/>
                  </a:rPr>
                  <a:t>, p. 3-4).</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p:txBody>
          </p:sp>
        </mc:Choice>
        <mc:Fallback xmlns="">
          <p:sp>
            <p:nvSpPr>
              <p:cNvPr id="28" name="Rectangle 27"/>
              <p:cNvSpPr>
                <a:spLocks noRot="1" noChangeAspect="1" noMove="1" noResize="1" noEditPoints="1" noAdjustHandles="1" noChangeArrowheads="1" noChangeShapeType="1" noTextEdit="1"/>
              </p:cNvSpPr>
              <p:nvPr/>
            </p:nvSpPr>
            <p:spPr>
              <a:xfrm>
                <a:off x="102669" y="-16264"/>
                <a:ext cx="7734300" cy="6873310"/>
              </a:xfrm>
              <a:prstGeom prst="rect">
                <a:avLst/>
              </a:prstGeom>
              <a:blipFill>
                <a:blip r:embed="rId3"/>
                <a:stretch>
                  <a:fillRect l="-867" r="-788" b="-1507"/>
                </a:stretch>
              </a:blipFill>
              <a:ln>
                <a:noFill/>
              </a:ln>
            </p:spPr>
            <p:txBody>
              <a:bodyPr/>
              <a:lstStyle/>
              <a:p>
                <a:r>
                  <a:rPr lang="en-US">
                    <a:noFill/>
                  </a:rPr>
                  <a:t> </a:t>
                </a:r>
              </a:p>
            </p:txBody>
          </p:sp>
        </mc:Fallback>
      </mc:AlternateContent>
      <p:sp>
        <p:nvSpPr>
          <p:cNvPr id="17" name="Freeform 16"/>
          <p:cNvSpPr/>
          <p:nvPr/>
        </p:nvSpPr>
        <p:spPr>
          <a:xfrm>
            <a:off x="-17930" y="0"/>
            <a:ext cx="2246780" cy="5257800"/>
          </a:xfrm>
          <a:custGeom>
            <a:avLst/>
            <a:gdLst>
              <a:gd name="connsiteX0" fmla="*/ 0 w 2246780"/>
              <a:gd name="connsiteY0" fmla="*/ 0 h 5257800"/>
              <a:gd name="connsiteX1" fmla="*/ 2246780 w 2246780"/>
              <a:gd name="connsiteY1" fmla="*/ 0 h 5257800"/>
              <a:gd name="connsiteX2" fmla="*/ 2246780 w 2246780"/>
              <a:gd name="connsiteY2" fmla="*/ 4441811 h 5257800"/>
              <a:gd name="connsiteX3" fmla="*/ 1430791 w 2246780"/>
              <a:gd name="connsiteY3" fmla="*/ 5257800 h 5257800"/>
              <a:gd name="connsiteX4" fmla="*/ 0 w 2246780"/>
              <a:gd name="connsiteY4" fmla="*/ 5257800 h 5257800"/>
              <a:gd name="connsiteX5" fmla="*/ 0 w 2246780"/>
              <a:gd name="connsiteY5" fmla="*/ 0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6780" h="5257800">
                <a:moveTo>
                  <a:pt x="0" y="0"/>
                </a:moveTo>
                <a:lnTo>
                  <a:pt x="2246780" y="0"/>
                </a:lnTo>
                <a:lnTo>
                  <a:pt x="2246780" y="4441811"/>
                </a:lnTo>
                <a:cubicBezTo>
                  <a:pt x="2246780" y="4892469"/>
                  <a:pt x="1881449" y="5257800"/>
                  <a:pt x="1430791" y="5257800"/>
                </a:cubicBezTo>
                <a:lnTo>
                  <a:pt x="0" y="5257800"/>
                </a:lnTo>
                <a:lnTo>
                  <a:pt x="0" y="0"/>
                </a:lnTo>
                <a:close/>
              </a:path>
            </a:pathLst>
          </a:cu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7" name="TextBox 26"/>
          <p:cNvSpPr txBox="1"/>
          <p:nvPr/>
        </p:nvSpPr>
        <p:spPr>
          <a:xfrm rot="16200000">
            <a:off x="-913155" y="1863595"/>
            <a:ext cx="4595867" cy="923330"/>
          </a:xfrm>
          <a:prstGeom prst="rect">
            <a:avLst/>
          </a:prstGeom>
          <a:noFill/>
        </p:spPr>
        <p:txBody>
          <a:bodyPr wrap="square" rtlCol="0">
            <a:spAutoFit/>
          </a:bodyPr>
          <a:lstStyle/>
          <a:p>
            <a:r>
              <a:rPr lang="sr-Latn-RS" sz="5400" b="1" spc="20" dirty="0">
                <a:solidFill>
                  <a:schemeClr val="bg1"/>
                </a:solidFill>
                <a:latin typeface="Avenir Next LT Pro" panose="020B0504020202020204" pitchFamily="34" charset="0"/>
                <a:ea typeface="Montserrat Alternates" charset="0"/>
                <a:cs typeface="Montserrat Alternates" charset="0"/>
              </a:rPr>
              <a:t>Metodology</a:t>
            </a:r>
            <a:endParaRPr lang="en-US" sz="5400" spc="20" dirty="0">
              <a:solidFill>
                <a:schemeClr val="bg1"/>
              </a:solidFill>
              <a:latin typeface="Avenir Next LT Pro" panose="020B0504020202020204" pitchFamily="34" charset="0"/>
              <a:ea typeface="Montserrat Alternates" charset="0"/>
              <a:cs typeface="Montserrat Alternates" charset="0"/>
            </a:endParaRPr>
          </a:p>
        </p:txBody>
      </p:sp>
      <p:sp>
        <p:nvSpPr>
          <p:cNvPr id="48" name="Freeform 47"/>
          <p:cNvSpPr/>
          <p:nvPr/>
        </p:nvSpPr>
        <p:spPr>
          <a:xfrm>
            <a:off x="2266461" y="-17218"/>
            <a:ext cx="5485770" cy="5257800"/>
          </a:xfrm>
          <a:custGeom>
            <a:avLst/>
            <a:gdLst>
              <a:gd name="connsiteX0" fmla="*/ 251021 w 3603812"/>
              <a:gd name="connsiteY0" fmla="*/ 0 h 2284132"/>
              <a:gd name="connsiteX1" fmla="*/ 3352791 w 3603812"/>
              <a:gd name="connsiteY1" fmla="*/ 0 h 2284132"/>
              <a:gd name="connsiteX2" fmla="*/ 3603812 w 3603812"/>
              <a:gd name="connsiteY2" fmla="*/ 251021 h 2284132"/>
              <a:gd name="connsiteX3" fmla="*/ 3603812 w 3603812"/>
              <a:gd name="connsiteY3" fmla="*/ 1658461 h 2284132"/>
              <a:gd name="connsiteX4" fmla="*/ 3352791 w 3603812"/>
              <a:gd name="connsiteY4" fmla="*/ 1909482 h 2284132"/>
              <a:gd name="connsiteX5" fmla="*/ 775447 w 3603812"/>
              <a:gd name="connsiteY5" fmla="*/ 1909482 h 2284132"/>
              <a:gd name="connsiteX6" fmla="*/ 356347 w 3603812"/>
              <a:gd name="connsiteY6" fmla="*/ 2284132 h 2284132"/>
              <a:gd name="connsiteX7" fmla="*/ 362697 w 3603812"/>
              <a:gd name="connsiteY7" fmla="*/ 1909482 h 2284132"/>
              <a:gd name="connsiteX8" fmla="*/ 251021 w 3603812"/>
              <a:gd name="connsiteY8" fmla="*/ 1909482 h 2284132"/>
              <a:gd name="connsiteX9" fmla="*/ 0 w 3603812"/>
              <a:gd name="connsiteY9" fmla="*/ 1658461 h 2284132"/>
              <a:gd name="connsiteX10" fmla="*/ 0 w 3603812"/>
              <a:gd name="connsiteY10" fmla="*/ 251021 h 2284132"/>
              <a:gd name="connsiteX11" fmla="*/ 251021 w 3603812"/>
              <a:gd name="connsiteY11" fmla="*/ 0 h 2284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03812" h="2284132">
                <a:moveTo>
                  <a:pt x="251021" y="0"/>
                </a:moveTo>
                <a:lnTo>
                  <a:pt x="3352791" y="0"/>
                </a:lnTo>
                <a:cubicBezTo>
                  <a:pt x="3491426" y="0"/>
                  <a:pt x="3603812" y="112386"/>
                  <a:pt x="3603812" y="251021"/>
                </a:cubicBezTo>
                <a:lnTo>
                  <a:pt x="3603812" y="1658461"/>
                </a:lnTo>
                <a:cubicBezTo>
                  <a:pt x="3603812" y="1797096"/>
                  <a:pt x="3491426" y="1909482"/>
                  <a:pt x="3352791" y="1909482"/>
                </a:cubicBezTo>
                <a:lnTo>
                  <a:pt x="775447" y="1909482"/>
                </a:lnTo>
                <a:lnTo>
                  <a:pt x="356347" y="2284132"/>
                </a:lnTo>
                <a:lnTo>
                  <a:pt x="362697" y="1909482"/>
                </a:lnTo>
                <a:lnTo>
                  <a:pt x="251021" y="1909482"/>
                </a:lnTo>
                <a:cubicBezTo>
                  <a:pt x="112386" y="1909482"/>
                  <a:pt x="0" y="1797096"/>
                  <a:pt x="0" y="1658461"/>
                </a:cubicBezTo>
                <a:lnTo>
                  <a:pt x="0" y="251021"/>
                </a:lnTo>
                <a:cubicBezTo>
                  <a:pt x="0" y="112386"/>
                  <a:pt x="112386" y="0"/>
                  <a:pt x="251021" y="0"/>
                </a:cubicBezTo>
                <a:close/>
              </a:path>
            </a:pathLst>
          </a:cu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07000"/>
              </a:lnSpc>
              <a:spcBef>
                <a:spcPts val="600"/>
              </a:spcBef>
              <a:spcAft>
                <a:spcPts val="600"/>
              </a:spcAft>
            </a:pPr>
            <a:r>
              <a:rPr lang="en-US" sz="2000" dirty="0">
                <a:solidFill>
                  <a:srgbClr val="354659"/>
                </a:solidFill>
                <a:effectLst/>
                <a:latin typeface="Times New Roman" panose="02020603050405020304" pitchFamily="18" charset="0"/>
                <a:ea typeface="Aptos" panose="020B0004020202020204" pitchFamily="34" charset="0"/>
              </a:rPr>
              <a:t>The </a:t>
            </a:r>
            <a:r>
              <a:rPr lang="en-US" dirty="0">
                <a:solidFill>
                  <a:srgbClr val="354659"/>
                </a:solidFill>
                <a:effectLst/>
                <a:latin typeface="Times New Roman" panose="02020603050405020304" pitchFamily="18" charset="0"/>
                <a:ea typeface="Aptos" panose="020B0004020202020204" pitchFamily="34" charset="0"/>
              </a:rPr>
              <a:t>methodological approach in the research is based on Andres &amp; Mealy (2023)</a:t>
            </a:r>
            <a:r>
              <a:rPr lang="sr-Latn-RS" dirty="0">
                <a:solidFill>
                  <a:srgbClr val="354659"/>
                </a:solidFill>
                <a:effectLst/>
                <a:latin typeface="Times New Roman" panose="02020603050405020304" pitchFamily="18" charset="0"/>
                <a:ea typeface="Aptos" panose="020B0004020202020204" pitchFamily="34" charset="0"/>
              </a:rPr>
              <a:t> </a:t>
            </a:r>
            <a:r>
              <a:rPr lang="en-US" b="1" dirty="0">
                <a:solidFill>
                  <a:srgbClr val="354659"/>
                </a:solidFill>
                <a:effectLst/>
                <a:latin typeface="Times New Roman" panose="02020603050405020304" pitchFamily="18" charset="0"/>
                <a:ea typeface="Aptos" panose="020B0004020202020204" pitchFamily="34" charset="0"/>
              </a:rPr>
              <a:t>The Green Transition Navigator</a:t>
            </a:r>
            <a:r>
              <a:rPr lang="en-US" dirty="0">
                <a:solidFill>
                  <a:srgbClr val="354659"/>
                </a:solidFill>
                <a:effectLst/>
                <a:latin typeface="Times New Roman" panose="02020603050405020304" pitchFamily="18" charset="0"/>
                <a:ea typeface="Aptos" panose="020B0004020202020204" pitchFamily="34" charset="0"/>
              </a:rPr>
              <a:t>, supported by the London School of Economics and Political Science. </a:t>
            </a:r>
            <a:endParaRPr lang="sr-Latn-RS" dirty="0">
              <a:solidFill>
                <a:srgbClr val="354659"/>
              </a:solidFill>
              <a:effectLst/>
              <a:latin typeface="Times New Roman" panose="02020603050405020304" pitchFamily="18" charset="0"/>
              <a:ea typeface="Aptos" panose="020B0004020202020204" pitchFamily="34" charset="0"/>
            </a:endParaRPr>
          </a:p>
          <a:p>
            <a:pPr algn="just">
              <a:lnSpc>
                <a:spcPct val="107000"/>
              </a:lnSpc>
              <a:spcBef>
                <a:spcPts val="600"/>
              </a:spcBef>
              <a:spcAft>
                <a:spcPts val="600"/>
              </a:spcAft>
            </a:pPr>
            <a:r>
              <a:rPr lang="en-US" dirty="0">
                <a:solidFill>
                  <a:srgbClr val="354659"/>
                </a:solidFill>
                <a:effectLst/>
                <a:latin typeface="Times New Roman" panose="02020603050405020304" pitchFamily="18" charset="0"/>
                <a:ea typeface="Aptos" panose="020B0004020202020204" pitchFamily="34" charset="0"/>
              </a:rPr>
              <a:t>In addition, used data and methods are based on previous researches by </a:t>
            </a:r>
            <a:r>
              <a:rPr lang="en-US" u="sng" kern="100" dirty="0">
                <a:solidFill>
                  <a:srgbClr val="354659"/>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Mealy &amp; </a:t>
            </a:r>
            <a:r>
              <a:rPr lang="en-US" u="sng" kern="100" dirty="0" err="1">
                <a:solidFill>
                  <a:srgbClr val="354659"/>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Teytelboym</a:t>
            </a:r>
            <a:r>
              <a:rPr lang="en-US" u="sng" kern="100" dirty="0">
                <a:solidFill>
                  <a:srgbClr val="354659"/>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 (2022</a:t>
            </a:r>
            <a:r>
              <a:rPr lang="en-US" u="sng" kern="100" dirty="0">
                <a:solidFill>
                  <a:srgbClr val="354659"/>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u="sng"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 </a:t>
            </a:r>
            <a:r>
              <a:rPr lang="en-US"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and </a:t>
            </a:r>
            <a:r>
              <a:rPr lang="sr-Latn-RS" kern="100" dirty="0">
                <a:solidFill>
                  <a:srgbClr val="354659"/>
                </a:solidFill>
                <a:effectLst/>
                <a:latin typeface="Times New Roman" panose="02020603050405020304" pitchFamily="18" charset="0"/>
                <a:ea typeface="Times New Roman" panose="02020603050405020304" pitchFamily="18" charset="0"/>
                <a:cs typeface="Times New Roman" panose="02020603050405020304" pitchFamily="18" charset="0"/>
              </a:rPr>
              <a:t>Andres, Mealy, Handler, &amp; Fankhauser </a:t>
            </a:r>
            <a:r>
              <a:rPr lang="en-US" kern="100" dirty="0">
                <a:solidFill>
                  <a:srgbClr val="354659"/>
                </a:solidFill>
                <a:effectLst/>
                <a:latin typeface="Times New Roman" panose="02020603050405020304" pitchFamily="18" charset="0"/>
                <a:ea typeface="Times New Roman" panose="02020603050405020304" pitchFamily="18" charset="0"/>
                <a:cs typeface="Times New Roman" panose="02020603050405020304" pitchFamily="18" charset="0"/>
              </a:rPr>
              <a:t>(2023</a:t>
            </a:r>
            <a:r>
              <a:rPr lang="en-US" u="sng" kern="100" dirty="0">
                <a:solidFill>
                  <a:srgbClr val="354659"/>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 which developed a quantitative methodology for measuring </a:t>
            </a:r>
            <a:r>
              <a:rPr lang="en-US"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countries' green production capabilities, identifying green export opportunities, predicting green export growth, and country transition possibilities. </a:t>
            </a:r>
            <a:endParaRPr lang="sr-Latn-RS"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endParaRPr>
          </a:p>
          <a:p>
            <a:pPr algn="just">
              <a:lnSpc>
                <a:spcPct val="107000"/>
              </a:lnSpc>
              <a:spcBef>
                <a:spcPts val="600"/>
              </a:spcBef>
              <a:spcAft>
                <a:spcPts val="600"/>
              </a:spcAft>
            </a:pPr>
            <a:endParaRPr lang="en-US" b="1" kern="100" dirty="0">
              <a:solidFill>
                <a:srgbClr val="354659"/>
              </a:solidFill>
              <a:effectLst/>
              <a:latin typeface="Aptos" panose="020B0004020202020204" pitchFamily="34" charset="0"/>
              <a:ea typeface="Aptos" panose="020B0004020202020204" pitchFamily="34" charset="0"/>
              <a:cs typeface="Times New Roman" panose="02020603050405020304" pitchFamily="18" charset="0"/>
            </a:endParaRPr>
          </a:p>
        </p:txBody>
      </p:sp>
      <p:sp>
        <p:nvSpPr>
          <p:cNvPr id="49" name="Rounded Rectangle 48"/>
          <p:cNvSpPr/>
          <p:nvPr/>
        </p:nvSpPr>
        <p:spPr>
          <a:xfrm>
            <a:off x="7957568" y="789091"/>
            <a:ext cx="4022977" cy="330860"/>
          </a:xfrm>
          <a:prstGeom prst="roundRect">
            <a:avLst>
              <a:gd name="adj" fmla="val 24290"/>
            </a:avLst>
          </a:pr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a typeface="Montserrat Alternates" charset="0"/>
              <a:cs typeface="Montserrat Alternates" charset="0"/>
            </a:endParaRPr>
          </a:p>
        </p:txBody>
      </p:sp>
      <p:sp>
        <p:nvSpPr>
          <p:cNvPr id="51" name="TextBox 50"/>
          <p:cNvSpPr txBox="1"/>
          <p:nvPr/>
        </p:nvSpPr>
        <p:spPr>
          <a:xfrm>
            <a:off x="7989273" y="771131"/>
            <a:ext cx="4022976" cy="369332"/>
          </a:xfrm>
          <a:prstGeom prst="rect">
            <a:avLst/>
          </a:prstGeom>
          <a:noFill/>
        </p:spPr>
        <p:txBody>
          <a:bodyPr wrap="square" rtlCol="0">
            <a:spAutoFit/>
          </a:bodyPr>
          <a:lstStyle/>
          <a:p>
            <a:r>
              <a:rPr lang="sr-Latn-RS" b="1" spc="70" dirty="0">
                <a:solidFill>
                  <a:srgbClr val="354659"/>
                </a:solidFill>
                <a:latin typeface="Avenir Next LT Pro" panose="020B0504020202020204" pitchFamily="34" charset="0"/>
                <a:ea typeface="Montserrat Alternates" charset="0"/>
                <a:cs typeface="Montserrat Alternates" charset="0"/>
              </a:rPr>
              <a:t>The Green Transition Navigator</a:t>
            </a:r>
            <a:endParaRPr lang="en-US" b="1" spc="70" dirty="0">
              <a:solidFill>
                <a:srgbClr val="354659"/>
              </a:solidFill>
              <a:latin typeface="Avenir Next LT Pro" panose="020B0504020202020204" pitchFamily="34" charset="0"/>
              <a:ea typeface="Montserrat Alternates" charset="0"/>
              <a:cs typeface="Montserrat Alternates" charset="0"/>
            </a:endParaRPr>
          </a:p>
        </p:txBody>
      </p:sp>
      <p:sp>
        <p:nvSpPr>
          <p:cNvPr id="52" name="Shape 640"/>
          <p:cNvSpPr/>
          <p:nvPr/>
        </p:nvSpPr>
        <p:spPr>
          <a:xfrm>
            <a:off x="7939637" y="1119951"/>
            <a:ext cx="4022977" cy="714165"/>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lstStyle>
            <a:lvl1pPr algn="l">
              <a:lnSpc>
                <a:spcPct val="120000"/>
              </a:lnSpc>
              <a:spcBef>
                <a:spcPts val="2500"/>
              </a:spcBef>
              <a:defRPr sz="1800" spc="-36">
                <a:solidFill>
                  <a:srgbClr val="868A8B"/>
                </a:solidFill>
                <a:latin typeface="Open Sans Semibold"/>
                <a:ea typeface="Open Sans Semibold"/>
                <a:cs typeface="Open Sans Semibold"/>
                <a:sym typeface="Open Sans Semibold"/>
              </a:defRPr>
            </a:lvl1pPr>
          </a:lstStyle>
          <a:p>
            <a:pPr algn="just">
              <a:lnSpc>
                <a:spcPct val="100000"/>
              </a:lnSpc>
              <a:spcBef>
                <a:spcPts val="600"/>
              </a:spcBef>
            </a:pPr>
            <a:r>
              <a:rPr lang="en-US" dirty="0">
                <a:effectLst/>
                <a:latin typeface="Times New Roman" panose="02020603050405020304" pitchFamily="18" charset="0"/>
                <a:ea typeface="Times New Roman" panose="02020603050405020304" pitchFamily="18" charset="0"/>
              </a:rPr>
              <a:t>measures are calculated using country-level trade data from </a:t>
            </a:r>
            <a:r>
              <a:rPr lang="en-US" u="sng" dirty="0">
                <a:solidFill>
                  <a:srgbClr val="467886"/>
                </a:solidFill>
                <a:effectLst/>
                <a:latin typeface="Times New Roman" panose="02020603050405020304" pitchFamily="18" charset="0"/>
                <a:ea typeface="Times New Roman" panose="02020603050405020304" pitchFamily="18" charset="0"/>
                <a:hlinkClick r:id="rId5"/>
              </a:rPr>
              <a:t>CEPII's BACI database</a:t>
            </a:r>
            <a:r>
              <a:rPr lang="en-US" dirty="0">
                <a:effectLst/>
                <a:latin typeface="Times New Roman" panose="02020603050405020304" pitchFamily="18" charset="0"/>
                <a:ea typeface="Times New Roman" panose="02020603050405020304" pitchFamily="18" charset="0"/>
              </a:rPr>
              <a:t>. </a:t>
            </a:r>
            <a:endParaRPr lang="sr-Latn-RS" dirty="0">
              <a:effectLst/>
              <a:latin typeface="Times New Roman" panose="02020603050405020304" pitchFamily="18" charset="0"/>
              <a:ea typeface="Times New Roman" panose="02020603050405020304" pitchFamily="18" charset="0"/>
            </a:endParaRPr>
          </a:p>
          <a:p>
            <a:pPr algn="just">
              <a:lnSpc>
                <a:spcPct val="100000"/>
              </a:lnSpc>
              <a:spcBef>
                <a:spcPts val="600"/>
              </a:spcBef>
            </a:pPr>
            <a:r>
              <a:rPr lang="en-US" dirty="0">
                <a:effectLst/>
                <a:latin typeface="Times New Roman" panose="02020603050405020304" pitchFamily="18" charset="0"/>
                <a:ea typeface="Times New Roman" panose="02020603050405020304" pitchFamily="18" charset="0"/>
              </a:rPr>
              <a:t>The data are based on annual averages in trade values for rolling 5-year-periods from 1995-1999 to 2018-2022. This approach is used to prevent short-term fluctuations in trade. </a:t>
            </a:r>
            <a:endParaRPr lang="sr-Latn-RS" dirty="0">
              <a:effectLst/>
              <a:latin typeface="Times New Roman" panose="02020603050405020304" pitchFamily="18" charset="0"/>
              <a:ea typeface="Times New Roman" panose="02020603050405020304" pitchFamily="18" charset="0"/>
            </a:endParaRPr>
          </a:p>
          <a:p>
            <a:pPr algn="just">
              <a:lnSpc>
                <a:spcPct val="100000"/>
              </a:lnSpc>
              <a:spcBef>
                <a:spcPts val="600"/>
              </a:spcBef>
            </a:pPr>
            <a:r>
              <a:rPr lang="en-US" dirty="0">
                <a:effectLst/>
                <a:latin typeface="Times New Roman" panose="02020603050405020304" pitchFamily="18" charset="0"/>
                <a:ea typeface="Times New Roman" panose="02020603050405020304" pitchFamily="18" charset="0"/>
              </a:rPr>
              <a:t>The sample </a:t>
            </a:r>
            <a:r>
              <a:rPr lang="sr-Latn-RS" dirty="0">
                <a:latin typeface="Times New Roman" panose="02020603050405020304" pitchFamily="18" charset="0"/>
                <a:ea typeface="Times New Roman" panose="02020603050405020304" pitchFamily="18" charset="0"/>
              </a:rPr>
              <a:t>include</a:t>
            </a:r>
            <a:r>
              <a:rPr lang="sr-Latn-RS" dirty="0">
                <a:effectLst/>
                <a:latin typeface="Times New Roman" panose="02020603050405020304" pitchFamily="18" charset="0"/>
                <a:ea typeface="Times New Roman" panose="02020603050405020304" pitchFamily="18" charset="0"/>
              </a:rPr>
              <a:t>s </a:t>
            </a:r>
            <a:r>
              <a:rPr lang="en-US" dirty="0">
                <a:effectLst/>
                <a:latin typeface="Times New Roman" panose="02020603050405020304" pitchFamily="18" charset="0"/>
                <a:ea typeface="Times New Roman" panose="02020603050405020304" pitchFamily="18" charset="0"/>
              </a:rPr>
              <a:t>the Western </a:t>
            </a:r>
            <a:r>
              <a:rPr lang="en-US" dirty="0">
                <a:latin typeface="Times New Roman" panose="02020603050405020304" pitchFamily="18" charset="0"/>
                <a:ea typeface="Times New Roman" panose="02020603050405020304" pitchFamily="18" charset="0"/>
              </a:rPr>
              <a:t>Balkan countries (</a:t>
            </a:r>
            <a:r>
              <a:rPr lang="en-US" dirty="0">
                <a:effectLst/>
                <a:latin typeface="Times New Roman" panose="02020603050405020304" pitchFamily="18" charset="0"/>
                <a:ea typeface="Times New Roman" panose="02020603050405020304" pitchFamily="18" charset="0"/>
              </a:rPr>
              <a:t>Albania, Bosnia and Herzegovina, Montenegro, North Macedonia, and Serbia). </a:t>
            </a:r>
            <a:endParaRPr lang="sr-Latn-RS" dirty="0">
              <a:effectLst/>
              <a:latin typeface="Times New Roman" panose="02020603050405020304" pitchFamily="18" charset="0"/>
              <a:ea typeface="Times New Roman" panose="02020603050405020304" pitchFamily="18" charset="0"/>
            </a:endParaRPr>
          </a:p>
          <a:p>
            <a:pPr algn="just">
              <a:lnSpc>
                <a:spcPct val="100000"/>
              </a:lnSpc>
              <a:spcBef>
                <a:spcPts val="600"/>
              </a:spcBef>
            </a:pPr>
            <a:r>
              <a:rPr lang="en-US" dirty="0">
                <a:effectLst/>
                <a:latin typeface="Times New Roman" panose="02020603050405020304" pitchFamily="18" charset="0"/>
                <a:ea typeface="Times New Roman" panose="02020603050405020304" pitchFamily="18" charset="0"/>
              </a:rPr>
              <a:t>Economic Trend Analysis emphasizes the following indicators:</a:t>
            </a:r>
            <a:endParaRPr lang="sr-Latn-RS" dirty="0">
              <a:effectLst/>
              <a:latin typeface="Times New Roman" panose="02020603050405020304" pitchFamily="18" charset="0"/>
              <a:ea typeface="Times New Roman" panose="02020603050405020304" pitchFamily="18" charset="0"/>
            </a:endParaRPr>
          </a:p>
          <a:p>
            <a:pPr marL="285750" indent="-285750" algn="just">
              <a:lnSpc>
                <a:spcPct val="100000"/>
              </a:lnSpc>
              <a:spcBef>
                <a:spcPts val="600"/>
              </a:spcBef>
              <a:buFont typeface="Arial" panose="020B0604020202020204" pitchFamily="34" charset="0"/>
              <a:buChar char="•"/>
            </a:pPr>
            <a:r>
              <a:rPr lang="en-US" i="1" dirty="0">
                <a:effectLst/>
                <a:latin typeface="Aptos" panose="020B0004020202020204" pitchFamily="34" charset="0"/>
                <a:ea typeface="Aptos" panose="020B0004020202020204" pitchFamily="34" charset="0"/>
                <a:cs typeface="Times New Roman" panose="02020603050405020304" pitchFamily="18" charset="0"/>
              </a:rPr>
              <a:t>Economic Complexity Index</a:t>
            </a:r>
            <a:r>
              <a:rPr lang="en-US" dirty="0">
                <a:effectLst/>
                <a:latin typeface="Aptos" panose="020B0004020202020204" pitchFamily="34" charset="0"/>
                <a:ea typeface="Aptos" panose="020B0004020202020204" pitchFamily="34" charset="0"/>
                <a:cs typeface="Times New Roman" panose="02020603050405020304" pitchFamily="18" charset="0"/>
              </a:rPr>
              <a:t> (ECI)</a:t>
            </a:r>
            <a:endParaRPr lang="sr-Latn-RS"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0000"/>
              </a:lnSpc>
              <a:spcBef>
                <a:spcPts val="600"/>
              </a:spcBef>
              <a:buFont typeface="Arial" panose="020B0604020202020204" pitchFamily="34" charset="0"/>
              <a:buChar char="•"/>
            </a:pPr>
            <a:r>
              <a:rPr lang="en-US" i="1" dirty="0">
                <a:effectLst/>
                <a:latin typeface="Aptos" panose="020B0004020202020204" pitchFamily="34" charset="0"/>
                <a:ea typeface="Aptos" panose="020B0004020202020204" pitchFamily="34" charset="0"/>
                <a:cs typeface="Times New Roman" panose="02020603050405020304" pitchFamily="18" charset="0"/>
              </a:rPr>
              <a:t>Hirschman-Herfindahl Index</a:t>
            </a:r>
            <a:r>
              <a:rPr lang="en-US" dirty="0">
                <a:effectLst/>
                <a:latin typeface="Aptos" panose="020B0004020202020204" pitchFamily="34" charset="0"/>
                <a:ea typeface="Aptos" panose="020B0004020202020204" pitchFamily="34" charset="0"/>
                <a:cs typeface="Times New Roman" panose="02020603050405020304" pitchFamily="18" charset="0"/>
              </a:rPr>
              <a:t> (HHI):</a:t>
            </a:r>
            <a:endParaRPr lang="sr-Latn-RS" dirty="0">
              <a:effectLst/>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0000"/>
              </a:lnSpc>
              <a:spcBef>
                <a:spcPts val="600"/>
              </a:spcBef>
              <a:buFont typeface="Arial" panose="020B0604020202020204" pitchFamily="34" charset="0"/>
              <a:buChar char="•"/>
            </a:pPr>
            <a:r>
              <a:rPr lang="en-US" i="1" dirty="0">
                <a:effectLst/>
                <a:latin typeface="Aptos" panose="020B0004020202020204" pitchFamily="34" charset="0"/>
                <a:ea typeface="Aptos" panose="020B0004020202020204" pitchFamily="34" charset="0"/>
                <a:cs typeface="Times New Roman" panose="02020603050405020304" pitchFamily="18" charset="0"/>
              </a:rPr>
              <a:t>Revealed Comparative Advantage</a:t>
            </a:r>
            <a:r>
              <a:rPr lang="en-US" dirty="0">
                <a:effectLst/>
                <a:latin typeface="Aptos" panose="020B0004020202020204" pitchFamily="34" charset="0"/>
                <a:ea typeface="Aptos" panose="020B0004020202020204" pitchFamily="34" charset="0"/>
                <a:cs typeface="Times New Roman" panose="02020603050405020304" pitchFamily="18" charset="0"/>
              </a:rPr>
              <a:t> (RCA)</a:t>
            </a:r>
            <a:endParaRPr lang="sr-Latn-RS" dirty="0">
              <a:latin typeface="Aptos" panose="020B0004020202020204" pitchFamily="34" charset="0"/>
              <a:ea typeface="Aptos" panose="020B0004020202020204" pitchFamily="34" charset="0"/>
              <a:cs typeface="Times New Roman" panose="02020603050405020304" pitchFamily="18" charset="0"/>
            </a:endParaRPr>
          </a:p>
          <a:p>
            <a:pPr marL="285750" indent="-285750" algn="just">
              <a:lnSpc>
                <a:spcPct val="100000"/>
              </a:lnSpc>
              <a:spcBef>
                <a:spcPts val="0"/>
              </a:spcBef>
              <a:buFont typeface="Arial" panose="020B0604020202020204" pitchFamily="34" charset="0"/>
              <a:buChar char="•"/>
            </a:pPr>
            <a:r>
              <a:rPr lang="en-US" i="1" dirty="0">
                <a:effectLst/>
                <a:latin typeface="Aptos" panose="020B0004020202020204" pitchFamily="34" charset="0"/>
                <a:ea typeface="Aptos" panose="020B0004020202020204" pitchFamily="34" charset="0"/>
                <a:cs typeface="Times New Roman" panose="02020603050405020304" pitchFamily="18" charset="0"/>
              </a:rPr>
              <a:t>Transition Outlook</a:t>
            </a:r>
            <a:r>
              <a:rPr lang="en-US" dirty="0">
                <a:effectLst/>
                <a:latin typeface="Aptos" panose="020B0004020202020204" pitchFamily="34" charset="0"/>
                <a:ea typeface="Aptos" panose="020B0004020202020204" pitchFamily="34" charset="0"/>
                <a:cs typeface="Times New Roman" panose="02020603050405020304" pitchFamily="18" charset="0"/>
              </a:rPr>
              <a:t> (TO) </a:t>
            </a:r>
            <a:endParaRPr lang="en-US" dirty="0">
              <a:effectLst/>
              <a:latin typeface="Times New Roman" panose="02020603050405020304" pitchFamily="18" charset="0"/>
              <a:ea typeface="Times New Roman" panose="02020603050405020304" pitchFamily="18" charset="0"/>
            </a:endParaRPr>
          </a:p>
        </p:txBody>
      </p:sp>
      <p:pic>
        <p:nvPicPr>
          <p:cNvPr id="19" name="Graphic 4">
            <a:extLst>
              <a:ext uri="{FF2B5EF4-FFF2-40B4-BE49-F238E27FC236}">
                <a16:creationId xmlns:a16="http://schemas.microsoft.com/office/drawing/2014/main" id="{497EADB9-5CC2-49A1-2046-8D284108838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20941" y="403527"/>
            <a:ext cx="1981200" cy="428625"/>
          </a:xfrm>
          <a:prstGeom prst="rect">
            <a:avLst/>
          </a:prstGeom>
        </p:spPr>
      </p:pic>
    </p:spTree>
    <p:extLst>
      <p:ext uri="{BB962C8B-B14F-4D97-AF65-F5344CB8AC3E}">
        <p14:creationId xmlns:p14="http://schemas.microsoft.com/office/powerpoint/2010/main" val="28077483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54659"/>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640518A-008E-DAC2-B4DE-F6EF460916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138127"/>
            <a:ext cx="3525471" cy="762722"/>
          </a:xfrm>
          <a:prstGeom prst="rect">
            <a:avLst/>
          </a:prstGeom>
        </p:spPr>
      </p:pic>
      <p:sp>
        <p:nvSpPr>
          <p:cNvPr id="5" name="TextBox 4"/>
          <p:cNvSpPr txBox="1"/>
          <p:nvPr/>
        </p:nvSpPr>
        <p:spPr>
          <a:xfrm>
            <a:off x="3525471" y="6211669"/>
            <a:ext cx="1984031" cy="646331"/>
          </a:xfrm>
          <a:prstGeom prst="rect">
            <a:avLst/>
          </a:prstGeom>
          <a:noFill/>
        </p:spPr>
        <p:txBody>
          <a:bodyPr wrap="square" rtlCol="0">
            <a:spAutoFit/>
          </a:bodyPr>
          <a:lstStyle/>
          <a:p>
            <a:r>
              <a:rPr lang="en-US" sz="1200" spc="180" dirty="0">
                <a:solidFill>
                  <a:schemeClr val="bg1"/>
                </a:solidFill>
                <a:latin typeface="Avenir Next LT Pro" panose="020B0504020202020204" pitchFamily="34" charset="0"/>
                <a:ea typeface="Montserrat Alternates" charset="0"/>
                <a:cs typeface="Montserrat Alternates" charset="0"/>
              </a:rPr>
              <a:t>www.crossreis.com</a:t>
            </a:r>
            <a:br>
              <a:rPr lang="en-US" sz="1200" spc="180" dirty="0">
                <a:solidFill>
                  <a:schemeClr val="bg1"/>
                </a:solidFill>
                <a:latin typeface="Avenir Next LT Pro" panose="020B0504020202020204" pitchFamily="34" charset="0"/>
                <a:ea typeface="Montserrat Alternates" charset="0"/>
                <a:cs typeface="Montserrat Alternates" charset="0"/>
              </a:rPr>
            </a:br>
            <a:br>
              <a:rPr lang="en-US" sz="1200" spc="180" dirty="0">
                <a:solidFill>
                  <a:schemeClr val="bg1"/>
                </a:solidFill>
                <a:latin typeface="Avenir Next LT Pro" panose="020B0504020202020204" pitchFamily="34" charset="0"/>
                <a:ea typeface="Montserrat Alternates" charset="0"/>
                <a:cs typeface="Montserrat Alternates" charset="0"/>
              </a:rPr>
            </a:br>
            <a:r>
              <a:rPr lang="en-US" sz="1200" spc="180" dirty="0">
                <a:solidFill>
                  <a:schemeClr val="bg1"/>
                </a:solidFill>
                <a:latin typeface="Avenir Next LT Pro" panose="020B0504020202020204" pitchFamily="34" charset="0"/>
                <a:ea typeface="Montserrat Alternates" charset="0"/>
                <a:cs typeface="Montserrat Alternates" charset="0"/>
              </a:rPr>
              <a:t>info@crossreis.com</a:t>
            </a:r>
          </a:p>
        </p:txBody>
      </p:sp>
      <p:pic>
        <p:nvPicPr>
          <p:cNvPr id="2" name="Picture 1" descr="A graph of different colored lines&#10;&#10;Description automatically generated">
            <a:extLst>
              <a:ext uri="{FF2B5EF4-FFF2-40B4-BE49-F238E27FC236}">
                <a16:creationId xmlns:a16="http://schemas.microsoft.com/office/drawing/2014/main" id="{35C53709-2C9F-3343-4424-AFB55D88CCAA}"/>
              </a:ext>
            </a:extLst>
          </p:cNvPr>
          <p:cNvPicPr>
            <a:picLocks noChangeAspect="1"/>
          </p:cNvPicPr>
          <p:nvPr/>
        </p:nvPicPr>
        <p:blipFill rotWithShape="1">
          <a:blip r:embed="rId4"/>
          <a:srcRect t="6478"/>
          <a:stretch/>
        </p:blipFill>
        <p:spPr bwMode="auto">
          <a:xfrm>
            <a:off x="712820" y="117203"/>
            <a:ext cx="10523931" cy="5507884"/>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BD761874-56C3-44B7-FB57-19145FB3BC37}"/>
              </a:ext>
            </a:extLst>
          </p:cNvPr>
          <p:cNvSpPr txBox="1"/>
          <p:nvPr/>
        </p:nvSpPr>
        <p:spPr>
          <a:xfrm>
            <a:off x="712819" y="5698629"/>
            <a:ext cx="10523931" cy="826637"/>
          </a:xfrm>
          <a:prstGeom prst="rect">
            <a:avLst/>
          </a:prstGeom>
          <a:noFill/>
        </p:spPr>
        <p:txBody>
          <a:bodyPr wrap="square">
            <a:spAutoFit/>
          </a:bodyPr>
          <a:lstStyle/>
          <a:p>
            <a:pPr algn="ctr">
              <a:lnSpc>
                <a:spcPct val="107000"/>
              </a:lnSpc>
              <a:spcBef>
                <a:spcPts val="600"/>
              </a:spcBef>
              <a:spcAft>
                <a:spcPts val="600"/>
              </a:spcAft>
            </a:pPr>
            <a:r>
              <a:rPr lang="sr-Latn-RS" sz="1800" b="1" kern="100" dirty="0">
                <a:solidFill>
                  <a:srgbClr val="8BC53F"/>
                </a:solidFill>
                <a:effectLst/>
                <a:latin typeface="Times New Roman" panose="02020603050405020304" pitchFamily="18" charset="0"/>
                <a:ea typeface="Aptos" panose="020B0004020202020204" pitchFamily="34" charset="0"/>
                <a:cs typeface="Times New Roman" panose="02020603050405020304" pitchFamily="18" charset="0"/>
              </a:rPr>
              <a:t>Figure 1</a:t>
            </a:r>
            <a:r>
              <a:rPr lang="sr-Latn-RS" sz="1800" kern="100" dirty="0">
                <a:solidFill>
                  <a:srgbClr val="8BC53F"/>
                </a:solidFill>
                <a:effectLst/>
                <a:latin typeface="Times New Roman" panose="02020603050405020304" pitchFamily="18" charset="0"/>
                <a:ea typeface="Aptos" panose="020B0004020202020204" pitchFamily="34" charset="0"/>
                <a:cs typeface="Times New Roman" panose="02020603050405020304" pitchFamily="18" charset="0"/>
              </a:rPr>
              <a:t>. Economic Complexity Index for Western Balkan countries in the period 1999-2022</a:t>
            </a:r>
            <a:endParaRPr lang="en-US" sz="1600" kern="100" dirty="0">
              <a:solidFill>
                <a:srgbClr val="8BC53F"/>
              </a:solidFill>
              <a:effectLst/>
              <a:latin typeface="Aptos" panose="020B0004020202020204" pitchFamily="34" charset="0"/>
              <a:ea typeface="Aptos" panose="020B0004020202020204" pitchFamily="34" charset="0"/>
              <a:cs typeface="Times New Roman" panose="02020603050405020304" pitchFamily="18" charset="0"/>
            </a:endParaRPr>
          </a:p>
          <a:p>
            <a:pPr marL="457200" algn="r">
              <a:lnSpc>
                <a:spcPct val="107000"/>
              </a:lnSpc>
              <a:spcBef>
                <a:spcPts val="600"/>
              </a:spcBef>
              <a:spcAft>
                <a:spcPts val="600"/>
              </a:spcAft>
            </a:pPr>
            <a:r>
              <a:rPr lang="en-US" sz="1800" b="1" i="1" kern="100" dirty="0">
                <a:solidFill>
                  <a:schemeClr val="bg1"/>
                </a:solidFill>
                <a:effectLst/>
                <a:latin typeface="Times New Roman" panose="02020603050405020304" pitchFamily="18" charset="0"/>
                <a:ea typeface="Aptos" panose="020B0004020202020204" pitchFamily="34" charset="0"/>
                <a:cs typeface="Times New Roman" panose="02020603050405020304" pitchFamily="18" charset="0"/>
              </a:rPr>
              <a:t>Source</a:t>
            </a:r>
            <a:r>
              <a:rPr lang="en-US" sz="1800" kern="100" dirty="0">
                <a:solidFill>
                  <a:schemeClr val="bg1"/>
                </a:solidFill>
                <a:effectLst/>
                <a:latin typeface="Times New Roman" panose="02020603050405020304" pitchFamily="18" charset="0"/>
                <a:ea typeface="Aptos" panose="020B0004020202020204" pitchFamily="34" charset="0"/>
                <a:cs typeface="Times New Roman" panose="02020603050405020304" pitchFamily="18" charset="0"/>
              </a:rPr>
              <a:t>: Authors according to Andres &amp; Mealy (2023).</a:t>
            </a:r>
            <a:endParaRPr lang="en-US" sz="16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07574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54659"/>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640518A-008E-DAC2-B4DE-F6EF460916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138127"/>
            <a:ext cx="3525471" cy="762722"/>
          </a:xfrm>
          <a:prstGeom prst="rect">
            <a:avLst/>
          </a:prstGeom>
        </p:spPr>
      </p:pic>
      <p:sp>
        <p:nvSpPr>
          <p:cNvPr id="5" name="TextBox 4"/>
          <p:cNvSpPr txBox="1"/>
          <p:nvPr/>
        </p:nvSpPr>
        <p:spPr>
          <a:xfrm>
            <a:off x="3525471" y="6211669"/>
            <a:ext cx="1984031" cy="646331"/>
          </a:xfrm>
          <a:prstGeom prst="rect">
            <a:avLst/>
          </a:prstGeom>
          <a:noFill/>
        </p:spPr>
        <p:txBody>
          <a:bodyPr wrap="square" rtlCol="0">
            <a:spAutoFit/>
          </a:bodyPr>
          <a:lstStyle/>
          <a:p>
            <a:r>
              <a:rPr lang="en-US" sz="1200" spc="180" dirty="0">
                <a:solidFill>
                  <a:schemeClr val="bg1"/>
                </a:solidFill>
                <a:latin typeface="Avenir Next LT Pro" panose="020B0504020202020204" pitchFamily="34" charset="0"/>
                <a:ea typeface="Montserrat Alternates" charset="0"/>
                <a:cs typeface="Montserrat Alternates" charset="0"/>
              </a:rPr>
              <a:t>www.crossreis.com</a:t>
            </a:r>
            <a:br>
              <a:rPr lang="en-US" sz="1200" spc="180" dirty="0">
                <a:solidFill>
                  <a:schemeClr val="bg1"/>
                </a:solidFill>
                <a:latin typeface="Avenir Next LT Pro" panose="020B0504020202020204" pitchFamily="34" charset="0"/>
                <a:ea typeface="Montserrat Alternates" charset="0"/>
                <a:cs typeface="Montserrat Alternates" charset="0"/>
              </a:rPr>
            </a:br>
            <a:br>
              <a:rPr lang="en-US" sz="1200" spc="180" dirty="0">
                <a:solidFill>
                  <a:schemeClr val="bg1"/>
                </a:solidFill>
                <a:latin typeface="Avenir Next LT Pro" panose="020B0504020202020204" pitchFamily="34" charset="0"/>
                <a:ea typeface="Montserrat Alternates" charset="0"/>
                <a:cs typeface="Montserrat Alternates" charset="0"/>
              </a:rPr>
            </a:br>
            <a:r>
              <a:rPr lang="en-US" sz="1200" spc="180" dirty="0">
                <a:solidFill>
                  <a:schemeClr val="bg1"/>
                </a:solidFill>
                <a:latin typeface="Avenir Next LT Pro" panose="020B0504020202020204" pitchFamily="34" charset="0"/>
                <a:ea typeface="Montserrat Alternates" charset="0"/>
                <a:cs typeface="Montserrat Alternates" charset="0"/>
              </a:rPr>
              <a:t>info@crossreis.com</a:t>
            </a:r>
          </a:p>
        </p:txBody>
      </p:sp>
      <p:sp>
        <p:nvSpPr>
          <p:cNvPr id="6" name="TextBox 5">
            <a:extLst>
              <a:ext uri="{FF2B5EF4-FFF2-40B4-BE49-F238E27FC236}">
                <a16:creationId xmlns:a16="http://schemas.microsoft.com/office/drawing/2014/main" id="{BD761874-56C3-44B7-FB57-19145FB3BC37}"/>
              </a:ext>
            </a:extLst>
          </p:cNvPr>
          <p:cNvSpPr txBox="1"/>
          <p:nvPr/>
        </p:nvSpPr>
        <p:spPr>
          <a:xfrm>
            <a:off x="712819" y="5698629"/>
            <a:ext cx="10523931" cy="826637"/>
          </a:xfrm>
          <a:prstGeom prst="rect">
            <a:avLst/>
          </a:prstGeom>
          <a:noFill/>
        </p:spPr>
        <p:txBody>
          <a:bodyPr wrap="square">
            <a:spAutoFit/>
          </a:bodyPr>
          <a:lstStyle/>
          <a:p>
            <a:pPr algn="ctr">
              <a:lnSpc>
                <a:spcPct val="107000"/>
              </a:lnSpc>
              <a:spcBef>
                <a:spcPts val="600"/>
              </a:spcBef>
              <a:spcAft>
                <a:spcPts val="600"/>
              </a:spcAft>
            </a:pPr>
            <a:r>
              <a:rPr lang="sr-Latn-RS" b="1" kern="100" dirty="0">
                <a:solidFill>
                  <a:srgbClr val="8BC53F"/>
                </a:solidFill>
                <a:latin typeface="Times New Roman" panose="02020603050405020304" pitchFamily="18" charset="0"/>
                <a:cs typeface="Times New Roman" panose="02020603050405020304" pitchFamily="18" charset="0"/>
              </a:rPr>
              <a:t>Figure 2.</a:t>
            </a:r>
            <a:r>
              <a:rPr lang="sr-Latn-RS" sz="1800" b="1"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sr-Latn-RS" kern="100" dirty="0">
                <a:solidFill>
                  <a:srgbClr val="8BC53F"/>
                </a:solidFill>
                <a:latin typeface="Times New Roman" panose="02020603050405020304" pitchFamily="18" charset="0"/>
                <a:cs typeface="Times New Roman" panose="02020603050405020304" pitchFamily="18" charset="0"/>
              </a:rPr>
              <a:t>Green Transition Outlook for Western Balkan countries </a:t>
            </a:r>
            <a:r>
              <a:rPr lang="sr-Latn-RS" sz="1800" kern="100" dirty="0">
                <a:solidFill>
                  <a:srgbClr val="8BC53F"/>
                </a:solidFill>
                <a:effectLst/>
                <a:latin typeface="Times New Roman" panose="02020603050405020304" pitchFamily="18" charset="0"/>
                <a:ea typeface="Aptos" panose="020B0004020202020204" pitchFamily="34" charset="0"/>
                <a:cs typeface="Times New Roman" panose="02020603050405020304" pitchFamily="18" charset="0"/>
              </a:rPr>
              <a:t>in the period 1999-2022</a:t>
            </a:r>
            <a:endParaRPr lang="en-US" sz="1600" kern="100" dirty="0">
              <a:solidFill>
                <a:srgbClr val="8BC53F"/>
              </a:solidFill>
              <a:effectLst/>
              <a:latin typeface="Aptos" panose="020B0004020202020204" pitchFamily="34" charset="0"/>
              <a:ea typeface="Aptos" panose="020B0004020202020204" pitchFamily="34" charset="0"/>
              <a:cs typeface="Times New Roman" panose="02020603050405020304" pitchFamily="18" charset="0"/>
            </a:endParaRPr>
          </a:p>
          <a:p>
            <a:pPr marL="457200" algn="r">
              <a:lnSpc>
                <a:spcPct val="107000"/>
              </a:lnSpc>
              <a:spcBef>
                <a:spcPts val="600"/>
              </a:spcBef>
              <a:spcAft>
                <a:spcPts val="600"/>
              </a:spcAft>
            </a:pPr>
            <a:r>
              <a:rPr lang="en-US" sz="1800" b="1" i="1" kern="100" dirty="0">
                <a:solidFill>
                  <a:schemeClr val="bg1"/>
                </a:solidFill>
                <a:effectLst/>
                <a:latin typeface="Times New Roman" panose="02020603050405020304" pitchFamily="18" charset="0"/>
                <a:ea typeface="Aptos" panose="020B0004020202020204" pitchFamily="34" charset="0"/>
                <a:cs typeface="Times New Roman" panose="02020603050405020304" pitchFamily="18" charset="0"/>
              </a:rPr>
              <a:t>Source</a:t>
            </a:r>
            <a:r>
              <a:rPr lang="en-US" sz="1800" kern="100" dirty="0">
                <a:solidFill>
                  <a:schemeClr val="bg1"/>
                </a:solidFill>
                <a:effectLst/>
                <a:latin typeface="Times New Roman" panose="02020603050405020304" pitchFamily="18" charset="0"/>
                <a:ea typeface="Aptos" panose="020B0004020202020204" pitchFamily="34" charset="0"/>
                <a:cs typeface="Times New Roman" panose="02020603050405020304" pitchFamily="18" charset="0"/>
              </a:rPr>
              <a:t>: Authors according to Andres &amp; Mealy (2023).</a:t>
            </a:r>
            <a:endParaRPr lang="en-US" sz="16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3" name="Picture 2" descr="A graph of different colored lines&#10;&#10;Description automatically generated">
            <a:extLst>
              <a:ext uri="{FF2B5EF4-FFF2-40B4-BE49-F238E27FC236}">
                <a16:creationId xmlns:a16="http://schemas.microsoft.com/office/drawing/2014/main" id="{1AB2035F-0B1E-A1C6-5C47-502204BDAD31}"/>
              </a:ext>
            </a:extLst>
          </p:cNvPr>
          <p:cNvPicPr>
            <a:picLocks noChangeAspect="1"/>
          </p:cNvPicPr>
          <p:nvPr/>
        </p:nvPicPr>
        <p:blipFill rotWithShape="1">
          <a:blip r:embed="rId4"/>
          <a:srcRect t="4862"/>
          <a:stretch/>
        </p:blipFill>
        <p:spPr bwMode="auto">
          <a:xfrm>
            <a:off x="243031" y="171609"/>
            <a:ext cx="11705938" cy="548417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63822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B432966-BA49-71CB-2015-83D0AFD78890}"/>
              </a:ext>
            </a:extLst>
          </p:cNvPr>
          <p:cNvSpPr txBox="1"/>
          <p:nvPr/>
        </p:nvSpPr>
        <p:spPr>
          <a:xfrm>
            <a:off x="717422" y="1967266"/>
            <a:ext cx="2987312" cy="2547257"/>
          </a:xfrm>
          <a:prstGeom prst="rect">
            <a:avLst/>
          </a:prstGeom>
          <a:noFill/>
        </p:spPr>
        <p:txBody>
          <a:bodyPr vert="horz" lIns="91440" tIns="45720" rIns="91440" bIns="45720" rtlCol="0" anchor="ctr">
            <a:normAutofit/>
          </a:bodyPr>
          <a:lstStyle/>
          <a:p>
            <a:pPr marL="457200" algn="ctr">
              <a:lnSpc>
                <a:spcPct val="90000"/>
              </a:lnSpc>
              <a:spcBef>
                <a:spcPct val="0"/>
              </a:spcBef>
              <a:spcAft>
                <a:spcPts val="600"/>
              </a:spcAft>
            </a:pPr>
            <a:r>
              <a:rPr lang="en-US" sz="2800" b="1" kern="1200" dirty="0">
                <a:solidFill>
                  <a:srgbClr val="FFFFFF"/>
                </a:solidFill>
                <a:effectLst/>
                <a:latin typeface="+mj-lt"/>
                <a:ea typeface="+mj-ea"/>
                <a:cs typeface="+mj-cs"/>
              </a:rPr>
              <a:t>Table 4</a:t>
            </a:r>
            <a:r>
              <a:rPr lang="en-US" sz="2800" kern="1200" dirty="0">
                <a:solidFill>
                  <a:srgbClr val="FFFFFF"/>
                </a:solidFill>
                <a:effectLst/>
                <a:latin typeface="+mj-lt"/>
                <a:ea typeface="+mj-ea"/>
                <a:cs typeface="+mj-cs"/>
              </a:rPr>
              <a:t>. Comparative analysis for selected indicators</a:t>
            </a:r>
            <a:r>
              <a:rPr lang="sr-Latn-RS" sz="2800" kern="1200" dirty="0">
                <a:solidFill>
                  <a:srgbClr val="FFFFFF"/>
                </a:solidFill>
                <a:effectLst/>
                <a:latin typeface="+mj-lt"/>
                <a:ea typeface="+mj-ea"/>
                <a:cs typeface="+mj-cs"/>
              </a:rPr>
              <a:t> (2022)</a:t>
            </a:r>
            <a:endParaRPr lang="en-US" sz="2800" kern="1200" dirty="0">
              <a:solidFill>
                <a:srgbClr val="FFFFFF"/>
              </a:solidFill>
              <a:effectLst/>
              <a:latin typeface="+mj-lt"/>
              <a:ea typeface="+mj-ea"/>
              <a:cs typeface="+mj-cs"/>
            </a:endParaRPr>
          </a:p>
        </p:txBody>
      </p:sp>
      <p:graphicFrame>
        <p:nvGraphicFramePr>
          <p:cNvPr id="7" name="Table 6">
            <a:extLst>
              <a:ext uri="{FF2B5EF4-FFF2-40B4-BE49-F238E27FC236}">
                <a16:creationId xmlns:a16="http://schemas.microsoft.com/office/drawing/2014/main" id="{1539078A-AACE-3132-7021-8502484372BC}"/>
              </a:ext>
            </a:extLst>
          </p:cNvPr>
          <p:cNvGraphicFramePr>
            <a:graphicFrameLocks noGrp="1"/>
          </p:cNvGraphicFramePr>
          <p:nvPr>
            <p:extLst>
              <p:ext uri="{D42A27DB-BD31-4B8C-83A1-F6EECF244321}">
                <p14:modId xmlns:p14="http://schemas.microsoft.com/office/powerpoint/2010/main" val="446667763"/>
              </p:ext>
            </p:extLst>
          </p:nvPr>
        </p:nvGraphicFramePr>
        <p:xfrm>
          <a:off x="4706156" y="309142"/>
          <a:ext cx="6357413" cy="6239716"/>
        </p:xfrm>
        <a:graphic>
          <a:graphicData uri="http://schemas.openxmlformats.org/drawingml/2006/table">
            <a:tbl>
              <a:tblPr firstRow="1" firstCol="1" bandRow="1">
                <a:tableStyleId>{5C22544A-7EE6-4342-B048-85BDC9FD1C3A}</a:tableStyleId>
              </a:tblPr>
              <a:tblGrid>
                <a:gridCol w="2168271">
                  <a:extLst>
                    <a:ext uri="{9D8B030D-6E8A-4147-A177-3AD203B41FA5}">
                      <a16:colId xmlns:a16="http://schemas.microsoft.com/office/drawing/2014/main" val="2439632621"/>
                    </a:ext>
                  </a:extLst>
                </a:gridCol>
                <a:gridCol w="2140929">
                  <a:extLst>
                    <a:ext uri="{9D8B030D-6E8A-4147-A177-3AD203B41FA5}">
                      <a16:colId xmlns:a16="http://schemas.microsoft.com/office/drawing/2014/main" val="4173688064"/>
                    </a:ext>
                  </a:extLst>
                </a:gridCol>
                <a:gridCol w="2048213">
                  <a:extLst>
                    <a:ext uri="{9D8B030D-6E8A-4147-A177-3AD203B41FA5}">
                      <a16:colId xmlns:a16="http://schemas.microsoft.com/office/drawing/2014/main" val="615661399"/>
                    </a:ext>
                  </a:extLst>
                </a:gridCol>
              </a:tblGrid>
              <a:tr h="433918">
                <a:tc>
                  <a:txBody>
                    <a:bodyPr/>
                    <a:lstStyle/>
                    <a:p>
                      <a:pPr marL="457200" algn="ctr">
                        <a:lnSpc>
                          <a:spcPct val="107000"/>
                        </a:lnSpc>
                        <a:spcBef>
                          <a:spcPts val="600"/>
                        </a:spcBef>
                        <a:spcAft>
                          <a:spcPts val="600"/>
                        </a:spcAft>
                      </a:pPr>
                      <a:r>
                        <a:rPr lang="en-US" sz="1300" kern="100" dirty="0">
                          <a:effectLst/>
                        </a:rPr>
                        <a:t> </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tc>
                <a:tc>
                  <a:txBody>
                    <a:bodyPr/>
                    <a:lstStyle/>
                    <a:p>
                      <a:pPr marL="457200" algn="ctr">
                        <a:lnSpc>
                          <a:spcPct val="107000"/>
                        </a:lnSpc>
                        <a:spcBef>
                          <a:spcPts val="600"/>
                        </a:spcBef>
                        <a:spcAft>
                          <a:spcPts val="600"/>
                        </a:spcAft>
                      </a:pPr>
                      <a:r>
                        <a:rPr lang="en-US" sz="1300" kern="100">
                          <a:effectLst/>
                        </a:rPr>
                        <a:t>Serbia</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a:effectLst/>
                        </a:rPr>
                        <a:t>Bosnia and Herzegovina</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242923922"/>
                  </a:ext>
                </a:extLst>
              </a:tr>
              <a:tr h="433918">
                <a:tc>
                  <a:txBody>
                    <a:bodyPr/>
                    <a:lstStyle/>
                    <a:p>
                      <a:pPr marL="457200" algn="ctr">
                        <a:lnSpc>
                          <a:spcPct val="107000"/>
                        </a:lnSpc>
                        <a:spcBef>
                          <a:spcPts val="600"/>
                        </a:spcBef>
                        <a:spcAft>
                          <a:spcPts val="600"/>
                        </a:spcAft>
                      </a:pPr>
                      <a:r>
                        <a:rPr lang="en-US" sz="1300" kern="100">
                          <a:effectLst/>
                        </a:rPr>
                        <a:t>Economic Complexity Index</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effectLst/>
                        </a:rPr>
                        <a:t>0.77</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a:effectLst/>
                        </a:rPr>
                        <a:t>0.61</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1421824749"/>
                  </a:ext>
                </a:extLst>
              </a:tr>
              <a:tr h="433918">
                <a:tc>
                  <a:txBody>
                    <a:bodyPr/>
                    <a:lstStyle/>
                    <a:p>
                      <a:pPr marL="457200" algn="ctr">
                        <a:lnSpc>
                          <a:spcPct val="107000"/>
                        </a:lnSpc>
                        <a:spcBef>
                          <a:spcPts val="600"/>
                        </a:spcBef>
                        <a:spcAft>
                          <a:spcPts val="600"/>
                        </a:spcAft>
                      </a:pPr>
                      <a:r>
                        <a:rPr lang="en-US" sz="1300" kern="100">
                          <a:effectLst/>
                        </a:rPr>
                        <a:t>Green Transition Outlook</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effectLst/>
                        </a:rPr>
                        <a:t>1.09</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effectLst/>
                        </a:rPr>
                        <a:t>1.01%</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3190054277"/>
                  </a:ext>
                </a:extLst>
              </a:tr>
              <a:tr h="235007">
                <a:tc>
                  <a:txBody>
                    <a:bodyPr/>
                    <a:lstStyle/>
                    <a:p>
                      <a:pPr marL="457200" algn="ctr">
                        <a:lnSpc>
                          <a:spcPct val="107000"/>
                        </a:lnSpc>
                        <a:spcBef>
                          <a:spcPts val="600"/>
                        </a:spcBef>
                        <a:spcAft>
                          <a:spcPts val="600"/>
                        </a:spcAft>
                      </a:pPr>
                      <a:r>
                        <a:rPr lang="en-US" sz="1300" kern="100">
                          <a:effectLst/>
                        </a:rPr>
                        <a:t>Green export share</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solidFill>
                            <a:schemeClr val="tx1"/>
                          </a:solidFill>
                          <a:effectLst/>
                          <a:highlight>
                            <a:srgbClr val="8BC53F"/>
                          </a:highlight>
                        </a:rPr>
                        <a:t>11.53%</a:t>
                      </a:r>
                      <a:endParaRPr lang="en-US" sz="1300" kern="100" dirty="0">
                        <a:solidFill>
                          <a:schemeClr val="tx1"/>
                        </a:solidFill>
                        <a:effectLst/>
                        <a:highlight>
                          <a:srgbClr val="8BC53F"/>
                        </a:highligh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solidFill>
                            <a:schemeClr val="tx1"/>
                          </a:solidFill>
                          <a:effectLst/>
                          <a:highlight>
                            <a:srgbClr val="8BC53F"/>
                          </a:highlight>
                        </a:rPr>
                        <a:t>11.69%</a:t>
                      </a:r>
                      <a:endParaRPr lang="en-US" sz="1300" kern="100" dirty="0">
                        <a:solidFill>
                          <a:schemeClr val="tx1"/>
                        </a:solidFill>
                        <a:effectLst/>
                        <a:highlight>
                          <a:srgbClr val="8BC53F"/>
                        </a:highligh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181956054"/>
                  </a:ext>
                </a:extLst>
              </a:tr>
              <a:tr h="235007">
                <a:tc>
                  <a:txBody>
                    <a:bodyPr/>
                    <a:lstStyle/>
                    <a:p>
                      <a:pPr marL="457200" algn="ctr">
                        <a:lnSpc>
                          <a:spcPct val="107000"/>
                        </a:lnSpc>
                        <a:spcBef>
                          <a:spcPts val="600"/>
                        </a:spcBef>
                        <a:spcAft>
                          <a:spcPts val="600"/>
                        </a:spcAft>
                      </a:pPr>
                      <a:r>
                        <a:rPr lang="en-US" sz="1300" kern="100">
                          <a:effectLst/>
                        </a:rPr>
                        <a:t>Green import share</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a:effectLst/>
                        </a:rPr>
                        <a:t>10.66%</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effectLst/>
                        </a:rPr>
                        <a:t>8.48%</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3550889975"/>
                  </a:ext>
                </a:extLst>
              </a:tr>
              <a:tr h="235007">
                <a:tc>
                  <a:txBody>
                    <a:bodyPr/>
                    <a:lstStyle/>
                    <a:p>
                      <a:pPr marL="457200" algn="ctr">
                        <a:lnSpc>
                          <a:spcPct val="107000"/>
                        </a:lnSpc>
                        <a:spcBef>
                          <a:spcPts val="600"/>
                        </a:spcBef>
                        <a:spcAft>
                          <a:spcPts val="600"/>
                        </a:spcAft>
                      </a:pPr>
                      <a:r>
                        <a:rPr lang="en-US" sz="1300" kern="100">
                          <a:effectLst/>
                        </a:rPr>
                        <a:t>Brown export share</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a:effectLst/>
                        </a:rPr>
                        <a:t>5.68%</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effectLst/>
                        </a:rPr>
                        <a:t>4.0%</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3810230372"/>
                  </a:ext>
                </a:extLst>
              </a:tr>
              <a:tr h="235007">
                <a:tc>
                  <a:txBody>
                    <a:bodyPr/>
                    <a:lstStyle/>
                    <a:p>
                      <a:pPr marL="457200" algn="ctr">
                        <a:lnSpc>
                          <a:spcPct val="107000"/>
                        </a:lnSpc>
                        <a:spcBef>
                          <a:spcPts val="600"/>
                        </a:spcBef>
                        <a:spcAft>
                          <a:spcPts val="600"/>
                        </a:spcAft>
                      </a:pPr>
                      <a:r>
                        <a:rPr lang="en-US" sz="1300" kern="100">
                          <a:effectLst/>
                        </a:rPr>
                        <a:t>Brown import share</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solidFill>
                            <a:schemeClr val="tx1"/>
                          </a:solidFill>
                          <a:effectLst/>
                          <a:highlight>
                            <a:srgbClr val="8BC53F"/>
                          </a:highlight>
                        </a:rPr>
                        <a:t>14.21%</a:t>
                      </a:r>
                      <a:endParaRPr lang="en-US" sz="1300" kern="100" dirty="0">
                        <a:solidFill>
                          <a:schemeClr val="tx1"/>
                        </a:solidFill>
                        <a:effectLst/>
                        <a:highlight>
                          <a:srgbClr val="8BC53F"/>
                        </a:highligh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solidFill>
                            <a:schemeClr val="tx1"/>
                          </a:solidFill>
                          <a:effectLst/>
                          <a:highlight>
                            <a:srgbClr val="8BC53F"/>
                          </a:highlight>
                        </a:rPr>
                        <a:t>16.83%</a:t>
                      </a:r>
                      <a:endParaRPr lang="en-US" sz="1300" kern="100" dirty="0">
                        <a:solidFill>
                          <a:schemeClr val="tx1"/>
                        </a:solidFill>
                        <a:effectLst/>
                        <a:highlight>
                          <a:srgbClr val="8BC53F"/>
                        </a:highligh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2671421395"/>
                  </a:ext>
                </a:extLst>
              </a:tr>
              <a:tr h="1229563">
                <a:tc>
                  <a:txBody>
                    <a:bodyPr/>
                    <a:lstStyle/>
                    <a:p>
                      <a:pPr marL="457200" algn="ctr">
                        <a:lnSpc>
                          <a:spcPct val="107000"/>
                        </a:lnSpc>
                        <a:spcBef>
                          <a:spcPts val="600"/>
                        </a:spcBef>
                        <a:spcAft>
                          <a:spcPts val="600"/>
                        </a:spcAft>
                      </a:pPr>
                      <a:r>
                        <a:rPr lang="en-US" sz="1300" kern="100">
                          <a:effectLst/>
                        </a:rPr>
                        <a:t>Top green category (exports)</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a:effectLst/>
                        </a:rPr>
                        <a:t>Renewable Energy</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effectLst/>
                        </a:rPr>
                        <a:t>Efficient Consumption of Energy Technologies and Carbon Capture and storage</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710714698"/>
                  </a:ext>
                </a:extLst>
              </a:tr>
              <a:tr h="1229563">
                <a:tc>
                  <a:txBody>
                    <a:bodyPr/>
                    <a:lstStyle/>
                    <a:p>
                      <a:pPr marL="457200" algn="ctr">
                        <a:lnSpc>
                          <a:spcPct val="107000"/>
                        </a:lnSpc>
                        <a:spcBef>
                          <a:spcPts val="600"/>
                        </a:spcBef>
                        <a:spcAft>
                          <a:spcPts val="600"/>
                        </a:spcAft>
                      </a:pPr>
                      <a:r>
                        <a:rPr lang="en-US" sz="1300" kern="100">
                          <a:effectLst/>
                        </a:rPr>
                        <a:t>Top green category (imports)</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effectLst/>
                        </a:rPr>
                        <a:t>Renewable Energy</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effectLst/>
                        </a:rPr>
                        <a:t>Efficient Consumption of Energy Technologies and Carbon Capture and storage</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145300119"/>
                  </a:ext>
                </a:extLst>
              </a:tr>
              <a:tr h="433918">
                <a:tc>
                  <a:txBody>
                    <a:bodyPr/>
                    <a:lstStyle/>
                    <a:p>
                      <a:pPr marL="457200" algn="ctr">
                        <a:lnSpc>
                          <a:spcPct val="107000"/>
                        </a:lnSpc>
                        <a:spcBef>
                          <a:spcPts val="600"/>
                        </a:spcBef>
                        <a:spcAft>
                          <a:spcPts val="600"/>
                        </a:spcAft>
                      </a:pPr>
                      <a:r>
                        <a:rPr lang="en-US" sz="1300" kern="100">
                          <a:effectLst/>
                        </a:rPr>
                        <a:t>Top brown category (exports)</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a:effectLst/>
                        </a:rPr>
                        <a:t>Fossil Fuels</a:t>
                      </a:r>
                      <a:endParaRPr lang="en-US" sz="13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300" kern="100" dirty="0">
                          <a:effectLst/>
                        </a:rPr>
                        <a:t>Fossil Fuels</a:t>
                      </a:r>
                      <a:endParaRPr lang="en-US" sz="13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1346628822"/>
                  </a:ext>
                </a:extLst>
              </a:tr>
              <a:tr h="433918">
                <a:tc>
                  <a:txBody>
                    <a:bodyPr/>
                    <a:lstStyle/>
                    <a:p>
                      <a:pPr marL="457200" algn="ctr">
                        <a:lnSpc>
                          <a:spcPct val="107000"/>
                        </a:lnSpc>
                        <a:spcBef>
                          <a:spcPts val="600"/>
                        </a:spcBef>
                        <a:spcAft>
                          <a:spcPts val="600"/>
                        </a:spcAft>
                      </a:pPr>
                      <a:r>
                        <a:rPr lang="en-US" sz="1400" kern="100">
                          <a:effectLst/>
                        </a:rPr>
                        <a:t>Top brown category (imports)</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400" kern="100">
                          <a:effectLst/>
                        </a:rPr>
                        <a:t>Cattle Farming</a:t>
                      </a:r>
                      <a:endParaRPr lang="en-US" sz="1400" kern="10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tc>
                  <a:txBody>
                    <a:bodyPr/>
                    <a:lstStyle/>
                    <a:p>
                      <a:pPr marL="457200" algn="ctr">
                        <a:lnSpc>
                          <a:spcPct val="107000"/>
                        </a:lnSpc>
                        <a:spcBef>
                          <a:spcPts val="600"/>
                        </a:spcBef>
                        <a:spcAft>
                          <a:spcPts val="600"/>
                        </a:spcAft>
                      </a:pPr>
                      <a:r>
                        <a:rPr lang="en-US" sz="1400" kern="100" dirty="0">
                          <a:effectLst/>
                        </a:rPr>
                        <a:t>Cattle Farming</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3654" marR="83654" marT="0" marB="0" anchor="ctr"/>
                </a:tc>
                <a:extLst>
                  <a:ext uri="{0D108BD9-81ED-4DB2-BD59-A6C34878D82A}">
                    <a16:rowId xmlns:a16="http://schemas.microsoft.com/office/drawing/2014/main" val="3882615726"/>
                  </a:ext>
                </a:extLst>
              </a:tr>
            </a:tbl>
          </a:graphicData>
        </a:graphic>
      </p:graphicFrame>
      <p:sp>
        <p:nvSpPr>
          <p:cNvPr id="10" name="TextBox 9">
            <a:extLst>
              <a:ext uri="{FF2B5EF4-FFF2-40B4-BE49-F238E27FC236}">
                <a16:creationId xmlns:a16="http://schemas.microsoft.com/office/drawing/2014/main" id="{3FDCA7FB-369C-CB72-A235-EE638C182037}"/>
              </a:ext>
            </a:extLst>
          </p:cNvPr>
          <p:cNvSpPr txBox="1"/>
          <p:nvPr/>
        </p:nvSpPr>
        <p:spPr>
          <a:xfrm>
            <a:off x="-836136" y="4514523"/>
            <a:ext cx="6094428" cy="369332"/>
          </a:xfrm>
          <a:prstGeom prst="rect">
            <a:avLst/>
          </a:prstGeom>
          <a:noFill/>
        </p:spPr>
        <p:txBody>
          <a:bodyPr wrap="square">
            <a:spAutoFit/>
          </a:bodyPr>
          <a:lstStyle/>
          <a:p>
            <a:pPr algn="ctr">
              <a:spcBef>
                <a:spcPts val="600"/>
              </a:spcBef>
              <a:spcAft>
                <a:spcPts val="600"/>
              </a:spcAft>
            </a:pPr>
            <a:r>
              <a:rPr lang="en-US" sz="1800" b="1" i="1" dirty="0">
                <a:solidFill>
                  <a:srgbClr val="000000"/>
                </a:solidFill>
                <a:effectLst/>
                <a:highlight>
                  <a:srgbClr val="FFFFFF"/>
                </a:highlight>
                <a:latin typeface="Times New Roman" panose="02020603050405020304" pitchFamily="18" charset="0"/>
                <a:ea typeface="Times New Roman" panose="02020603050405020304" pitchFamily="18" charset="0"/>
              </a:rPr>
              <a:t>Source</a:t>
            </a:r>
            <a:r>
              <a:rPr lang="en-US" sz="1800" dirty="0">
                <a:solidFill>
                  <a:srgbClr val="000000"/>
                </a:solidFill>
                <a:effectLst/>
                <a:highlight>
                  <a:srgbClr val="FFFFFF"/>
                </a:highlight>
                <a:latin typeface="Times New Roman" panose="02020603050405020304" pitchFamily="18" charset="0"/>
                <a:ea typeface="Times New Roman" panose="02020603050405020304" pitchFamily="18" charset="0"/>
              </a:rPr>
              <a:t>: A</a:t>
            </a:r>
            <a:r>
              <a:rPr lang="en-US" sz="1800" dirty="0">
                <a:solidFill>
                  <a:srgbClr val="000000"/>
                </a:solidFill>
                <a:effectLst/>
                <a:highlight>
                  <a:srgbClr val="FFFFFF"/>
                </a:highlight>
                <a:latin typeface="Times New Roman" panose="02020603050405020304" pitchFamily="18" charset="0"/>
                <a:ea typeface="Aptos" panose="020B0004020202020204" pitchFamily="34" charset="0"/>
              </a:rPr>
              <a:t>uthor's systematization</a:t>
            </a:r>
            <a:endParaRPr lang="en-US" sz="1800" dirty="0">
              <a:effectLst/>
              <a:highlight>
                <a:srgbClr val="FFFFFF"/>
              </a:highligh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84033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54659"/>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640518A-008E-DAC2-B4DE-F6EF460916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138127"/>
            <a:ext cx="3525471" cy="762722"/>
          </a:xfrm>
          <a:prstGeom prst="rect">
            <a:avLst/>
          </a:prstGeom>
        </p:spPr>
      </p:pic>
      <p:sp>
        <p:nvSpPr>
          <p:cNvPr id="5" name="TextBox 4"/>
          <p:cNvSpPr txBox="1"/>
          <p:nvPr/>
        </p:nvSpPr>
        <p:spPr>
          <a:xfrm>
            <a:off x="3525471" y="6211669"/>
            <a:ext cx="1984031" cy="646331"/>
          </a:xfrm>
          <a:prstGeom prst="rect">
            <a:avLst/>
          </a:prstGeom>
          <a:noFill/>
        </p:spPr>
        <p:txBody>
          <a:bodyPr wrap="square" rtlCol="0">
            <a:spAutoFit/>
          </a:bodyPr>
          <a:lstStyle/>
          <a:p>
            <a:r>
              <a:rPr lang="en-US" sz="1200" spc="180" dirty="0">
                <a:solidFill>
                  <a:schemeClr val="bg1"/>
                </a:solidFill>
                <a:latin typeface="Avenir Next LT Pro" panose="020B0504020202020204" pitchFamily="34" charset="0"/>
                <a:ea typeface="Montserrat Alternates" charset="0"/>
                <a:cs typeface="Montserrat Alternates" charset="0"/>
              </a:rPr>
              <a:t>www.crossreis.com</a:t>
            </a:r>
            <a:br>
              <a:rPr lang="en-US" sz="1200" spc="180" dirty="0">
                <a:solidFill>
                  <a:schemeClr val="bg1"/>
                </a:solidFill>
                <a:latin typeface="Avenir Next LT Pro" panose="020B0504020202020204" pitchFamily="34" charset="0"/>
                <a:ea typeface="Montserrat Alternates" charset="0"/>
                <a:cs typeface="Montserrat Alternates" charset="0"/>
              </a:rPr>
            </a:br>
            <a:br>
              <a:rPr lang="en-US" sz="1200" spc="180" dirty="0">
                <a:solidFill>
                  <a:schemeClr val="bg1"/>
                </a:solidFill>
                <a:latin typeface="Avenir Next LT Pro" panose="020B0504020202020204" pitchFamily="34" charset="0"/>
                <a:ea typeface="Montserrat Alternates" charset="0"/>
                <a:cs typeface="Montserrat Alternates" charset="0"/>
              </a:rPr>
            </a:br>
            <a:r>
              <a:rPr lang="en-US" sz="1200" spc="180" dirty="0">
                <a:solidFill>
                  <a:schemeClr val="bg1"/>
                </a:solidFill>
                <a:latin typeface="Avenir Next LT Pro" panose="020B0504020202020204" pitchFamily="34" charset="0"/>
                <a:ea typeface="Montserrat Alternates" charset="0"/>
                <a:cs typeface="Montserrat Alternates" charset="0"/>
              </a:rPr>
              <a:t>info@crossreis.com</a:t>
            </a:r>
          </a:p>
        </p:txBody>
      </p:sp>
      <p:sp>
        <p:nvSpPr>
          <p:cNvPr id="6" name="TextBox 5">
            <a:extLst>
              <a:ext uri="{FF2B5EF4-FFF2-40B4-BE49-F238E27FC236}">
                <a16:creationId xmlns:a16="http://schemas.microsoft.com/office/drawing/2014/main" id="{BD761874-56C3-44B7-FB57-19145FB3BC37}"/>
              </a:ext>
            </a:extLst>
          </p:cNvPr>
          <p:cNvSpPr txBox="1"/>
          <p:nvPr/>
        </p:nvSpPr>
        <p:spPr>
          <a:xfrm>
            <a:off x="712819" y="5698629"/>
            <a:ext cx="10523931" cy="826637"/>
          </a:xfrm>
          <a:prstGeom prst="rect">
            <a:avLst/>
          </a:prstGeom>
          <a:noFill/>
        </p:spPr>
        <p:txBody>
          <a:bodyPr wrap="square">
            <a:spAutoFit/>
          </a:bodyPr>
          <a:lstStyle/>
          <a:p>
            <a:pPr algn="ctr">
              <a:lnSpc>
                <a:spcPct val="107000"/>
              </a:lnSpc>
              <a:spcBef>
                <a:spcPts val="600"/>
              </a:spcBef>
              <a:spcAft>
                <a:spcPts val="600"/>
              </a:spcAft>
            </a:pPr>
            <a:r>
              <a:rPr lang="en-US" b="1" kern="100" dirty="0">
                <a:solidFill>
                  <a:srgbClr val="8BC53F"/>
                </a:solidFill>
                <a:latin typeface="Times New Roman" panose="02020603050405020304" pitchFamily="18" charset="0"/>
                <a:cs typeface="Times New Roman" panose="02020603050405020304" pitchFamily="18" charset="0"/>
              </a:rPr>
              <a:t>Figure 3.</a:t>
            </a:r>
            <a:r>
              <a:rPr lang="en-US" sz="1800" kern="0" dirty="0">
                <a:effectLst/>
                <a:latin typeface="Times New Roman" panose="02020603050405020304" pitchFamily="18" charset="0"/>
                <a:ea typeface="Times New Roman" panose="02020603050405020304" pitchFamily="18" charset="0"/>
              </a:rPr>
              <a:t> </a:t>
            </a:r>
            <a:r>
              <a:rPr lang="en-US" kern="100" dirty="0">
                <a:solidFill>
                  <a:srgbClr val="8BC53F"/>
                </a:solidFill>
                <a:latin typeface="Times New Roman" panose="02020603050405020304" pitchFamily="18" charset="0"/>
                <a:cs typeface="Times New Roman" panose="02020603050405020304" pitchFamily="18" charset="0"/>
              </a:rPr>
              <a:t>Country share in global exports of all green products</a:t>
            </a:r>
            <a:r>
              <a:rPr lang="sr-Latn-RS" kern="100" dirty="0">
                <a:solidFill>
                  <a:srgbClr val="8BC53F"/>
                </a:solidFill>
                <a:latin typeface="Times New Roman" panose="02020603050405020304" pitchFamily="18" charset="0"/>
                <a:cs typeface="Times New Roman" panose="02020603050405020304" pitchFamily="18" charset="0"/>
              </a:rPr>
              <a:t> </a:t>
            </a:r>
            <a:r>
              <a:rPr lang="sr-Latn-RS" sz="1800" kern="100" dirty="0">
                <a:solidFill>
                  <a:srgbClr val="8BC53F"/>
                </a:solidFill>
                <a:effectLst/>
                <a:latin typeface="Times New Roman" panose="02020603050405020304" pitchFamily="18" charset="0"/>
                <a:ea typeface="Aptos" panose="020B0004020202020204" pitchFamily="34" charset="0"/>
                <a:cs typeface="Times New Roman" panose="02020603050405020304" pitchFamily="18" charset="0"/>
              </a:rPr>
              <a:t>in the period 1999-2022</a:t>
            </a:r>
            <a:endParaRPr lang="en-US" sz="1600" kern="100" dirty="0">
              <a:solidFill>
                <a:srgbClr val="8BC53F"/>
              </a:solidFill>
              <a:effectLst/>
              <a:latin typeface="Aptos" panose="020B0004020202020204" pitchFamily="34" charset="0"/>
              <a:ea typeface="Aptos" panose="020B0004020202020204" pitchFamily="34" charset="0"/>
              <a:cs typeface="Times New Roman" panose="02020603050405020304" pitchFamily="18" charset="0"/>
            </a:endParaRPr>
          </a:p>
          <a:p>
            <a:pPr marL="457200" algn="r">
              <a:lnSpc>
                <a:spcPct val="107000"/>
              </a:lnSpc>
              <a:spcBef>
                <a:spcPts val="600"/>
              </a:spcBef>
              <a:spcAft>
                <a:spcPts val="600"/>
              </a:spcAft>
            </a:pPr>
            <a:r>
              <a:rPr lang="en-US" sz="1800" b="1" i="1" kern="100" dirty="0">
                <a:solidFill>
                  <a:schemeClr val="bg1"/>
                </a:solidFill>
                <a:effectLst/>
                <a:latin typeface="Times New Roman" panose="02020603050405020304" pitchFamily="18" charset="0"/>
                <a:ea typeface="Aptos" panose="020B0004020202020204" pitchFamily="34" charset="0"/>
                <a:cs typeface="Times New Roman" panose="02020603050405020304" pitchFamily="18" charset="0"/>
              </a:rPr>
              <a:t>Source</a:t>
            </a:r>
            <a:r>
              <a:rPr lang="en-US" sz="1800" kern="100" dirty="0">
                <a:solidFill>
                  <a:schemeClr val="bg1"/>
                </a:solidFill>
                <a:effectLst/>
                <a:latin typeface="Times New Roman" panose="02020603050405020304" pitchFamily="18" charset="0"/>
                <a:ea typeface="Aptos" panose="020B0004020202020204" pitchFamily="34" charset="0"/>
                <a:cs typeface="Times New Roman" panose="02020603050405020304" pitchFamily="18" charset="0"/>
              </a:rPr>
              <a:t>: Authors according to Andres &amp; Mealy (2023).</a:t>
            </a:r>
            <a:endParaRPr lang="en-US" sz="16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graph of different colored lines&#10;&#10;Description automatically generated">
            <a:extLst>
              <a:ext uri="{FF2B5EF4-FFF2-40B4-BE49-F238E27FC236}">
                <a16:creationId xmlns:a16="http://schemas.microsoft.com/office/drawing/2014/main" id="{1648261E-4391-B288-D08F-65E8078DDB51}"/>
              </a:ext>
            </a:extLst>
          </p:cNvPr>
          <p:cNvPicPr>
            <a:picLocks noChangeAspect="1"/>
          </p:cNvPicPr>
          <p:nvPr/>
        </p:nvPicPr>
        <p:blipFill rotWithShape="1">
          <a:blip r:embed="rId4"/>
          <a:srcRect t="9489"/>
          <a:stretch/>
        </p:blipFill>
        <p:spPr bwMode="auto">
          <a:xfrm>
            <a:off x="1017882" y="163710"/>
            <a:ext cx="9913804" cy="549207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49102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54659"/>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640518A-008E-DAC2-B4DE-F6EF460916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138127"/>
            <a:ext cx="3525471" cy="762722"/>
          </a:xfrm>
          <a:prstGeom prst="rect">
            <a:avLst/>
          </a:prstGeom>
        </p:spPr>
      </p:pic>
      <p:sp>
        <p:nvSpPr>
          <p:cNvPr id="5" name="TextBox 4"/>
          <p:cNvSpPr txBox="1"/>
          <p:nvPr/>
        </p:nvSpPr>
        <p:spPr>
          <a:xfrm>
            <a:off x="3525471" y="6211669"/>
            <a:ext cx="1984031" cy="646331"/>
          </a:xfrm>
          <a:prstGeom prst="rect">
            <a:avLst/>
          </a:prstGeom>
          <a:noFill/>
        </p:spPr>
        <p:txBody>
          <a:bodyPr wrap="square" rtlCol="0">
            <a:spAutoFit/>
          </a:bodyPr>
          <a:lstStyle/>
          <a:p>
            <a:r>
              <a:rPr lang="en-US" sz="1200" spc="180" dirty="0">
                <a:solidFill>
                  <a:schemeClr val="bg1"/>
                </a:solidFill>
                <a:latin typeface="Avenir Next LT Pro" panose="020B0504020202020204" pitchFamily="34" charset="0"/>
                <a:ea typeface="Montserrat Alternates" charset="0"/>
                <a:cs typeface="Montserrat Alternates" charset="0"/>
              </a:rPr>
              <a:t>www.crossreis.com</a:t>
            </a:r>
            <a:br>
              <a:rPr lang="en-US" sz="1200" spc="180" dirty="0">
                <a:solidFill>
                  <a:schemeClr val="bg1"/>
                </a:solidFill>
                <a:latin typeface="Avenir Next LT Pro" panose="020B0504020202020204" pitchFamily="34" charset="0"/>
                <a:ea typeface="Montserrat Alternates" charset="0"/>
                <a:cs typeface="Montserrat Alternates" charset="0"/>
              </a:rPr>
            </a:br>
            <a:br>
              <a:rPr lang="en-US" sz="1200" spc="180" dirty="0">
                <a:solidFill>
                  <a:schemeClr val="bg1"/>
                </a:solidFill>
                <a:latin typeface="Avenir Next LT Pro" panose="020B0504020202020204" pitchFamily="34" charset="0"/>
                <a:ea typeface="Montserrat Alternates" charset="0"/>
                <a:cs typeface="Montserrat Alternates" charset="0"/>
              </a:rPr>
            </a:br>
            <a:r>
              <a:rPr lang="en-US" sz="1200" spc="180" dirty="0">
                <a:solidFill>
                  <a:schemeClr val="bg1"/>
                </a:solidFill>
                <a:latin typeface="Avenir Next LT Pro" panose="020B0504020202020204" pitchFamily="34" charset="0"/>
                <a:ea typeface="Montserrat Alternates" charset="0"/>
                <a:cs typeface="Montserrat Alternates" charset="0"/>
              </a:rPr>
              <a:t>info@crossreis.com</a:t>
            </a:r>
          </a:p>
        </p:txBody>
      </p:sp>
      <p:sp>
        <p:nvSpPr>
          <p:cNvPr id="6" name="TextBox 5">
            <a:extLst>
              <a:ext uri="{FF2B5EF4-FFF2-40B4-BE49-F238E27FC236}">
                <a16:creationId xmlns:a16="http://schemas.microsoft.com/office/drawing/2014/main" id="{BD761874-56C3-44B7-FB57-19145FB3BC37}"/>
              </a:ext>
            </a:extLst>
          </p:cNvPr>
          <p:cNvSpPr txBox="1"/>
          <p:nvPr/>
        </p:nvSpPr>
        <p:spPr>
          <a:xfrm>
            <a:off x="712819" y="5698629"/>
            <a:ext cx="10523931" cy="826637"/>
          </a:xfrm>
          <a:prstGeom prst="rect">
            <a:avLst/>
          </a:prstGeom>
          <a:noFill/>
        </p:spPr>
        <p:txBody>
          <a:bodyPr wrap="square">
            <a:spAutoFit/>
          </a:bodyPr>
          <a:lstStyle/>
          <a:p>
            <a:pPr algn="ctr">
              <a:lnSpc>
                <a:spcPct val="107000"/>
              </a:lnSpc>
              <a:spcBef>
                <a:spcPts val="600"/>
              </a:spcBef>
              <a:spcAft>
                <a:spcPts val="600"/>
              </a:spcAft>
            </a:pPr>
            <a:r>
              <a:rPr lang="en-US" b="1" kern="100" dirty="0">
                <a:solidFill>
                  <a:srgbClr val="8BC53F"/>
                </a:solidFill>
                <a:latin typeface="Times New Roman" panose="02020603050405020304" pitchFamily="18" charset="0"/>
                <a:cs typeface="Times New Roman" panose="02020603050405020304" pitchFamily="18" charset="0"/>
              </a:rPr>
              <a:t>Figure 4.  </a:t>
            </a:r>
            <a:r>
              <a:rPr lang="en-US" kern="100" dirty="0">
                <a:solidFill>
                  <a:srgbClr val="8BC53F"/>
                </a:solidFill>
                <a:latin typeface="Times New Roman" panose="02020603050405020304" pitchFamily="18" charset="0"/>
                <a:cs typeface="Times New Roman" panose="02020603050405020304" pitchFamily="18" charset="0"/>
              </a:rPr>
              <a:t>Country share in global imports of all green products</a:t>
            </a:r>
            <a:r>
              <a:rPr lang="sr-Latn-RS" kern="100" dirty="0">
                <a:solidFill>
                  <a:srgbClr val="8BC53F"/>
                </a:solidFill>
                <a:latin typeface="Times New Roman" panose="02020603050405020304" pitchFamily="18" charset="0"/>
                <a:cs typeface="Times New Roman" panose="02020603050405020304" pitchFamily="18" charset="0"/>
              </a:rPr>
              <a:t> </a:t>
            </a:r>
            <a:r>
              <a:rPr lang="sr-Latn-RS" sz="1800" kern="100" dirty="0">
                <a:solidFill>
                  <a:srgbClr val="8BC53F"/>
                </a:solidFill>
                <a:effectLst/>
                <a:latin typeface="Times New Roman" panose="02020603050405020304" pitchFamily="18" charset="0"/>
                <a:ea typeface="Aptos" panose="020B0004020202020204" pitchFamily="34" charset="0"/>
                <a:cs typeface="Times New Roman" panose="02020603050405020304" pitchFamily="18" charset="0"/>
              </a:rPr>
              <a:t>in the period 1999-2022</a:t>
            </a:r>
            <a:endParaRPr lang="en-US" sz="1600" kern="100" dirty="0">
              <a:solidFill>
                <a:srgbClr val="8BC53F"/>
              </a:solidFill>
              <a:effectLst/>
              <a:latin typeface="Aptos" panose="020B0004020202020204" pitchFamily="34" charset="0"/>
              <a:ea typeface="Aptos" panose="020B0004020202020204" pitchFamily="34" charset="0"/>
              <a:cs typeface="Times New Roman" panose="02020603050405020304" pitchFamily="18" charset="0"/>
            </a:endParaRPr>
          </a:p>
          <a:p>
            <a:pPr marL="457200" algn="r">
              <a:lnSpc>
                <a:spcPct val="107000"/>
              </a:lnSpc>
              <a:spcBef>
                <a:spcPts val="600"/>
              </a:spcBef>
              <a:spcAft>
                <a:spcPts val="600"/>
              </a:spcAft>
            </a:pPr>
            <a:r>
              <a:rPr lang="en-US" sz="1800" b="1" i="1" kern="100" dirty="0">
                <a:solidFill>
                  <a:schemeClr val="bg1"/>
                </a:solidFill>
                <a:effectLst/>
                <a:latin typeface="Times New Roman" panose="02020603050405020304" pitchFamily="18" charset="0"/>
                <a:ea typeface="Aptos" panose="020B0004020202020204" pitchFamily="34" charset="0"/>
                <a:cs typeface="Times New Roman" panose="02020603050405020304" pitchFamily="18" charset="0"/>
              </a:rPr>
              <a:t>Source</a:t>
            </a:r>
            <a:r>
              <a:rPr lang="en-US" sz="1800" kern="100" dirty="0">
                <a:solidFill>
                  <a:schemeClr val="bg1"/>
                </a:solidFill>
                <a:effectLst/>
                <a:latin typeface="Times New Roman" panose="02020603050405020304" pitchFamily="18" charset="0"/>
                <a:ea typeface="Aptos" panose="020B0004020202020204" pitchFamily="34" charset="0"/>
                <a:cs typeface="Times New Roman" panose="02020603050405020304" pitchFamily="18" charset="0"/>
              </a:rPr>
              <a:t>: Authors according to Andres &amp; Mealy (2023).</a:t>
            </a:r>
            <a:endParaRPr lang="en-US" sz="16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descr="A graph of different colored lines&#10;&#10;Description automatically generated">
            <a:extLst>
              <a:ext uri="{FF2B5EF4-FFF2-40B4-BE49-F238E27FC236}">
                <a16:creationId xmlns:a16="http://schemas.microsoft.com/office/drawing/2014/main" id="{63668870-6536-4ED1-F126-66A762882B1F}"/>
              </a:ext>
            </a:extLst>
          </p:cNvPr>
          <p:cNvPicPr>
            <a:picLocks noChangeAspect="1"/>
          </p:cNvPicPr>
          <p:nvPr/>
        </p:nvPicPr>
        <p:blipFill rotWithShape="1">
          <a:blip r:embed="rId4"/>
          <a:srcRect t="7994"/>
          <a:stretch/>
        </p:blipFill>
        <p:spPr bwMode="auto">
          <a:xfrm>
            <a:off x="955250" y="146007"/>
            <a:ext cx="9830671" cy="555262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81066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074"/>
            <a:ext cx="12192046" cy="6858000"/>
          </a:xfrm>
          <a:prstGeom prst="rect">
            <a:avLst/>
          </a:prstGeom>
          <a:solidFill>
            <a:srgbClr val="35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3" name="Rectangle 4"/>
          <p:cNvSpPr/>
          <p:nvPr/>
        </p:nvSpPr>
        <p:spPr>
          <a:xfrm>
            <a:off x="0" y="4802725"/>
            <a:ext cx="12192000" cy="1991898"/>
          </a:xfrm>
          <a:custGeom>
            <a:avLst/>
            <a:gdLst>
              <a:gd name="connsiteX0" fmla="*/ 0 w 12216984"/>
              <a:gd name="connsiteY0" fmla="*/ 0 h 1389150"/>
              <a:gd name="connsiteX1" fmla="*/ 12216984 w 12216984"/>
              <a:gd name="connsiteY1" fmla="*/ 0 h 1389150"/>
              <a:gd name="connsiteX2" fmla="*/ 12216984 w 12216984"/>
              <a:gd name="connsiteY2" fmla="*/ 1389150 h 1389150"/>
              <a:gd name="connsiteX3" fmla="*/ 0 w 12216984"/>
              <a:gd name="connsiteY3" fmla="*/ 1389150 h 1389150"/>
              <a:gd name="connsiteX4" fmla="*/ 0 w 12216984"/>
              <a:gd name="connsiteY4" fmla="*/ 0 h 1389150"/>
              <a:gd name="connsiteX0" fmla="*/ 0 w 12216984"/>
              <a:gd name="connsiteY0" fmla="*/ 0 h 1389150"/>
              <a:gd name="connsiteX1" fmla="*/ 3125372 w 12216984"/>
              <a:gd name="connsiteY1" fmla="*/ 0 h 1389150"/>
              <a:gd name="connsiteX2" fmla="*/ 12216984 w 12216984"/>
              <a:gd name="connsiteY2" fmla="*/ 0 h 1389150"/>
              <a:gd name="connsiteX3" fmla="*/ 12216984 w 12216984"/>
              <a:gd name="connsiteY3" fmla="*/ 1389150 h 1389150"/>
              <a:gd name="connsiteX4" fmla="*/ 0 w 12216984"/>
              <a:gd name="connsiteY4" fmla="*/ 1389150 h 1389150"/>
              <a:gd name="connsiteX5" fmla="*/ 0 w 12216984"/>
              <a:gd name="connsiteY5" fmla="*/ 0 h 1389150"/>
              <a:gd name="connsiteX0" fmla="*/ 0 w 12216984"/>
              <a:gd name="connsiteY0" fmla="*/ 0 h 1389150"/>
              <a:gd name="connsiteX1" fmla="*/ 3125372 w 12216984"/>
              <a:gd name="connsiteY1" fmla="*/ 0 h 1389150"/>
              <a:gd name="connsiteX2" fmla="*/ 8997534 w 12216984"/>
              <a:gd name="connsiteY2" fmla="*/ 0 h 1389150"/>
              <a:gd name="connsiteX3" fmla="*/ 12216984 w 12216984"/>
              <a:gd name="connsiteY3" fmla="*/ 0 h 1389150"/>
              <a:gd name="connsiteX4" fmla="*/ 12216984 w 12216984"/>
              <a:gd name="connsiteY4" fmla="*/ 1389150 h 1389150"/>
              <a:gd name="connsiteX5" fmla="*/ 0 w 12216984"/>
              <a:gd name="connsiteY5" fmla="*/ 1389150 h 1389150"/>
              <a:gd name="connsiteX6" fmla="*/ 0 w 12216984"/>
              <a:gd name="connsiteY6" fmla="*/ 0 h 1389150"/>
              <a:gd name="connsiteX0" fmla="*/ 0 w 12216984"/>
              <a:gd name="connsiteY0" fmla="*/ 0 h 1389150"/>
              <a:gd name="connsiteX1" fmla="*/ 3111085 w 12216984"/>
              <a:gd name="connsiteY1" fmla="*/ 14288 h 1389150"/>
              <a:gd name="connsiteX2" fmla="*/ 8997534 w 12216984"/>
              <a:gd name="connsiteY2" fmla="*/ 0 h 1389150"/>
              <a:gd name="connsiteX3" fmla="*/ 12216984 w 12216984"/>
              <a:gd name="connsiteY3" fmla="*/ 0 h 1389150"/>
              <a:gd name="connsiteX4" fmla="*/ 12216984 w 12216984"/>
              <a:gd name="connsiteY4" fmla="*/ 1389150 h 1389150"/>
              <a:gd name="connsiteX5" fmla="*/ 0 w 12216984"/>
              <a:gd name="connsiteY5" fmla="*/ 1389150 h 1389150"/>
              <a:gd name="connsiteX6" fmla="*/ 0 w 12216984"/>
              <a:gd name="connsiteY6" fmla="*/ 0 h 1389150"/>
              <a:gd name="connsiteX0" fmla="*/ 0 w 12216984"/>
              <a:gd name="connsiteY0" fmla="*/ 0 h 1446300"/>
              <a:gd name="connsiteX1" fmla="*/ 3111085 w 12216984"/>
              <a:gd name="connsiteY1" fmla="*/ 71438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153947 w 12216984"/>
              <a:gd name="connsiteY1" fmla="*/ 1085851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153947 w 12216984"/>
              <a:gd name="connsiteY1" fmla="*/ 1085851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153947 w 12216984"/>
              <a:gd name="connsiteY1" fmla="*/ 1085851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496847 w 12216984"/>
              <a:gd name="connsiteY1" fmla="*/ 600076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496847 w 12216984"/>
              <a:gd name="connsiteY1" fmla="*/ 600076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82510 h 1528810"/>
              <a:gd name="connsiteX1" fmla="*/ 3496847 w 12216984"/>
              <a:gd name="connsiteY1" fmla="*/ 682586 h 1528810"/>
              <a:gd name="connsiteX2" fmla="*/ 8997534 w 12216984"/>
              <a:gd name="connsiteY2" fmla="*/ 139660 h 1528810"/>
              <a:gd name="connsiteX3" fmla="*/ 12216984 w 12216984"/>
              <a:gd name="connsiteY3" fmla="*/ 139660 h 1528810"/>
              <a:gd name="connsiteX4" fmla="*/ 12216984 w 12216984"/>
              <a:gd name="connsiteY4" fmla="*/ 1528810 h 1528810"/>
              <a:gd name="connsiteX5" fmla="*/ 0 w 12216984"/>
              <a:gd name="connsiteY5" fmla="*/ 1528810 h 1528810"/>
              <a:gd name="connsiteX6" fmla="*/ 0 w 12216984"/>
              <a:gd name="connsiteY6" fmla="*/ 82510 h 1528810"/>
              <a:gd name="connsiteX0" fmla="*/ 0 w 12216984"/>
              <a:gd name="connsiteY0" fmla="*/ 82510 h 1528810"/>
              <a:gd name="connsiteX1" fmla="*/ 3496847 w 12216984"/>
              <a:gd name="connsiteY1" fmla="*/ 682586 h 1528810"/>
              <a:gd name="connsiteX2" fmla="*/ 8997534 w 12216984"/>
              <a:gd name="connsiteY2" fmla="*/ 139660 h 1528810"/>
              <a:gd name="connsiteX3" fmla="*/ 12216984 w 12216984"/>
              <a:gd name="connsiteY3" fmla="*/ 139660 h 1528810"/>
              <a:gd name="connsiteX4" fmla="*/ 12216984 w 12216984"/>
              <a:gd name="connsiteY4" fmla="*/ 1528810 h 1528810"/>
              <a:gd name="connsiteX5" fmla="*/ 0 w 12216984"/>
              <a:gd name="connsiteY5" fmla="*/ 1528810 h 1528810"/>
              <a:gd name="connsiteX6" fmla="*/ 0 w 12216984"/>
              <a:gd name="connsiteY6" fmla="*/ 82510 h 1528810"/>
              <a:gd name="connsiteX0" fmla="*/ 0 w 12216984"/>
              <a:gd name="connsiteY0" fmla="*/ 0 h 1446300"/>
              <a:gd name="connsiteX1" fmla="*/ 3496847 w 12216984"/>
              <a:gd name="connsiteY1" fmla="*/ 600076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88486 h 1534786"/>
              <a:gd name="connsiteX1" fmla="*/ 3496847 w 12216984"/>
              <a:gd name="connsiteY1" fmla="*/ 688562 h 1534786"/>
              <a:gd name="connsiteX2" fmla="*/ 8997534 w 12216984"/>
              <a:gd name="connsiteY2" fmla="*/ 145636 h 1534786"/>
              <a:gd name="connsiteX3" fmla="*/ 12216984 w 12216984"/>
              <a:gd name="connsiteY3" fmla="*/ 145636 h 1534786"/>
              <a:gd name="connsiteX4" fmla="*/ 12216984 w 12216984"/>
              <a:gd name="connsiteY4" fmla="*/ 1534786 h 1534786"/>
              <a:gd name="connsiteX5" fmla="*/ 0 w 12216984"/>
              <a:gd name="connsiteY5" fmla="*/ 1534786 h 1534786"/>
              <a:gd name="connsiteX6" fmla="*/ 0 w 12216984"/>
              <a:gd name="connsiteY6" fmla="*/ 88486 h 1534786"/>
              <a:gd name="connsiteX0" fmla="*/ 0 w 12216984"/>
              <a:gd name="connsiteY0" fmla="*/ 0 h 1446300"/>
              <a:gd name="connsiteX1" fmla="*/ 3496847 w 12216984"/>
              <a:gd name="connsiteY1" fmla="*/ 600076 h 1446300"/>
              <a:gd name="connsiteX2" fmla="*/ 8968959 w 12216984"/>
              <a:gd name="connsiteY2" fmla="*/ 814387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50983 h 1497283"/>
              <a:gd name="connsiteX1" fmla="*/ 3496847 w 12216984"/>
              <a:gd name="connsiteY1" fmla="*/ 651059 h 1497283"/>
              <a:gd name="connsiteX2" fmla="*/ 8968959 w 12216984"/>
              <a:gd name="connsiteY2" fmla="*/ 208145 h 1497283"/>
              <a:gd name="connsiteX3" fmla="*/ 12216984 w 12216984"/>
              <a:gd name="connsiteY3" fmla="*/ 108133 h 1497283"/>
              <a:gd name="connsiteX4" fmla="*/ 12216984 w 12216984"/>
              <a:gd name="connsiteY4" fmla="*/ 1497283 h 1497283"/>
              <a:gd name="connsiteX5" fmla="*/ 0 w 12216984"/>
              <a:gd name="connsiteY5" fmla="*/ 1497283 h 1497283"/>
              <a:gd name="connsiteX6" fmla="*/ 0 w 12216984"/>
              <a:gd name="connsiteY6" fmla="*/ 50983 h 1497283"/>
              <a:gd name="connsiteX0" fmla="*/ 0 w 12216984"/>
              <a:gd name="connsiteY0" fmla="*/ 50983 h 1497283"/>
              <a:gd name="connsiteX1" fmla="*/ 3496847 w 12216984"/>
              <a:gd name="connsiteY1" fmla="*/ 651059 h 1497283"/>
              <a:gd name="connsiteX2" fmla="*/ 8968959 w 12216984"/>
              <a:gd name="connsiteY2" fmla="*/ 208145 h 1497283"/>
              <a:gd name="connsiteX3" fmla="*/ 12216984 w 12216984"/>
              <a:gd name="connsiteY3" fmla="*/ 108133 h 1497283"/>
              <a:gd name="connsiteX4" fmla="*/ 12216984 w 12216984"/>
              <a:gd name="connsiteY4" fmla="*/ 1497283 h 1497283"/>
              <a:gd name="connsiteX5" fmla="*/ 0 w 12216984"/>
              <a:gd name="connsiteY5" fmla="*/ 1497283 h 1497283"/>
              <a:gd name="connsiteX6" fmla="*/ 0 w 12216984"/>
              <a:gd name="connsiteY6" fmla="*/ 50983 h 1497283"/>
              <a:gd name="connsiteX0" fmla="*/ 0 w 12216984"/>
              <a:gd name="connsiteY0" fmla="*/ 0 h 1446300"/>
              <a:gd name="connsiteX1" fmla="*/ 3496847 w 12216984"/>
              <a:gd name="connsiteY1" fmla="*/ 600076 h 1446300"/>
              <a:gd name="connsiteX2" fmla="*/ 8940384 w 12216984"/>
              <a:gd name="connsiteY2" fmla="*/ 471487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35886 h 1482186"/>
              <a:gd name="connsiteX1" fmla="*/ 3496847 w 12216984"/>
              <a:gd name="connsiteY1" fmla="*/ 635962 h 1482186"/>
              <a:gd name="connsiteX2" fmla="*/ 8940384 w 12216984"/>
              <a:gd name="connsiteY2" fmla="*/ 507373 h 1482186"/>
              <a:gd name="connsiteX3" fmla="*/ 12216984 w 12216984"/>
              <a:gd name="connsiteY3" fmla="*/ 93036 h 1482186"/>
              <a:gd name="connsiteX4" fmla="*/ 12216984 w 12216984"/>
              <a:gd name="connsiteY4" fmla="*/ 1482186 h 1482186"/>
              <a:gd name="connsiteX5" fmla="*/ 0 w 12216984"/>
              <a:gd name="connsiteY5" fmla="*/ 1482186 h 1482186"/>
              <a:gd name="connsiteX6" fmla="*/ 0 w 12216984"/>
              <a:gd name="connsiteY6" fmla="*/ 35886 h 1482186"/>
              <a:gd name="connsiteX0" fmla="*/ 0 w 12216984"/>
              <a:gd name="connsiteY0" fmla="*/ 51876 h 1498176"/>
              <a:gd name="connsiteX1" fmla="*/ 3496847 w 12216984"/>
              <a:gd name="connsiteY1" fmla="*/ 651952 h 1498176"/>
              <a:gd name="connsiteX2" fmla="*/ 8940384 w 12216984"/>
              <a:gd name="connsiteY2" fmla="*/ 523363 h 1498176"/>
              <a:gd name="connsiteX3" fmla="*/ 12216984 w 12216984"/>
              <a:gd name="connsiteY3" fmla="*/ 109026 h 1498176"/>
              <a:gd name="connsiteX4" fmla="*/ 12216984 w 12216984"/>
              <a:gd name="connsiteY4" fmla="*/ 1498176 h 1498176"/>
              <a:gd name="connsiteX5" fmla="*/ 0 w 12216984"/>
              <a:gd name="connsiteY5" fmla="*/ 1498176 h 1498176"/>
              <a:gd name="connsiteX6" fmla="*/ 0 w 12216984"/>
              <a:gd name="connsiteY6" fmla="*/ 51876 h 1498176"/>
              <a:gd name="connsiteX0" fmla="*/ 0 w 12216984"/>
              <a:gd name="connsiteY0" fmla="*/ 51876 h 1498176"/>
              <a:gd name="connsiteX1" fmla="*/ 3496847 w 12216984"/>
              <a:gd name="connsiteY1" fmla="*/ 651952 h 1498176"/>
              <a:gd name="connsiteX2" fmla="*/ 8940384 w 12216984"/>
              <a:gd name="connsiteY2" fmla="*/ 523363 h 1498176"/>
              <a:gd name="connsiteX3" fmla="*/ 12131259 w 12216984"/>
              <a:gd name="connsiteY3" fmla="*/ 409064 h 1498176"/>
              <a:gd name="connsiteX4" fmla="*/ 12216984 w 12216984"/>
              <a:gd name="connsiteY4" fmla="*/ 1498176 h 1498176"/>
              <a:gd name="connsiteX5" fmla="*/ 0 w 12216984"/>
              <a:gd name="connsiteY5" fmla="*/ 1498176 h 1498176"/>
              <a:gd name="connsiteX6" fmla="*/ 0 w 12216984"/>
              <a:gd name="connsiteY6" fmla="*/ 51876 h 1498176"/>
              <a:gd name="connsiteX0" fmla="*/ 0 w 12216984"/>
              <a:gd name="connsiteY0" fmla="*/ 51876 h 1498176"/>
              <a:gd name="connsiteX1" fmla="*/ 3496847 w 12216984"/>
              <a:gd name="connsiteY1" fmla="*/ 651952 h 1498176"/>
              <a:gd name="connsiteX2" fmla="*/ 8940384 w 12216984"/>
              <a:gd name="connsiteY2" fmla="*/ 523363 h 1498176"/>
              <a:gd name="connsiteX3" fmla="*/ 12202697 w 12216984"/>
              <a:gd name="connsiteY3" fmla="*/ 223326 h 1498176"/>
              <a:gd name="connsiteX4" fmla="*/ 12216984 w 12216984"/>
              <a:gd name="connsiteY4" fmla="*/ 1498176 h 1498176"/>
              <a:gd name="connsiteX5" fmla="*/ 0 w 12216984"/>
              <a:gd name="connsiteY5" fmla="*/ 1498176 h 1498176"/>
              <a:gd name="connsiteX6" fmla="*/ 0 w 12216984"/>
              <a:gd name="connsiteY6" fmla="*/ 51876 h 149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6984" h="1498176">
                <a:moveTo>
                  <a:pt x="0" y="51876"/>
                </a:moveTo>
                <a:cubicBezTo>
                  <a:pt x="1894278" y="156651"/>
                  <a:pt x="2474105" y="804352"/>
                  <a:pt x="3496847" y="651952"/>
                </a:cubicBezTo>
                <a:cubicBezTo>
                  <a:pt x="5587584" y="-614873"/>
                  <a:pt x="6921085" y="318576"/>
                  <a:pt x="8940384" y="523363"/>
                </a:cubicBezTo>
                <a:cubicBezTo>
                  <a:pt x="10265946" y="-310074"/>
                  <a:pt x="11120022" y="256663"/>
                  <a:pt x="12202697" y="223326"/>
                </a:cubicBezTo>
                <a:lnTo>
                  <a:pt x="12216984" y="1498176"/>
                </a:lnTo>
                <a:lnTo>
                  <a:pt x="0" y="1498176"/>
                </a:lnTo>
                <a:lnTo>
                  <a:pt x="0" y="51876"/>
                </a:lnTo>
                <a:close/>
              </a:path>
            </a:pathLst>
          </a:cu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4" name="Rectangle 2"/>
          <p:cNvSpPr/>
          <p:nvPr/>
        </p:nvSpPr>
        <p:spPr>
          <a:xfrm>
            <a:off x="0" y="4802725"/>
            <a:ext cx="12192046" cy="2055274"/>
          </a:xfrm>
          <a:custGeom>
            <a:avLst/>
            <a:gdLst>
              <a:gd name="connsiteX0" fmla="*/ 0 w 12216984"/>
              <a:gd name="connsiteY0" fmla="*/ 0 h 1532025"/>
              <a:gd name="connsiteX1" fmla="*/ 12216984 w 12216984"/>
              <a:gd name="connsiteY1" fmla="*/ 0 h 1532025"/>
              <a:gd name="connsiteX2" fmla="*/ 12216984 w 12216984"/>
              <a:gd name="connsiteY2" fmla="*/ 1532025 h 1532025"/>
              <a:gd name="connsiteX3" fmla="*/ 0 w 12216984"/>
              <a:gd name="connsiteY3" fmla="*/ 1532025 h 1532025"/>
              <a:gd name="connsiteX4" fmla="*/ 0 w 12216984"/>
              <a:gd name="connsiteY4" fmla="*/ 0 h 1532025"/>
              <a:gd name="connsiteX0" fmla="*/ 0 w 12216984"/>
              <a:gd name="connsiteY0" fmla="*/ 728663 h 1532025"/>
              <a:gd name="connsiteX1" fmla="*/ 12216984 w 12216984"/>
              <a:gd name="connsiteY1" fmla="*/ 0 h 1532025"/>
              <a:gd name="connsiteX2" fmla="*/ 12216984 w 12216984"/>
              <a:gd name="connsiteY2" fmla="*/ 1532025 h 1532025"/>
              <a:gd name="connsiteX3" fmla="*/ 0 w 12216984"/>
              <a:gd name="connsiteY3" fmla="*/ 1532025 h 1532025"/>
              <a:gd name="connsiteX4" fmla="*/ 0 w 12216984"/>
              <a:gd name="connsiteY4" fmla="*/ 728663 h 1532025"/>
              <a:gd name="connsiteX0" fmla="*/ 0 w 12231272"/>
              <a:gd name="connsiteY0" fmla="*/ 142876 h 946238"/>
              <a:gd name="connsiteX1" fmla="*/ 12231272 w 12231272"/>
              <a:gd name="connsiteY1" fmla="*/ 0 h 946238"/>
              <a:gd name="connsiteX2" fmla="*/ 12216984 w 12231272"/>
              <a:gd name="connsiteY2" fmla="*/ 946238 h 946238"/>
              <a:gd name="connsiteX3" fmla="*/ 0 w 12231272"/>
              <a:gd name="connsiteY3" fmla="*/ 946238 h 946238"/>
              <a:gd name="connsiteX4" fmla="*/ 0 w 12231272"/>
              <a:gd name="connsiteY4" fmla="*/ 142876 h 946238"/>
              <a:gd name="connsiteX0" fmla="*/ 0 w 12216984"/>
              <a:gd name="connsiteY0" fmla="*/ 671514 h 1474876"/>
              <a:gd name="connsiteX1" fmla="*/ 12202697 w 12216984"/>
              <a:gd name="connsiteY1" fmla="*/ 0 h 1474876"/>
              <a:gd name="connsiteX2" fmla="*/ 12216984 w 12216984"/>
              <a:gd name="connsiteY2" fmla="*/ 1474876 h 1474876"/>
              <a:gd name="connsiteX3" fmla="*/ 0 w 12216984"/>
              <a:gd name="connsiteY3" fmla="*/ 1474876 h 1474876"/>
              <a:gd name="connsiteX4" fmla="*/ 0 w 12216984"/>
              <a:gd name="connsiteY4" fmla="*/ 671514 h 1474876"/>
              <a:gd name="connsiteX0" fmla="*/ 0 w 12216984"/>
              <a:gd name="connsiteY0" fmla="*/ 671514 h 1474876"/>
              <a:gd name="connsiteX1" fmla="*/ 1568034 w 12216984"/>
              <a:gd name="connsiteY1" fmla="*/ 571500 h 1474876"/>
              <a:gd name="connsiteX2" fmla="*/ 12202697 w 12216984"/>
              <a:gd name="connsiteY2" fmla="*/ 0 h 1474876"/>
              <a:gd name="connsiteX3" fmla="*/ 12216984 w 12216984"/>
              <a:gd name="connsiteY3" fmla="*/ 1474876 h 1474876"/>
              <a:gd name="connsiteX4" fmla="*/ 0 w 12216984"/>
              <a:gd name="connsiteY4" fmla="*/ 1474876 h 1474876"/>
              <a:gd name="connsiteX5" fmla="*/ 0 w 12216984"/>
              <a:gd name="connsiteY5" fmla="*/ 671514 h 1474876"/>
              <a:gd name="connsiteX0" fmla="*/ 0 w 12216984"/>
              <a:gd name="connsiteY0" fmla="*/ 671514 h 1474876"/>
              <a:gd name="connsiteX1" fmla="*/ 1382297 w 12216984"/>
              <a:gd name="connsiteY1" fmla="*/ 114300 h 1474876"/>
              <a:gd name="connsiteX2" fmla="*/ 12202697 w 12216984"/>
              <a:gd name="connsiteY2" fmla="*/ 0 h 1474876"/>
              <a:gd name="connsiteX3" fmla="*/ 12216984 w 12216984"/>
              <a:gd name="connsiteY3" fmla="*/ 1474876 h 1474876"/>
              <a:gd name="connsiteX4" fmla="*/ 0 w 12216984"/>
              <a:gd name="connsiteY4" fmla="*/ 1474876 h 1474876"/>
              <a:gd name="connsiteX5" fmla="*/ 0 w 12216984"/>
              <a:gd name="connsiteY5" fmla="*/ 671514 h 1474876"/>
              <a:gd name="connsiteX0" fmla="*/ 0 w 12216984"/>
              <a:gd name="connsiteY0" fmla="*/ 671514 h 1474876"/>
              <a:gd name="connsiteX1" fmla="*/ 1382297 w 12216984"/>
              <a:gd name="connsiteY1" fmla="*/ 114300 h 1474876"/>
              <a:gd name="connsiteX2" fmla="*/ 6697247 w 12216984"/>
              <a:gd name="connsiteY2" fmla="*/ 85725 h 1474876"/>
              <a:gd name="connsiteX3" fmla="*/ 12202697 w 12216984"/>
              <a:gd name="connsiteY3" fmla="*/ 0 h 1474876"/>
              <a:gd name="connsiteX4" fmla="*/ 12216984 w 12216984"/>
              <a:gd name="connsiteY4" fmla="*/ 1474876 h 1474876"/>
              <a:gd name="connsiteX5" fmla="*/ 0 w 12216984"/>
              <a:gd name="connsiteY5" fmla="*/ 1474876 h 1474876"/>
              <a:gd name="connsiteX6" fmla="*/ 0 w 12216984"/>
              <a:gd name="connsiteY6" fmla="*/ 671514 h 1474876"/>
              <a:gd name="connsiteX0" fmla="*/ 0 w 12216984"/>
              <a:gd name="connsiteY0" fmla="*/ 728664 h 1532026"/>
              <a:gd name="connsiteX1" fmla="*/ 1382297 w 12216984"/>
              <a:gd name="connsiteY1" fmla="*/ 171450 h 1532026"/>
              <a:gd name="connsiteX2" fmla="*/ 6654385 w 12216984"/>
              <a:gd name="connsiteY2" fmla="*/ 0 h 1532026"/>
              <a:gd name="connsiteX3" fmla="*/ 12202697 w 12216984"/>
              <a:gd name="connsiteY3" fmla="*/ 57150 h 1532026"/>
              <a:gd name="connsiteX4" fmla="*/ 12216984 w 12216984"/>
              <a:gd name="connsiteY4" fmla="*/ 1532026 h 1532026"/>
              <a:gd name="connsiteX5" fmla="*/ 0 w 12216984"/>
              <a:gd name="connsiteY5" fmla="*/ 1532026 h 1532026"/>
              <a:gd name="connsiteX6" fmla="*/ 0 w 12216984"/>
              <a:gd name="connsiteY6" fmla="*/ 728664 h 1532026"/>
              <a:gd name="connsiteX0" fmla="*/ 0 w 12216984"/>
              <a:gd name="connsiteY0" fmla="*/ 728664 h 1532026"/>
              <a:gd name="connsiteX1" fmla="*/ 1382297 w 12216984"/>
              <a:gd name="connsiteY1" fmla="*/ 171450 h 1532026"/>
              <a:gd name="connsiteX2" fmla="*/ 6654385 w 12216984"/>
              <a:gd name="connsiteY2" fmla="*/ 0 h 1532026"/>
              <a:gd name="connsiteX3" fmla="*/ 12202697 w 12216984"/>
              <a:gd name="connsiteY3" fmla="*/ 57150 h 1532026"/>
              <a:gd name="connsiteX4" fmla="*/ 12216984 w 12216984"/>
              <a:gd name="connsiteY4" fmla="*/ 1532026 h 1532026"/>
              <a:gd name="connsiteX5" fmla="*/ 0 w 12216984"/>
              <a:gd name="connsiteY5" fmla="*/ 1532026 h 1532026"/>
              <a:gd name="connsiteX6" fmla="*/ 0 w 12216984"/>
              <a:gd name="connsiteY6" fmla="*/ 728664 h 1532026"/>
              <a:gd name="connsiteX0" fmla="*/ 0 w 12216984"/>
              <a:gd name="connsiteY0" fmla="*/ 742951 h 1546313"/>
              <a:gd name="connsiteX1" fmla="*/ 1382297 w 12216984"/>
              <a:gd name="connsiteY1" fmla="*/ 185737 h 1546313"/>
              <a:gd name="connsiteX2" fmla="*/ 6654385 w 12216984"/>
              <a:gd name="connsiteY2" fmla="*/ 14287 h 1546313"/>
              <a:gd name="connsiteX3" fmla="*/ 8940384 w 12216984"/>
              <a:gd name="connsiteY3" fmla="*/ 0 h 1546313"/>
              <a:gd name="connsiteX4" fmla="*/ 12202697 w 12216984"/>
              <a:gd name="connsiteY4" fmla="*/ 71437 h 1546313"/>
              <a:gd name="connsiteX5" fmla="*/ 12216984 w 12216984"/>
              <a:gd name="connsiteY5" fmla="*/ 1546313 h 1546313"/>
              <a:gd name="connsiteX6" fmla="*/ 0 w 12216984"/>
              <a:gd name="connsiteY6" fmla="*/ 1546313 h 1546313"/>
              <a:gd name="connsiteX7" fmla="*/ 0 w 12216984"/>
              <a:gd name="connsiteY7" fmla="*/ 742951 h 1546313"/>
              <a:gd name="connsiteX0" fmla="*/ 0 w 12216984"/>
              <a:gd name="connsiteY0" fmla="*/ 728664 h 1532026"/>
              <a:gd name="connsiteX1" fmla="*/ 1382297 w 12216984"/>
              <a:gd name="connsiteY1" fmla="*/ 171450 h 1532026"/>
              <a:gd name="connsiteX2" fmla="*/ 6654385 w 12216984"/>
              <a:gd name="connsiteY2" fmla="*/ 0 h 1532026"/>
              <a:gd name="connsiteX3" fmla="*/ 9297572 w 12216984"/>
              <a:gd name="connsiteY3" fmla="*/ 671513 h 1532026"/>
              <a:gd name="connsiteX4" fmla="*/ 12202697 w 12216984"/>
              <a:gd name="connsiteY4" fmla="*/ 57150 h 1532026"/>
              <a:gd name="connsiteX5" fmla="*/ 12216984 w 12216984"/>
              <a:gd name="connsiteY5" fmla="*/ 1532026 h 1532026"/>
              <a:gd name="connsiteX6" fmla="*/ 0 w 12216984"/>
              <a:gd name="connsiteY6" fmla="*/ 1532026 h 1532026"/>
              <a:gd name="connsiteX7" fmla="*/ 0 w 12216984"/>
              <a:gd name="connsiteY7" fmla="*/ 728664 h 1532026"/>
              <a:gd name="connsiteX0" fmla="*/ 0 w 12216984"/>
              <a:gd name="connsiteY0" fmla="*/ 728664 h 1532026"/>
              <a:gd name="connsiteX1" fmla="*/ 1382297 w 12216984"/>
              <a:gd name="connsiteY1" fmla="*/ 171450 h 1532026"/>
              <a:gd name="connsiteX2" fmla="*/ 6654385 w 12216984"/>
              <a:gd name="connsiteY2" fmla="*/ 0 h 1532026"/>
              <a:gd name="connsiteX3" fmla="*/ 9297572 w 12216984"/>
              <a:gd name="connsiteY3" fmla="*/ 671513 h 1532026"/>
              <a:gd name="connsiteX4" fmla="*/ 12202697 w 12216984"/>
              <a:gd name="connsiteY4" fmla="*/ 57150 h 1532026"/>
              <a:gd name="connsiteX5" fmla="*/ 12216984 w 12216984"/>
              <a:gd name="connsiteY5" fmla="*/ 1532026 h 1532026"/>
              <a:gd name="connsiteX6" fmla="*/ 0 w 12216984"/>
              <a:gd name="connsiteY6" fmla="*/ 1532026 h 1532026"/>
              <a:gd name="connsiteX7" fmla="*/ 0 w 12216984"/>
              <a:gd name="connsiteY7" fmla="*/ 728664 h 1532026"/>
              <a:gd name="connsiteX0" fmla="*/ 0 w 12216984"/>
              <a:gd name="connsiteY0" fmla="*/ 728664 h 1532026"/>
              <a:gd name="connsiteX1" fmla="*/ 1382297 w 12216984"/>
              <a:gd name="connsiteY1" fmla="*/ 171450 h 1532026"/>
              <a:gd name="connsiteX2" fmla="*/ 6654385 w 12216984"/>
              <a:gd name="connsiteY2" fmla="*/ 0 h 1532026"/>
              <a:gd name="connsiteX3" fmla="*/ 9297572 w 12216984"/>
              <a:gd name="connsiteY3" fmla="*/ 671513 h 1532026"/>
              <a:gd name="connsiteX4" fmla="*/ 12202697 w 12216984"/>
              <a:gd name="connsiteY4" fmla="*/ 57150 h 1532026"/>
              <a:gd name="connsiteX5" fmla="*/ 12216984 w 12216984"/>
              <a:gd name="connsiteY5" fmla="*/ 1532026 h 1532026"/>
              <a:gd name="connsiteX6" fmla="*/ 0 w 12216984"/>
              <a:gd name="connsiteY6" fmla="*/ 1532026 h 1532026"/>
              <a:gd name="connsiteX7" fmla="*/ 0 w 12216984"/>
              <a:gd name="connsiteY7" fmla="*/ 728664 h 1532026"/>
              <a:gd name="connsiteX0" fmla="*/ 0 w 12216984"/>
              <a:gd name="connsiteY0" fmla="*/ 743579 h 1546941"/>
              <a:gd name="connsiteX1" fmla="*/ 1382297 w 12216984"/>
              <a:gd name="connsiteY1" fmla="*/ 186365 h 1546941"/>
              <a:gd name="connsiteX2" fmla="*/ 6654385 w 12216984"/>
              <a:gd name="connsiteY2" fmla="*/ 14915 h 1546941"/>
              <a:gd name="connsiteX3" fmla="*/ 9297572 w 12216984"/>
              <a:gd name="connsiteY3" fmla="*/ 686428 h 1546941"/>
              <a:gd name="connsiteX4" fmla="*/ 12202697 w 12216984"/>
              <a:gd name="connsiteY4" fmla="*/ 72065 h 1546941"/>
              <a:gd name="connsiteX5" fmla="*/ 12216984 w 12216984"/>
              <a:gd name="connsiteY5" fmla="*/ 1546941 h 1546941"/>
              <a:gd name="connsiteX6" fmla="*/ 0 w 12216984"/>
              <a:gd name="connsiteY6" fmla="*/ 1546941 h 1546941"/>
              <a:gd name="connsiteX7" fmla="*/ 0 w 12216984"/>
              <a:gd name="connsiteY7" fmla="*/ 743579 h 1546941"/>
              <a:gd name="connsiteX0" fmla="*/ 0 w 12216984"/>
              <a:gd name="connsiteY0" fmla="*/ 743579 h 1546941"/>
              <a:gd name="connsiteX1" fmla="*/ 1382297 w 12216984"/>
              <a:gd name="connsiteY1" fmla="*/ 186365 h 1546941"/>
              <a:gd name="connsiteX2" fmla="*/ 6654385 w 12216984"/>
              <a:gd name="connsiteY2" fmla="*/ 14915 h 1546941"/>
              <a:gd name="connsiteX3" fmla="*/ 9297572 w 12216984"/>
              <a:gd name="connsiteY3" fmla="*/ 686428 h 1546941"/>
              <a:gd name="connsiteX4" fmla="*/ 12202697 w 12216984"/>
              <a:gd name="connsiteY4" fmla="*/ 72065 h 1546941"/>
              <a:gd name="connsiteX5" fmla="*/ 12216984 w 12216984"/>
              <a:gd name="connsiteY5" fmla="*/ 1546941 h 1546941"/>
              <a:gd name="connsiteX6" fmla="*/ 0 w 12216984"/>
              <a:gd name="connsiteY6" fmla="*/ 1546941 h 1546941"/>
              <a:gd name="connsiteX7" fmla="*/ 0 w 12216984"/>
              <a:gd name="connsiteY7" fmla="*/ 743579 h 1546941"/>
              <a:gd name="connsiteX0" fmla="*/ 0 w 12216984"/>
              <a:gd name="connsiteY0" fmla="*/ 743579 h 1546941"/>
              <a:gd name="connsiteX1" fmla="*/ 1382297 w 12216984"/>
              <a:gd name="connsiteY1" fmla="*/ 186365 h 1546941"/>
              <a:gd name="connsiteX2" fmla="*/ 6654385 w 12216984"/>
              <a:gd name="connsiteY2" fmla="*/ 14915 h 1546941"/>
              <a:gd name="connsiteX3" fmla="*/ 9297572 w 12216984"/>
              <a:gd name="connsiteY3" fmla="*/ 686428 h 1546941"/>
              <a:gd name="connsiteX4" fmla="*/ 12202697 w 12216984"/>
              <a:gd name="connsiteY4" fmla="*/ 72065 h 1546941"/>
              <a:gd name="connsiteX5" fmla="*/ 12216984 w 12216984"/>
              <a:gd name="connsiteY5" fmla="*/ 1546941 h 1546941"/>
              <a:gd name="connsiteX6" fmla="*/ 0 w 12216984"/>
              <a:gd name="connsiteY6" fmla="*/ 1546941 h 1546941"/>
              <a:gd name="connsiteX7" fmla="*/ 0 w 12216984"/>
              <a:gd name="connsiteY7" fmla="*/ 743579 h 1546941"/>
              <a:gd name="connsiteX0" fmla="*/ 0 w 12216984"/>
              <a:gd name="connsiteY0" fmla="*/ 743579 h 1546941"/>
              <a:gd name="connsiteX1" fmla="*/ 1382297 w 12216984"/>
              <a:gd name="connsiteY1" fmla="*/ 186365 h 1546941"/>
              <a:gd name="connsiteX2" fmla="*/ 6654385 w 12216984"/>
              <a:gd name="connsiteY2" fmla="*/ 14915 h 1546941"/>
              <a:gd name="connsiteX3" fmla="*/ 9297572 w 12216984"/>
              <a:gd name="connsiteY3" fmla="*/ 686428 h 1546941"/>
              <a:gd name="connsiteX4" fmla="*/ 12202697 w 12216984"/>
              <a:gd name="connsiteY4" fmla="*/ 72065 h 1546941"/>
              <a:gd name="connsiteX5" fmla="*/ 12216984 w 12216984"/>
              <a:gd name="connsiteY5" fmla="*/ 1546941 h 1546941"/>
              <a:gd name="connsiteX6" fmla="*/ 0 w 12216984"/>
              <a:gd name="connsiteY6" fmla="*/ 1546941 h 1546941"/>
              <a:gd name="connsiteX7" fmla="*/ 0 w 12216984"/>
              <a:gd name="connsiteY7" fmla="*/ 743579 h 1546941"/>
              <a:gd name="connsiteX0" fmla="*/ 0 w 12216984"/>
              <a:gd name="connsiteY0" fmla="*/ 738073 h 1541435"/>
              <a:gd name="connsiteX1" fmla="*/ 1382297 w 12216984"/>
              <a:gd name="connsiteY1" fmla="*/ 180859 h 1541435"/>
              <a:gd name="connsiteX2" fmla="*/ 6654385 w 12216984"/>
              <a:gd name="connsiteY2" fmla="*/ 9409 h 1541435"/>
              <a:gd name="connsiteX3" fmla="*/ 9268997 w 12216984"/>
              <a:gd name="connsiteY3" fmla="*/ 823797 h 1541435"/>
              <a:gd name="connsiteX4" fmla="*/ 12202697 w 12216984"/>
              <a:gd name="connsiteY4" fmla="*/ 66559 h 1541435"/>
              <a:gd name="connsiteX5" fmla="*/ 12216984 w 12216984"/>
              <a:gd name="connsiteY5" fmla="*/ 1541435 h 1541435"/>
              <a:gd name="connsiteX6" fmla="*/ 0 w 12216984"/>
              <a:gd name="connsiteY6" fmla="*/ 1541435 h 1541435"/>
              <a:gd name="connsiteX7" fmla="*/ 0 w 12216984"/>
              <a:gd name="connsiteY7" fmla="*/ 738073 h 1541435"/>
              <a:gd name="connsiteX0" fmla="*/ 0 w 12216984"/>
              <a:gd name="connsiteY0" fmla="*/ 738073 h 1541435"/>
              <a:gd name="connsiteX1" fmla="*/ 1382297 w 12216984"/>
              <a:gd name="connsiteY1" fmla="*/ 180859 h 1541435"/>
              <a:gd name="connsiteX2" fmla="*/ 6654385 w 12216984"/>
              <a:gd name="connsiteY2" fmla="*/ 9409 h 1541435"/>
              <a:gd name="connsiteX3" fmla="*/ 9268997 w 12216984"/>
              <a:gd name="connsiteY3" fmla="*/ 823797 h 1541435"/>
              <a:gd name="connsiteX4" fmla="*/ 12202697 w 12216984"/>
              <a:gd name="connsiteY4" fmla="*/ 66559 h 1541435"/>
              <a:gd name="connsiteX5" fmla="*/ 12216984 w 12216984"/>
              <a:gd name="connsiteY5" fmla="*/ 1541435 h 1541435"/>
              <a:gd name="connsiteX6" fmla="*/ 0 w 12216984"/>
              <a:gd name="connsiteY6" fmla="*/ 1541435 h 1541435"/>
              <a:gd name="connsiteX7" fmla="*/ 0 w 12216984"/>
              <a:gd name="connsiteY7" fmla="*/ 738073 h 1541435"/>
              <a:gd name="connsiteX0" fmla="*/ 0 w 12216984"/>
              <a:gd name="connsiteY0" fmla="*/ 770541 h 1573903"/>
              <a:gd name="connsiteX1" fmla="*/ 1382297 w 12216984"/>
              <a:gd name="connsiteY1" fmla="*/ 213327 h 1573903"/>
              <a:gd name="connsiteX2" fmla="*/ 6654385 w 12216984"/>
              <a:gd name="connsiteY2" fmla="*/ 41877 h 1573903"/>
              <a:gd name="connsiteX3" fmla="*/ 9268997 w 12216984"/>
              <a:gd name="connsiteY3" fmla="*/ 856265 h 1573903"/>
              <a:gd name="connsiteX4" fmla="*/ 12202697 w 12216984"/>
              <a:gd name="connsiteY4" fmla="*/ 99027 h 1573903"/>
              <a:gd name="connsiteX5" fmla="*/ 12216984 w 12216984"/>
              <a:gd name="connsiteY5" fmla="*/ 1573903 h 1573903"/>
              <a:gd name="connsiteX6" fmla="*/ 0 w 12216984"/>
              <a:gd name="connsiteY6" fmla="*/ 1573903 h 1573903"/>
              <a:gd name="connsiteX7" fmla="*/ 0 w 12216984"/>
              <a:gd name="connsiteY7" fmla="*/ 770541 h 1573903"/>
              <a:gd name="connsiteX0" fmla="*/ 0 w 12216984"/>
              <a:gd name="connsiteY0" fmla="*/ 741923 h 1545285"/>
              <a:gd name="connsiteX1" fmla="*/ 1382297 w 12216984"/>
              <a:gd name="connsiteY1" fmla="*/ 184709 h 1545285"/>
              <a:gd name="connsiteX2" fmla="*/ 6654385 w 12216984"/>
              <a:gd name="connsiteY2" fmla="*/ 13259 h 1545285"/>
              <a:gd name="connsiteX3" fmla="*/ 9268997 w 12216984"/>
              <a:gd name="connsiteY3" fmla="*/ 827647 h 1545285"/>
              <a:gd name="connsiteX4" fmla="*/ 12202697 w 12216984"/>
              <a:gd name="connsiteY4" fmla="*/ 70409 h 1545285"/>
              <a:gd name="connsiteX5" fmla="*/ 12216984 w 12216984"/>
              <a:gd name="connsiteY5" fmla="*/ 1545285 h 1545285"/>
              <a:gd name="connsiteX6" fmla="*/ 0 w 12216984"/>
              <a:gd name="connsiteY6" fmla="*/ 1545285 h 1545285"/>
              <a:gd name="connsiteX7" fmla="*/ 0 w 12216984"/>
              <a:gd name="connsiteY7" fmla="*/ 741923 h 1545285"/>
              <a:gd name="connsiteX0" fmla="*/ 0 w 12216984"/>
              <a:gd name="connsiteY0" fmla="*/ 741923 h 1545285"/>
              <a:gd name="connsiteX1" fmla="*/ 1382297 w 12216984"/>
              <a:gd name="connsiteY1" fmla="*/ 184709 h 1545285"/>
              <a:gd name="connsiteX2" fmla="*/ 6654385 w 12216984"/>
              <a:gd name="connsiteY2" fmla="*/ 13259 h 1545285"/>
              <a:gd name="connsiteX3" fmla="*/ 9268997 w 12216984"/>
              <a:gd name="connsiteY3" fmla="*/ 827647 h 1545285"/>
              <a:gd name="connsiteX4" fmla="*/ 12202697 w 12216984"/>
              <a:gd name="connsiteY4" fmla="*/ 70409 h 1545285"/>
              <a:gd name="connsiteX5" fmla="*/ 12216984 w 12216984"/>
              <a:gd name="connsiteY5" fmla="*/ 1545285 h 1545285"/>
              <a:gd name="connsiteX6" fmla="*/ 0 w 12216984"/>
              <a:gd name="connsiteY6" fmla="*/ 1545285 h 1545285"/>
              <a:gd name="connsiteX7" fmla="*/ 0 w 12216984"/>
              <a:gd name="connsiteY7" fmla="*/ 741923 h 1545285"/>
              <a:gd name="connsiteX0" fmla="*/ 0 w 12216984"/>
              <a:gd name="connsiteY0" fmla="*/ 757288 h 1560650"/>
              <a:gd name="connsiteX1" fmla="*/ 1382297 w 12216984"/>
              <a:gd name="connsiteY1" fmla="*/ 200074 h 1560650"/>
              <a:gd name="connsiteX2" fmla="*/ 4211222 w 12216984"/>
              <a:gd name="connsiteY2" fmla="*/ 185788 h 1560650"/>
              <a:gd name="connsiteX3" fmla="*/ 6654385 w 12216984"/>
              <a:gd name="connsiteY3" fmla="*/ 28624 h 1560650"/>
              <a:gd name="connsiteX4" fmla="*/ 9268997 w 12216984"/>
              <a:gd name="connsiteY4" fmla="*/ 843012 h 1560650"/>
              <a:gd name="connsiteX5" fmla="*/ 12202697 w 12216984"/>
              <a:gd name="connsiteY5" fmla="*/ 85774 h 1560650"/>
              <a:gd name="connsiteX6" fmla="*/ 12216984 w 12216984"/>
              <a:gd name="connsiteY6" fmla="*/ 1560650 h 1560650"/>
              <a:gd name="connsiteX7" fmla="*/ 0 w 12216984"/>
              <a:gd name="connsiteY7" fmla="*/ 1560650 h 1560650"/>
              <a:gd name="connsiteX8" fmla="*/ 0 w 12216984"/>
              <a:gd name="connsiteY8" fmla="*/ 757288 h 1560650"/>
              <a:gd name="connsiteX0" fmla="*/ 0 w 12216984"/>
              <a:gd name="connsiteY0" fmla="*/ 741923 h 1545285"/>
              <a:gd name="connsiteX1" fmla="*/ 1382297 w 12216984"/>
              <a:gd name="connsiteY1" fmla="*/ 184709 h 1545285"/>
              <a:gd name="connsiteX2" fmla="*/ 4239797 w 12216984"/>
              <a:gd name="connsiteY2" fmla="*/ 884798 h 1545285"/>
              <a:gd name="connsiteX3" fmla="*/ 6654385 w 12216984"/>
              <a:gd name="connsiteY3" fmla="*/ 13259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741923 h 1545285"/>
              <a:gd name="connsiteX0" fmla="*/ 0 w 12216984"/>
              <a:gd name="connsiteY0" fmla="*/ 741923 h 1545285"/>
              <a:gd name="connsiteX1" fmla="*/ 1382297 w 12216984"/>
              <a:gd name="connsiteY1" fmla="*/ 184709 h 1545285"/>
              <a:gd name="connsiteX2" fmla="*/ 4239797 w 12216984"/>
              <a:gd name="connsiteY2" fmla="*/ 884798 h 1545285"/>
              <a:gd name="connsiteX3" fmla="*/ 6654385 w 12216984"/>
              <a:gd name="connsiteY3" fmla="*/ 13259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741923 h 1545285"/>
              <a:gd name="connsiteX0" fmla="*/ 0 w 12216984"/>
              <a:gd name="connsiteY0" fmla="*/ 741923 h 1545285"/>
              <a:gd name="connsiteX1" fmla="*/ 1382297 w 12216984"/>
              <a:gd name="connsiteY1" fmla="*/ 184709 h 1545285"/>
              <a:gd name="connsiteX2" fmla="*/ 4239797 w 12216984"/>
              <a:gd name="connsiteY2" fmla="*/ 884798 h 1545285"/>
              <a:gd name="connsiteX3" fmla="*/ 6654385 w 12216984"/>
              <a:gd name="connsiteY3" fmla="*/ 313297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741923 h 1545285"/>
              <a:gd name="connsiteX0" fmla="*/ 0 w 12216984"/>
              <a:gd name="connsiteY0" fmla="*/ 741923 h 1545285"/>
              <a:gd name="connsiteX1" fmla="*/ 1382297 w 12216984"/>
              <a:gd name="connsiteY1" fmla="*/ 184709 h 1545285"/>
              <a:gd name="connsiteX2" fmla="*/ 4239797 w 12216984"/>
              <a:gd name="connsiteY2" fmla="*/ 884798 h 1545285"/>
              <a:gd name="connsiteX3" fmla="*/ 6725822 w 12216984"/>
              <a:gd name="connsiteY3" fmla="*/ 13260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741923 h 1545285"/>
              <a:gd name="connsiteX0" fmla="*/ 0 w 12216984"/>
              <a:gd name="connsiteY0" fmla="*/ 527611 h 1545285"/>
              <a:gd name="connsiteX1" fmla="*/ 1382297 w 12216984"/>
              <a:gd name="connsiteY1" fmla="*/ 184709 h 1545285"/>
              <a:gd name="connsiteX2" fmla="*/ 4239797 w 12216984"/>
              <a:gd name="connsiteY2" fmla="*/ 884798 h 1545285"/>
              <a:gd name="connsiteX3" fmla="*/ 6725822 w 12216984"/>
              <a:gd name="connsiteY3" fmla="*/ 13260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527611 h 1545285"/>
              <a:gd name="connsiteX0" fmla="*/ 0 w 12216984"/>
              <a:gd name="connsiteY0" fmla="*/ 527611 h 1545285"/>
              <a:gd name="connsiteX1" fmla="*/ 1382297 w 12216984"/>
              <a:gd name="connsiteY1" fmla="*/ 184709 h 1545285"/>
              <a:gd name="connsiteX2" fmla="*/ 4239797 w 12216984"/>
              <a:gd name="connsiteY2" fmla="*/ 884798 h 1545285"/>
              <a:gd name="connsiteX3" fmla="*/ 6725822 w 12216984"/>
              <a:gd name="connsiteY3" fmla="*/ 13260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527611 h 1545285"/>
              <a:gd name="connsiteX0" fmla="*/ 0 w 12216984"/>
              <a:gd name="connsiteY0" fmla="*/ 527611 h 1545285"/>
              <a:gd name="connsiteX1" fmla="*/ 1382297 w 12216984"/>
              <a:gd name="connsiteY1" fmla="*/ 184709 h 1545285"/>
              <a:gd name="connsiteX2" fmla="*/ 4239797 w 12216984"/>
              <a:gd name="connsiteY2" fmla="*/ 884798 h 1545285"/>
              <a:gd name="connsiteX3" fmla="*/ 6725822 w 12216984"/>
              <a:gd name="connsiteY3" fmla="*/ 13260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527611 h 1545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6984" h="1545285">
                <a:moveTo>
                  <a:pt x="0" y="527611"/>
                </a:moveTo>
                <a:cubicBezTo>
                  <a:pt x="460766" y="413310"/>
                  <a:pt x="1007256" y="198998"/>
                  <a:pt x="1382297" y="184709"/>
                </a:cubicBezTo>
                <a:cubicBezTo>
                  <a:pt x="2084167" y="89459"/>
                  <a:pt x="3503991" y="684773"/>
                  <a:pt x="4239797" y="884798"/>
                </a:cubicBezTo>
                <a:cubicBezTo>
                  <a:pt x="5118478" y="856223"/>
                  <a:pt x="5697123" y="-24839"/>
                  <a:pt x="6725822" y="13260"/>
                </a:cubicBezTo>
                <a:cubicBezTo>
                  <a:pt x="7606884" y="94223"/>
                  <a:pt x="8830847" y="675246"/>
                  <a:pt x="9268997" y="827647"/>
                </a:cubicBezTo>
                <a:cubicBezTo>
                  <a:pt x="10265947" y="1294371"/>
                  <a:pt x="11105734" y="-353453"/>
                  <a:pt x="12202697" y="70409"/>
                </a:cubicBezTo>
                <a:lnTo>
                  <a:pt x="12216984" y="1545285"/>
                </a:lnTo>
                <a:lnTo>
                  <a:pt x="0" y="1545285"/>
                </a:lnTo>
                <a:lnTo>
                  <a:pt x="0" y="527611"/>
                </a:lnTo>
                <a:close/>
              </a:path>
            </a:pathLst>
          </a:custGeom>
          <a:solidFill>
            <a:srgbClr val="8BC53F">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5" name="Rectangle 2"/>
          <p:cNvSpPr/>
          <p:nvPr/>
        </p:nvSpPr>
        <p:spPr>
          <a:xfrm>
            <a:off x="0" y="5523186"/>
            <a:ext cx="12192046" cy="1328740"/>
          </a:xfrm>
          <a:custGeom>
            <a:avLst/>
            <a:gdLst>
              <a:gd name="connsiteX0" fmla="*/ 0 w 12216984"/>
              <a:gd name="connsiteY0" fmla="*/ 0 h 1643983"/>
              <a:gd name="connsiteX1" fmla="*/ 12216984 w 12216984"/>
              <a:gd name="connsiteY1" fmla="*/ 0 h 1643983"/>
              <a:gd name="connsiteX2" fmla="*/ 12216984 w 12216984"/>
              <a:gd name="connsiteY2" fmla="*/ 1643983 h 1643983"/>
              <a:gd name="connsiteX3" fmla="*/ 0 w 12216984"/>
              <a:gd name="connsiteY3" fmla="*/ 1643983 h 1643983"/>
              <a:gd name="connsiteX4" fmla="*/ 0 w 12216984"/>
              <a:gd name="connsiteY4" fmla="*/ 0 h 1643983"/>
              <a:gd name="connsiteX0" fmla="*/ 0 w 12216984"/>
              <a:gd name="connsiteY0" fmla="*/ 2342 h 1646325"/>
              <a:gd name="connsiteX1" fmla="*/ 4211222 w 12216984"/>
              <a:gd name="connsiteY1" fmla="*/ 0 h 1646325"/>
              <a:gd name="connsiteX2" fmla="*/ 12216984 w 12216984"/>
              <a:gd name="connsiteY2" fmla="*/ 2342 h 1646325"/>
              <a:gd name="connsiteX3" fmla="*/ 12216984 w 12216984"/>
              <a:gd name="connsiteY3" fmla="*/ 1646325 h 1646325"/>
              <a:gd name="connsiteX4" fmla="*/ 0 w 12216984"/>
              <a:gd name="connsiteY4" fmla="*/ 1646325 h 1646325"/>
              <a:gd name="connsiteX5" fmla="*/ 0 w 12216984"/>
              <a:gd name="connsiteY5" fmla="*/ 2342 h 1646325"/>
              <a:gd name="connsiteX0" fmla="*/ 0 w 12216984"/>
              <a:gd name="connsiteY0" fmla="*/ 0 h 1643983"/>
              <a:gd name="connsiteX1" fmla="*/ 4211222 w 12216984"/>
              <a:gd name="connsiteY1" fmla="*/ 211970 h 1643983"/>
              <a:gd name="connsiteX2" fmla="*/ 12216984 w 12216984"/>
              <a:gd name="connsiteY2" fmla="*/ 0 h 1643983"/>
              <a:gd name="connsiteX3" fmla="*/ 12216984 w 12216984"/>
              <a:gd name="connsiteY3" fmla="*/ 1643983 h 1643983"/>
              <a:gd name="connsiteX4" fmla="*/ 0 w 12216984"/>
              <a:gd name="connsiteY4" fmla="*/ 1643983 h 1643983"/>
              <a:gd name="connsiteX5" fmla="*/ 0 w 12216984"/>
              <a:gd name="connsiteY5" fmla="*/ 0 h 1643983"/>
              <a:gd name="connsiteX0" fmla="*/ 0 w 12216984"/>
              <a:gd name="connsiteY0" fmla="*/ 0 h 1643983"/>
              <a:gd name="connsiteX1" fmla="*/ 4211222 w 12216984"/>
              <a:gd name="connsiteY1" fmla="*/ 211970 h 1643983"/>
              <a:gd name="connsiteX2" fmla="*/ 9054684 w 12216984"/>
              <a:gd name="connsiteY2" fmla="*/ 8338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0 h 1643983"/>
              <a:gd name="connsiteX0" fmla="*/ 0 w 12216984"/>
              <a:gd name="connsiteY0" fmla="*/ 0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0 h 1643983"/>
              <a:gd name="connsiteX0" fmla="*/ 0 w 12216984"/>
              <a:gd name="connsiteY0" fmla="*/ 0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0 h 1643983"/>
              <a:gd name="connsiteX0" fmla="*/ 0 w 12216984"/>
              <a:gd name="connsiteY0" fmla="*/ 385762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385762 h 1643983"/>
              <a:gd name="connsiteX0" fmla="*/ 0 w 12216984"/>
              <a:gd name="connsiteY0" fmla="*/ 400050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00050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6597234 w 12216984"/>
              <a:gd name="connsiteY2" fmla="*/ 254833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9906 h 1505264"/>
              <a:gd name="connsiteX1" fmla="*/ 4211222 w 12231272"/>
              <a:gd name="connsiteY1" fmla="*/ 73251 h 1505264"/>
              <a:gd name="connsiteX2" fmla="*/ 6582947 w 12231272"/>
              <a:gd name="connsiteY2" fmla="*/ 730477 h 1505264"/>
              <a:gd name="connsiteX3" fmla="*/ 9040397 w 12231272"/>
              <a:gd name="connsiteY3" fmla="*/ 1814 h 1505264"/>
              <a:gd name="connsiteX4" fmla="*/ 12231272 w 12231272"/>
              <a:gd name="connsiteY4" fmla="*/ 489931 h 1505264"/>
              <a:gd name="connsiteX5" fmla="*/ 12216984 w 12231272"/>
              <a:gd name="connsiteY5" fmla="*/ 1505264 h 1505264"/>
              <a:gd name="connsiteX6" fmla="*/ 0 w 12231272"/>
              <a:gd name="connsiteY6" fmla="*/ 1505264 h 1505264"/>
              <a:gd name="connsiteX7" fmla="*/ 0 w 12231272"/>
              <a:gd name="connsiteY7" fmla="*/ 289906 h 1505264"/>
              <a:gd name="connsiteX0" fmla="*/ 0 w 12231272"/>
              <a:gd name="connsiteY0" fmla="*/ 289842 h 1505200"/>
              <a:gd name="connsiteX1" fmla="*/ 4211222 w 12231272"/>
              <a:gd name="connsiteY1" fmla="*/ 73187 h 1505200"/>
              <a:gd name="connsiteX2" fmla="*/ 6582947 w 12231272"/>
              <a:gd name="connsiteY2" fmla="*/ 730413 h 1505200"/>
              <a:gd name="connsiteX3" fmla="*/ 9040397 w 12231272"/>
              <a:gd name="connsiteY3" fmla="*/ 1750 h 1505200"/>
              <a:gd name="connsiteX4" fmla="*/ 12231272 w 12231272"/>
              <a:gd name="connsiteY4" fmla="*/ 489867 h 1505200"/>
              <a:gd name="connsiteX5" fmla="*/ 12216984 w 12231272"/>
              <a:gd name="connsiteY5" fmla="*/ 1505200 h 1505200"/>
              <a:gd name="connsiteX6" fmla="*/ 0 w 12231272"/>
              <a:gd name="connsiteY6" fmla="*/ 1505200 h 1505200"/>
              <a:gd name="connsiteX7" fmla="*/ 0 w 12231272"/>
              <a:gd name="connsiteY7" fmla="*/ 289842 h 1505200"/>
              <a:gd name="connsiteX0" fmla="*/ 0 w 12231272"/>
              <a:gd name="connsiteY0" fmla="*/ 289842 h 1505200"/>
              <a:gd name="connsiteX1" fmla="*/ 4211222 w 12231272"/>
              <a:gd name="connsiteY1" fmla="*/ 73187 h 1505200"/>
              <a:gd name="connsiteX2" fmla="*/ 6582947 w 12231272"/>
              <a:gd name="connsiteY2" fmla="*/ 730413 h 1505200"/>
              <a:gd name="connsiteX3" fmla="*/ 9040397 w 12231272"/>
              <a:gd name="connsiteY3" fmla="*/ 1750 h 1505200"/>
              <a:gd name="connsiteX4" fmla="*/ 12231272 w 12231272"/>
              <a:gd name="connsiteY4" fmla="*/ 489867 h 1505200"/>
              <a:gd name="connsiteX5" fmla="*/ 12216984 w 12231272"/>
              <a:gd name="connsiteY5" fmla="*/ 1505200 h 1505200"/>
              <a:gd name="connsiteX6" fmla="*/ 0 w 12231272"/>
              <a:gd name="connsiteY6" fmla="*/ 1505200 h 1505200"/>
              <a:gd name="connsiteX7" fmla="*/ 0 w 12231272"/>
              <a:gd name="connsiteY7" fmla="*/ 289842 h 1505200"/>
              <a:gd name="connsiteX0" fmla="*/ 0 w 12231272"/>
              <a:gd name="connsiteY0" fmla="*/ 289842 h 1505200"/>
              <a:gd name="connsiteX1" fmla="*/ 4211222 w 12231272"/>
              <a:gd name="connsiteY1" fmla="*/ 73187 h 1505200"/>
              <a:gd name="connsiteX2" fmla="*/ 6582947 w 12231272"/>
              <a:gd name="connsiteY2" fmla="*/ 730413 h 1505200"/>
              <a:gd name="connsiteX3" fmla="*/ 9040397 w 12231272"/>
              <a:gd name="connsiteY3" fmla="*/ 1750 h 1505200"/>
              <a:gd name="connsiteX4" fmla="*/ 12231272 w 12231272"/>
              <a:gd name="connsiteY4" fmla="*/ 489867 h 1505200"/>
              <a:gd name="connsiteX5" fmla="*/ 12216984 w 12231272"/>
              <a:gd name="connsiteY5" fmla="*/ 1505200 h 1505200"/>
              <a:gd name="connsiteX6" fmla="*/ 0 w 12231272"/>
              <a:gd name="connsiteY6" fmla="*/ 1505200 h 1505200"/>
              <a:gd name="connsiteX7" fmla="*/ 0 w 12231272"/>
              <a:gd name="connsiteY7" fmla="*/ 289842 h 150520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318"/>
              <a:gd name="connsiteY0" fmla="*/ 288092 h 1503450"/>
              <a:gd name="connsiteX1" fmla="*/ 4211222 w 12231318"/>
              <a:gd name="connsiteY1" fmla="*/ 71437 h 1503450"/>
              <a:gd name="connsiteX2" fmla="*/ 6582947 w 12231318"/>
              <a:gd name="connsiteY2" fmla="*/ 728663 h 1503450"/>
              <a:gd name="connsiteX3" fmla="*/ 9040397 w 12231318"/>
              <a:gd name="connsiteY3" fmla="*/ 0 h 1503450"/>
              <a:gd name="connsiteX4" fmla="*/ 12231272 w 12231318"/>
              <a:gd name="connsiteY4" fmla="*/ 488117 h 1503450"/>
              <a:gd name="connsiteX5" fmla="*/ 12231318 w 12231318"/>
              <a:gd name="connsiteY5" fmla="*/ 1503450 h 1503450"/>
              <a:gd name="connsiteX6" fmla="*/ 0 w 12231318"/>
              <a:gd name="connsiteY6" fmla="*/ 1503450 h 1503450"/>
              <a:gd name="connsiteX7" fmla="*/ 0 w 12231318"/>
              <a:gd name="connsiteY7" fmla="*/ 288092 h 150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31318" h="1503450">
                <a:moveTo>
                  <a:pt x="0" y="288092"/>
                </a:moveTo>
                <a:cubicBezTo>
                  <a:pt x="2032391" y="1730350"/>
                  <a:pt x="2721756" y="43642"/>
                  <a:pt x="4211222" y="71437"/>
                </a:cubicBezTo>
                <a:cubicBezTo>
                  <a:pt x="5139311" y="99622"/>
                  <a:pt x="5720935" y="683419"/>
                  <a:pt x="6582947" y="728663"/>
                </a:cubicBezTo>
                <a:cubicBezTo>
                  <a:pt x="7387809" y="716757"/>
                  <a:pt x="8103772" y="42472"/>
                  <a:pt x="9040397" y="0"/>
                </a:cubicBezTo>
                <a:cubicBezTo>
                  <a:pt x="10084971" y="38881"/>
                  <a:pt x="11058110" y="1463649"/>
                  <a:pt x="12231272" y="488117"/>
                </a:cubicBezTo>
                <a:cubicBezTo>
                  <a:pt x="12231287" y="826561"/>
                  <a:pt x="12231303" y="1165006"/>
                  <a:pt x="12231318" y="1503450"/>
                </a:cubicBezTo>
                <a:lnTo>
                  <a:pt x="0" y="1503450"/>
                </a:lnTo>
                <a:lnTo>
                  <a:pt x="0" y="28809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19" name="TextBox 18"/>
          <p:cNvSpPr txBox="1"/>
          <p:nvPr/>
        </p:nvSpPr>
        <p:spPr>
          <a:xfrm>
            <a:off x="3308723" y="108715"/>
            <a:ext cx="5216337" cy="923330"/>
          </a:xfrm>
          <a:prstGeom prst="rect">
            <a:avLst/>
          </a:prstGeom>
          <a:noFill/>
        </p:spPr>
        <p:txBody>
          <a:bodyPr wrap="square" rtlCol="0">
            <a:spAutoFit/>
          </a:bodyPr>
          <a:lstStyle/>
          <a:p>
            <a:pPr algn="ctr"/>
            <a:r>
              <a:rPr lang="sr-Latn-RS" sz="5400" spc="100" dirty="0">
                <a:solidFill>
                  <a:schemeClr val="bg1"/>
                </a:solidFill>
                <a:latin typeface="Avenir Next LT Pro" panose="020B0504020202020204" pitchFamily="34" charset="0"/>
                <a:ea typeface="Montserrat Alternates" charset="0"/>
                <a:cs typeface="Montserrat Alternates" charset="0"/>
              </a:rPr>
              <a:t>Conclusion</a:t>
            </a:r>
            <a:endParaRPr lang="en-US" sz="5400" spc="100" dirty="0">
              <a:solidFill>
                <a:schemeClr val="bg1"/>
              </a:solidFill>
              <a:latin typeface="Avenir Next LT Pro" panose="020B0504020202020204" pitchFamily="34" charset="0"/>
              <a:ea typeface="Montserrat Alternates" charset="0"/>
              <a:cs typeface="Montserrat Alternates" charset="0"/>
            </a:endParaRPr>
          </a:p>
        </p:txBody>
      </p:sp>
      <p:sp>
        <p:nvSpPr>
          <p:cNvPr id="20" name="TextBox 19"/>
          <p:cNvSpPr txBox="1"/>
          <p:nvPr/>
        </p:nvSpPr>
        <p:spPr>
          <a:xfrm>
            <a:off x="208961" y="923331"/>
            <a:ext cx="11774077" cy="5825954"/>
          </a:xfrm>
          <a:prstGeom prst="rect">
            <a:avLst/>
          </a:prstGeom>
          <a:noFill/>
        </p:spPr>
        <p:txBody>
          <a:bodyPr wrap="square" rtlCol="0">
            <a:spAutoFit/>
          </a:bodyPr>
          <a:lstStyle/>
          <a:p>
            <a:pPr marL="285750" indent="-285750" algn="just">
              <a:lnSpc>
                <a:spcPct val="107000"/>
              </a:lnSpc>
              <a:buFont typeface="Wingdings" panose="05000000000000000000" pitchFamily="2" charset="2"/>
              <a:buChar char="ü"/>
            </a:pPr>
            <a:r>
              <a:rPr lang="sr-Latn-RS" u="sng" spc="180" dirty="0">
                <a:solidFill>
                  <a:schemeClr val="bg1"/>
                </a:solidFill>
                <a:latin typeface="Avenir Next LT Pro" panose="020B0504020202020204" pitchFamily="34" charset="0"/>
              </a:rPr>
              <a:t>The European Green Deal</a:t>
            </a:r>
            <a:r>
              <a:rPr lang="sr-Latn-RS" spc="180" dirty="0">
                <a:solidFill>
                  <a:schemeClr val="bg1"/>
                </a:solidFill>
                <a:latin typeface="Avenir Next LT Pro" panose="020B0504020202020204" pitchFamily="34" charset="0"/>
              </a:rPr>
              <a:t>, aims to transform society into a fair and prosperous society with a modern resource-efficient and competitive economy with zero GHG emissions by 2050 and in which economic growth not related to resource usage. </a:t>
            </a:r>
          </a:p>
          <a:p>
            <a:pPr marL="285750" indent="-285750" algn="just">
              <a:lnSpc>
                <a:spcPct val="107000"/>
              </a:lnSpc>
              <a:buFont typeface="Wingdings" panose="05000000000000000000" pitchFamily="2" charset="2"/>
              <a:buChar char="ü"/>
            </a:pPr>
            <a:r>
              <a:rPr lang="sr-Latn-RS" u="sng" spc="180" dirty="0">
                <a:solidFill>
                  <a:schemeClr val="bg1"/>
                </a:solidFill>
                <a:latin typeface="Avenir Next LT Pro" panose="020B0504020202020204" pitchFamily="34" charset="0"/>
              </a:rPr>
              <a:t>The Green Agenda for the Western Balkans </a:t>
            </a:r>
            <a:r>
              <a:rPr lang="sr-Latn-RS" spc="180" dirty="0">
                <a:solidFill>
                  <a:schemeClr val="bg1"/>
                </a:solidFill>
                <a:latin typeface="Avenir Next LT Pro" panose="020B0504020202020204" pitchFamily="34" charset="0"/>
              </a:rPr>
              <a:t>includes the guidelines of the European Commission for the future action of region until 2027 (Sofia Declaration, 2020).</a:t>
            </a:r>
          </a:p>
          <a:p>
            <a:pPr marL="285750" indent="-285750" algn="just">
              <a:lnSpc>
                <a:spcPct val="107000"/>
              </a:lnSpc>
              <a:buFont typeface="Wingdings" panose="05000000000000000000" pitchFamily="2" charset="2"/>
              <a:buChar char="ü"/>
            </a:pPr>
            <a:r>
              <a:rPr lang="sr-Latn-RS" spc="180" dirty="0">
                <a:solidFill>
                  <a:schemeClr val="bg1"/>
                </a:solidFill>
                <a:latin typeface="Avenir Next LT Pro" panose="020B0504020202020204" pitchFamily="34" charset="0"/>
              </a:rPr>
              <a:t>Serbia is the leader in the Western Balkan according to the </a:t>
            </a:r>
            <a:r>
              <a:rPr lang="en-US" spc="180" dirty="0">
                <a:solidFill>
                  <a:schemeClr val="bg1"/>
                </a:solidFill>
                <a:latin typeface="Avenir Next LT Pro" panose="020B0504020202020204" pitchFamily="34" charset="0"/>
              </a:rPr>
              <a:t>capacity to export high-tech goods at a competitive price, and according to the</a:t>
            </a:r>
            <a:r>
              <a:rPr lang="sr-Latn-RS" spc="180" dirty="0">
                <a:solidFill>
                  <a:schemeClr val="bg1"/>
                </a:solidFill>
                <a:latin typeface="Avenir Next LT Pro" panose="020B0504020202020204" pitchFamily="34" charset="0"/>
              </a:rPr>
              <a:t> share in global exports of all green products but there is still gap which need to be reduced. </a:t>
            </a:r>
          </a:p>
          <a:p>
            <a:pPr marL="285750" indent="-285750" algn="just">
              <a:lnSpc>
                <a:spcPct val="107000"/>
              </a:lnSpc>
              <a:buFont typeface="Wingdings" panose="05000000000000000000" pitchFamily="2" charset="2"/>
              <a:buChar char="ü"/>
            </a:pPr>
            <a:r>
              <a:rPr lang="sr-Latn-RS" spc="180" dirty="0">
                <a:solidFill>
                  <a:schemeClr val="bg1"/>
                </a:solidFill>
                <a:latin typeface="Avenir Next LT Pro" panose="020B0504020202020204" pitchFamily="34" charset="0"/>
              </a:rPr>
              <a:t>Therefore, in the process of transition into a green economy, </a:t>
            </a:r>
            <a:r>
              <a:rPr lang="sr-Latn-RS" b="1" spc="180" dirty="0">
                <a:solidFill>
                  <a:schemeClr val="bg1"/>
                </a:solidFill>
                <a:latin typeface="Avenir Next LT Pro" panose="020B0504020202020204" pitchFamily="34" charset="0"/>
              </a:rPr>
              <a:t>several issues </a:t>
            </a:r>
            <a:r>
              <a:rPr lang="sr-Latn-RS" spc="180" dirty="0">
                <a:solidFill>
                  <a:schemeClr val="bg1"/>
                </a:solidFill>
                <a:latin typeface="Avenir Next LT Pro" panose="020B0504020202020204" pitchFamily="34" charset="0"/>
              </a:rPr>
              <a:t>should be taken into account in the future in the entire region:</a:t>
            </a:r>
            <a:endParaRPr lang="en-US" spc="180" dirty="0">
              <a:solidFill>
                <a:schemeClr val="bg1"/>
              </a:solidFill>
              <a:latin typeface="Avenir Next LT Pro" panose="020B0504020202020204" pitchFamily="34" charset="0"/>
            </a:endParaRPr>
          </a:p>
          <a:p>
            <a:pPr marL="342900" lvl="0" indent="-342900" algn="just">
              <a:buFont typeface="Times New Roman" panose="02020603050405020304" pitchFamily="18" charset="0"/>
              <a:buChar char="-"/>
            </a:pPr>
            <a:r>
              <a:rPr lang="sr-Latn-RS" b="1" spc="250" dirty="0">
                <a:latin typeface="Avenir Next LT Pro" panose="020B0504020202020204" pitchFamily="34" charset="0"/>
              </a:rPr>
              <a:t>Every country should consider the welfare status of future generations when making current savings and investment decisions;</a:t>
            </a:r>
            <a:endParaRPr lang="en-US" b="1" spc="250" dirty="0">
              <a:latin typeface="Avenir Next LT Pro" panose="020B0504020202020204" pitchFamily="34" charset="0"/>
            </a:endParaRPr>
          </a:p>
          <a:p>
            <a:pPr marL="342900" lvl="0" indent="-342900" algn="just">
              <a:buFont typeface="Times New Roman" panose="02020603050405020304" pitchFamily="18" charset="0"/>
              <a:buChar char="-"/>
            </a:pPr>
            <a:r>
              <a:rPr lang="sr-Latn-RS" b="1" spc="250" dirty="0">
                <a:latin typeface="Avenir Next LT Pro" panose="020B0504020202020204" pitchFamily="34" charset="0"/>
              </a:rPr>
              <a:t>Environmental degradation must be monitored using aggregate indicators;</a:t>
            </a:r>
            <a:endParaRPr lang="en-US" b="1" spc="250" dirty="0">
              <a:latin typeface="Avenir Next LT Pro" panose="020B0504020202020204" pitchFamily="34" charset="0"/>
            </a:endParaRPr>
          </a:p>
          <a:p>
            <a:pPr marL="342900" lvl="0" indent="-342900" algn="just">
              <a:buFont typeface="Times New Roman" panose="02020603050405020304" pitchFamily="18" charset="0"/>
              <a:buChar char="-"/>
            </a:pPr>
            <a:r>
              <a:rPr lang="sr-Latn-RS" b="1" spc="250" dirty="0">
                <a:latin typeface="Avenir Next LT Pro" panose="020B0504020202020204" pitchFamily="34" charset="0"/>
              </a:rPr>
              <a:t>Economic growth is essentially related to structural changes;</a:t>
            </a:r>
            <a:endParaRPr lang="en-US" b="1" spc="250" dirty="0">
              <a:latin typeface="Avenir Next LT Pro" panose="020B0504020202020204" pitchFamily="34" charset="0"/>
            </a:endParaRPr>
          </a:p>
          <a:p>
            <a:pPr marL="342900" lvl="0" indent="-342900" algn="just">
              <a:buFont typeface="Times New Roman" panose="02020603050405020304" pitchFamily="18" charset="0"/>
              <a:buChar char="-"/>
            </a:pPr>
            <a:r>
              <a:rPr lang="sr-Latn-RS" b="1" spc="250" dirty="0">
                <a:latin typeface="Avenir Next LT Pro" panose="020B0504020202020204" pitchFamily="34" charset="0"/>
              </a:rPr>
              <a:t>Achieving the goals of the green economy is largely dependent on global initiatives;</a:t>
            </a:r>
            <a:endParaRPr lang="en-US" b="1" spc="250" dirty="0">
              <a:latin typeface="Avenir Next LT Pro" panose="020B0504020202020204" pitchFamily="34" charset="0"/>
            </a:endParaRPr>
          </a:p>
          <a:p>
            <a:pPr marL="342900" lvl="0" indent="-342900" algn="just">
              <a:buFont typeface="Times New Roman" panose="02020603050405020304" pitchFamily="18" charset="0"/>
              <a:buChar char="-"/>
            </a:pPr>
            <a:r>
              <a:rPr lang="sr-Latn-RS" b="1" spc="250" dirty="0">
                <a:latin typeface="Avenir Next LT Pro" panose="020B0504020202020204" pitchFamily="34" charset="0"/>
              </a:rPr>
              <a:t>The revival of regional economies requires investments in ecological and sustainable practices, new technologies, green economy, renewable resources and green energy;</a:t>
            </a:r>
          </a:p>
          <a:p>
            <a:r>
              <a:rPr lang="sr-Latn-RS" b="1" spc="250" dirty="0">
                <a:latin typeface="Avenir Next LT Pro" panose="020B0504020202020204" pitchFamily="34" charset="0"/>
              </a:rPr>
              <a:t>-  A diversity of sustainable practices boosts the competitiveness of the economy.</a:t>
            </a:r>
            <a:endParaRPr lang="en-US" b="1" spc="250" dirty="0">
              <a:latin typeface="Avenir Next LT Pro" panose="020B0504020202020204" pitchFamily="34" charset="0"/>
            </a:endParaRPr>
          </a:p>
        </p:txBody>
      </p:sp>
    </p:spTree>
    <p:extLst>
      <p:ext uri="{BB962C8B-B14F-4D97-AF65-F5344CB8AC3E}">
        <p14:creationId xmlns:p14="http://schemas.microsoft.com/office/powerpoint/2010/main" val="3161204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958368" y="1239826"/>
            <a:ext cx="5727245" cy="707886"/>
          </a:xfrm>
          <a:prstGeom prst="rect">
            <a:avLst/>
          </a:prstGeom>
          <a:noFill/>
        </p:spPr>
        <p:txBody>
          <a:bodyPr wrap="square" rtlCol="0">
            <a:spAutoFit/>
          </a:bodyPr>
          <a:lstStyle/>
          <a:p>
            <a:r>
              <a:rPr lang="sr-Latn-RS" sz="4000" b="1" spc="250" dirty="0">
                <a:solidFill>
                  <a:srgbClr val="354659"/>
                </a:solidFill>
                <a:latin typeface="Avenir Next LT Pro" panose="020B0504020202020204" pitchFamily="34" charset="0"/>
                <a:ea typeface="Montserrat Alternates" charset="0"/>
                <a:cs typeface="Montserrat Alternates" charset="0"/>
              </a:rPr>
              <a:t>Introduction</a:t>
            </a:r>
            <a:endParaRPr lang="en-US" sz="4000" b="1" spc="250" dirty="0">
              <a:solidFill>
                <a:srgbClr val="354659"/>
              </a:solidFill>
              <a:latin typeface="Avenir Next LT Pro" panose="020B0504020202020204" pitchFamily="34" charset="0"/>
              <a:ea typeface="Montserrat Alternates" charset="0"/>
              <a:cs typeface="Montserrat Alternates" charset="0"/>
            </a:endParaRPr>
          </a:p>
        </p:txBody>
      </p:sp>
      <p:grpSp>
        <p:nvGrpSpPr>
          <p:cNvPr id="51" name="Group 50">
            <a:extLst>
              <a:ext uri="{FF2B5EF4-FFF2-40B4-BE49-F238E27FC236}">
                <a16:creationId xmlns:a16="http://schemas.microsoft.com/office/drawing/2014/main" id="{9108C10C-1D9B-4E99-B78B-35AB4BADE5A1}"/>
              </a:ext>
            </a:extLst>
          </p:cNvPr>
          <p:cNvGrpSpPr/>
          <p:nvPr/>
        </p:nvGrpSpPr>
        <p:grpSpPr>
          <a:xfrm>
            <a:off x="1175761" y="666479"/>
            <a:ext cx="261611" cy="261611"/>
            <a:chOff x="1093788" y="1220788"/>
            <a:chExt cx="306387" cy="306387"/>
          </a:xfrm>
          <a:solidFill>
            <a:schemeClr val="bg1"/>
          </a:solidFill>
        </p:grpSpPr>
        <p:sp>
          <p:nvSpPr>
            <p:cNvPr id="52" name="Freeform 307">
              <a:extLst>
                <a:ext uri="{FF2B5EF4-FFF2-40B4-BE49-F238E27FC236}">
                  <a16:creationId xmlns:a16="http://schemas.microsoft.com/office/drawing/2014/main" id="{A6BC3A53-97BA-4778-9ED9-05879190DD1B}"/>
                </a:ext>
              </a:extLst>
            </p:cNvPr>
            <p:cNvSpPr>
              <a:spLocks/>
            </p:cNvSpPr>
            <p:nvPr/>
          </p:nvSpPr>
          <p:spPr bwMode="auto">
            <a:xfrm>
              <a:off x="1093788" y="1220788"/>
              <a:ext cx="252412" cy="250825"/>
            </a:xfrm>
            <a:custGeom>
              <a:avLst/>
              <a:gdLst>
                <a:gd name="T0" fmla="*/ 1525 w 2854"/>
                <a:gd name="T1" fmla="*/ 3 h 2847"/>
                <a:gd name="T2" fmla="*/ 1715 w 2854"/>
                <a:gd name="T3" fmla="*/ 29 h 2847"/>
                <a:gd name="T4" fmla="*/ 1896 w 2854"/>
                <a:gd name="T5" fmla="*/ 78 h 2847"/>
                <a:gd name="T6" fmla="*/ 2067 w 2854"/>
                <a:gd name="T7" fmla="*/ 151 h 2847"/>
                <a:gd name="T8" fmla="*/ 2225 w 2854"/>
                <a:gd name="T9" fmla="*/ 243 h 2847"/>
                <a:gd name="T10" fmla="*/ 2370 w 2854"/>
                <a:gd name="T11" fmla="*/ 355 h 2847"/>
                <a:gd name="T12" fmla="*/ 2500 w 2854"/>
                <a:gd name="T13" fmla="*/ 483 h 2847"/>
                <a:gd name="T14" fmla="*/ 2612 w 2854"/>
                <a:gd name="T15" fmla="*/ 628 h 2847"/>
                <a:gd name="T16" fmla="*/ 2703 w 2854"/>
                <a:gd name="T17" fmla="*/ 785 h 2847"/>
                <a:gd name="T18" fmla="*/ 2776 w 2854"/>
                <a:gd name="T19" fmla="*/ 956 h 2847"/>
                <a:gd name="T20" fmla="*/ 2826 w 2854"/>
                <a:gd name="T21" fmla="*/ 1136 h 2847"/>
                <a:gd name="T22" fmla="*/ 2851 w 2854"/>
                <a:gd name="T23" fmla="*/ 1326 h 2847"/>
                <a:gd name="T24" fmla="*/ 1427 w 2854"/>
                <a:gd name="T25" fmla="*/ 1423 h 2847"/>
                <a:gd name="T26" fmla="*/ 1330 w 2854"/>
                <a:gd name="T27" fmla="*/ 2843 h 2847"/>
                <a:gd name="T28" fmla="*/ 1140 w 2854"/>
                <a:gd name="T29" fmla="*/ 2817 h 2847"/>
                <a:gd name="T30" fmla="*/ 958 w 2854"/>
                <a:gd name="T31" fmla="*/ 2768 h 2847"/>
                <a:gd name="T32" fmla="*/ 787 w 2854"/>
                <a:gd name="T33" fmla="*/ 2696 h 2847"/>
                <a:gd name="T34" fmla="*/ 629 w 2854"/>
                <a:gd name="T35" fmla="*/ 2604 h 2847"/>
                <a:gd name="T36" fmla="*/ 484 w 2854"/>
                <a:gd name="T37" fmla="*/ 2492 h 2847"/>
                <a:gd name="T38" fmla="*/ 356 w 2854"/>
                <a:gd name="T39" fmla="*/ 2362 h 2847"/>
                <a:gd name="T40" fmla="*/ 244 w 2854"/>
                <a:gd name="T41" fmla="*/ 2218 h 2847"/>
                <a:gd name="T42" fmla="*/ 151 w 2854"/>
                <a:gd name="T43" fmla="*/ 2060 h 2847"/>
                <a:gd name="T44" fmla="*/ 79 w 2854"/>
                <a:gd name="T45" fmla="*/ 1891 h 2847"/>
                <a:gd name="T46" fmla="*/ 30 w 2854"/>
                <a:gd name="T47" fmla="*/ 1710 h 2847"/>
                <a:gd name="T48" fmla="*/ 3 w 2854"/>
                <a:gd name="T49" fmla="*/ 1520 h 2847"/>
                <a:gd name="T50" fmla="*/ 0 w 2854"/>
                <a:gd name="T51" fmla="*/ 1423 h 2847"/>
                <a:gd name="T52" fmla="*/ 14 w 2854"/>
                <a:gd name="T53" fmla="*/ 1230 h 2847"/>
                <a:gd name="T54" fmla="*/ 52 w 2854"/>
                <a:gd name="T55" fmla="*/ 1044 h 2847"/>
                <a:gd name="T56" fmla="*/ 112 w 2854"/>
                <a:gd name="T57" fmla="*/ 869 h 2847"/>
                <a:gd name="T58" fmla="*/ 195 w 2854"/>
                <a:gd name="T59" fmla="*/ 704 h 2847"/>
                <a:gd name="T60" fmla="*/ 298 w 2854"/>
                <a:gd name="T61" fmla="*/ 554 h 2847"/>
                <a:gd name="T62" fmla="*/ 418 w 2854"/>
                <a:gd name="T63" fmla="*/ 417 h 2847"/>
                <a:gd name="T64" fmla="*/ 555 w 2854"/>
                <a:gd name="T65" fmla="*/ 296 h 2847"/>
                <a:gd name="T66" fmla="*/ 707 w 2854"/>
                <a:gd name="T67" fmla="*/ 194 h 2847"/>
                <a:gd name="T68" fmla="*/ 872 w 2854"/>
                <a:gd name="T69" fmla="*/ 112 h 2847"/>
                <a:gd name="T70" fmla="*/ 1048 w 2854"/>
                <a:gd name="T71" fmla="*/ 51 h 2847"/>
                <a:gd name="T72" fmla="*/ 1234 w 2854"/>
                <a:gd name="T73" fmla="*/ 13 h 2847"/>
                <a:gd name="T74" fmla="*/ 1427 w 2854"/>
                <a:gd name="T75" fmla="*/ 0 h 2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54" h="2847">
                  <a:moveTo>
                    <a:pt x="1427" y="0"/>
                  </a:moveTo>
                  <a:lnTo>
                    <a:pt x="1525" y="3"/>
                  </a:lnTo>
                  <a:lnTo>
                    <a:pt x="1621" y="13"/>
                  </a:lnTo>
                  <a:lnTo>
                    <a:pt x="1715" y="29"/>
                  </a:lnTo>
                  <a:lnTo>
                    <a:pt x="1807" y="51"/>
                  </a:lnTo>
                  <a:lnTo>
                    <a:pt x="1896" y="78"/>
                  </a:lnTo>
                  <a:lnTo>
                    <a:pt x="1983" y="112"/>
                  </a:lnTo>
                  <a:lnTo>
                    <a:pt x="2067" y="151"/>
                  </a:lnTo>
                  <a:lnTo>
                    <a:pt x="2148" y="194"/>
                  </a:lnTo>
                  <a:lnTo>
                    <a:pt x="2225" y="243"/>
                  </a:lnTo>
                  <a:lnTo>
                    <a:pt x="2300" y="296"/>
                  </a:lnTo>
                  <a:lnTo>
                    <a:pt x="2370" y="355"/>
                  </a:lnTo>
                  <a:lnTo>
                    <a:pt x="2437" y="417"/>
                  </a:lnTo>
                  <a:lnTo>
                    <a:pt x="2500" y="483"/>
                  </a:lnTo>
                  <a:lnTo>
                    <a:pt x="2558" y="554"/>
                  </a:lnTo>
                  <a:lnTo>
                    <a:pt x="2612" y="628"/>
                  </a:lnTo>
                  <a:lnTo>
                    <a:pt x="2660" y="704"/>
                  </a:lnTo>
                  <a:lnTo>
                    <a:pt x="2703" y="785"/>
                  </a:lnTo>
                  <a:lnTo>
                    <a:pt x="2742" y="869"/>
                  </a:lnTo>
                  <a:lnTo>
                    <a:pt x="2776" y="956"/>
                  </a:lnTo>
                  <a:lnTo>
                    <a:pt x="2804" y="1044"/>
                  </a:lnTo>
                  <a:lnTo>
                    <a:pt x="2826" y="1136"/>
                  </a:lnTo>
                  <a:lnTo>
                    <a:pt x="2842" y="1230"/>
                  </a:lnTo>
                  <a:lnTo>
                    <a:pt x="2851" y="1326"/>
                  </a:lnTo>
                  <a:lnTo>
                    <a:pt x="2854" y="1423"/>
                  </a:lnTo>
                  <a:lnTo>
                    <a:pt x="1427" y="1423"/>
                  </a:lnTo>
                  <a:lnTo>
                    <a:pt x="1427" y="2847"/>
                  </a:lnTo>
                  <a:lnTo>
                    <a:pt x="1330" y="2843"/>
                  </a:lnTo>
                  <a:lnTo>
                    <a:pt x="1234" y="2833"/>
                  </a:lnTo>
                  <a:lnTo>
                    <a:pt x="1140" y="2817"/>
                  </a:lnTo>
                  <a:lnTo>
                    <a:pt x="1048" y="2795"/>
                  </a:lnTo>
                  <a:lnTo>
                    <a:pt x="958" y="2768"/>
                  </a:lnTo>
                  <a:lnTo>
                    <a:pt x="872" y="2734"/>
                  </a:lnTo>
                  <a:lnTo>
                    <a:pt x="787" y="2696"/>
                  </a:lnTo>
                  <a:lnTo>
                    <a:pt x="707" y="2652"/>
                  </a:lnTo>
                  <a:lnTo>
                    <a:pt x="629" y="2604"/>
                  </a:lnTo>
                  <a:lnTo>
                    <a:pt x="555" y="2550"/>
                  </a:lnTo>
                  <a:lnTo>
                    <a:pt x="484" y="2492"/>
                  </a:lnTo>
                  <a:lnTo>
                    <a:pt x="418" y="2430"/>
                  </a:lnTo>
                  <a:lnTo>
                    <a:pt x="356" y="2362"/>
                  </a:lnTo>
                  <a:lnTo>
                    <a:pt x="298" y="2293"/>
                  </a:lnTo>
                  <a:lnTo>
                    <a:pt x="244" y="2218"/>
                  </a:lnTo>
                  <a:lnTo>
                    <a:pt x="195" y="2141"/>
                  </a:lnTo>
                  <a:lnTo>
                    <a:pt x="151" y="2060"/>
                  </a:lnTo>
                  <a:lnTo>
                    <a:pt x="112" y="1977"/>
                  </a:lnTo>
                  <a:lnTo>
                    <a:pt x="79" y="1891"/>
                  </a:lnTo>
                  <a:lnTo>
                    <a:pt x="52" y="1801"/>
                  </a:lnTo>
                  <a:lnTo>
                    <a:pt x="30" y="1710"/>
                  </a:lnTo>
                  <a:lnTo>
                    <a:pt x="14" y="1616"/>
                  </a:lnTo>
                  <a:lnTo>
                    <a:pt x="3" y="1520"/>
                  </a:lnTo>
                  <a:lnTo>
                    <a:pt x="0" y="1423"/>
                  </a:lnTo>
                  <a:lnTo>
                    <a:pt x="0" y="1423"/>
                  </a:lnTo>
                  <a:lnTo>
                    <a:pt x="3" y="1326"/>
                  </a:lnTo>
                  <a:lnTo>
                    <a:pt x="14" y="1230"/>
                  </a:lnTo>
                  <a:lnTo>
                    <a:pt x="30" y="1136"/>
                  </a:lnTo>
                  <a:lnTo>
                    <a:pt x="52" y="1044"/>
                  </a:lnTo>
                  <a:lnTo>
                    <a:pt x="79" y="956"/>
                  </a:lnTo>
                  <a:lnTo>
                    <a:pt x="112" y="869"/>
                  </a:lnTo>
                  <a:lnTo>
                    <a:pt x="151" y="785"/>
                  </a:lnTo>
                  <a:lnTo>
                    <a:pt x="195" y="704"/>
                  </a:lnTo>
                  <a:lnTo>
                    <a:pt x="244" y="628"/>
                  </a:lnTo>
                  <a:lnTo>
                    <a:pt x="298" y="554"/>
                  </a:lnTo>
                  <a:lnTo>
                    <a:pt x="356" y="483"/>
                  </a:lnTo>
                  <a:lnTo>
                    <a:pt x="418" y="417"/>
                  </a:lnTo>
                  <a:lnTo>
                    <a:pt x="484" y="355"/>
                  </a:lnTo>
                  <a:lnTo>
                    <a:pt x="555" y="296"/>
                  </a:lnTo>
                  <a:lnTo>
                    <a:pt x="629" y="243"/>
                  </a:lnTo>
                  <a:lnTo>
                    <a:pt x="707" y="194"/>
                  </a:lnTo>
                  <a:lnTo>
                    <a:pt x="787" y="151"/>
                  </a:lnTo>
                  <a:lnTo>
                    <a:pt x="872" y="112"/>
                  </a:lnTo>
                  <a:lnTo>
                    <a:pt x="958" y="78"/>
                  </a:lnTo>
                  <a:lnTo>
                    <a:pt x="1048" y="51"/>
                  </a:lnTo>
                  <a:lnTo>
                    <a:pt x="1140" y="29"/>
                  </a:lnTo>
                  <a:lnTo>
                    <a:pt x="1234" y="13"/>
                  </a:lnTo>
                  <a:lnTo>
                    <a:pt x="1330" y="3"/>
                  </a:lnTo>
                  <a:lnTo>
                    <a:pt x="14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Avenir Next LT Pro" panose="020B0504020202020204" pitchFamily="34" charset="0"/>
              </a:endParaRPr>
            </a:p>
          </p:txBody>
        </p:sp>
        <p:sp>
          <p:nvSpPr>
            <p:cNvPr id="53" name="Freeform 308">
              <a:extLst>
                <a:ext uri="{FF2B5EF4-FFF2-40B4-BE49-F238E27FC236}">
                  <a16:creationId xmlns:a16="http://schemas.microsoft.com/office/drawing/2014/main" id="{EAB96365-35D0-4E71-84A2-4E3AB087297A}"/>
                </a:ext>
              </a:extLst>
            </p:cNvPr>
            <p:cNvSpPr>
              <a:spLocks noEditPoints="1"/>
            </p:cNvSpPr>
            <p:nvPr/>
          </p:nvSpPr>
          <p:spPr bwMode="auto">
            <a:xfrm>
              <a:off x="1247775" y="1373188"/>
              <a:ext cx="152400" cy="153987"/>
            </a:xfrm>
            <a:custGeom>
              <a:avLst/>
              <a:gdLst>
                <a:gd name="T0" fmla="*/ 306 w 1733"/>
                <a:gd name="T1" fmla="*/ 1415 h 1730"/>
                <a:gd name="T2" fmla="*/ 450 w 1733"/>
                <a:gd name="T3" fmla="*/ 1387 h 1730"/>
                <a:gd name="T4" fmla="*/ 305 w 1733"/>
                <a:gd name="T5" fmla="*/ 902 h 1730"/>
                <a:gd name="T6" fmla="*/ 581 w 1733"/>
                <a:gd name="T7" fmla="*/ 1348 h 1730"/>
                <a:gd name="T8" fmla="*/ 703 w 1733"/>
                <a:gd name="T9" fmla="*/ 1299 h 1730"/>
                <a:gd name="T10" fmla="*/ 306 w 1733"/>
                <a:gd name="T11" fmla="*/ 560 h 1730"/>
                <a:gd name="T12" fmla="*/ 814 w 1733"/>
                <a:gd name="T13" fmla="*/ 1238 h 1730"/>
                <a:gd name="T14" fmla="*/ 916 w 1733"/>
                <a:gd name="T15" fmla="*/ 1168 h 1730"/>
                <a:gd name="T16" fmla="*/ 1251 w 1733"/>
                <a:gd name="T17" fmla="*/ 306 h 1730"/>
                <a:gd name="T18" fmla="*/ 1407 w 1733"/>
                <a:gd name="T19" fmla="*/ 376 h 1730"/>
                <a:gd name="T20" fmla="*/ 1251 w 1733"/>
                <a:gd name="T21" fmla="*/ 306 h 1730"/>
                <a:gd name="T22" fmla="*/ 1303 w 1733"/>
                <a:gd name="T23" fmla="*/ 699 h 1730"/>
                <a:gd name="T24" fmla="*/ 1353 w 1733"/>
                <a:gd name="T25" fmla="*/ 578 h 1730"/>
                <a:gd name="T26" fmla="*/ 909 w 1733"/>
                <a:gd name="T27" fmla="*/ 306 h 1730"/>
                <a:gd name="T28" fmla="*/ 306 w 1733"/>
                <a:gd name="T29" fmla="*/ 388 h 1730"/>
                <a:gd name="T30" fmla="*/ 1054 w 1733"/>
                <a:gd name="T31" fmla="*/ 1050 h 1730"/>
                <a:gd name="T32" fmla="*/ 394 w 1733"/>
                <a:gd name="T33" fmla="*/ 306 h 1730"/>
                <a:gd name="T34" fmla="*/ 565 w 1733"/>
                <a:gd name="T35" fmla="*/ 305 h 1730"/>
                <a:gd name="T36" fmla="*/ 1209 w 1733"/>
                <a:gd name="T37" fmla="*/ 862 h 1730"/>
                <a:gd name="T38" fmla="*/ 736 w 1733"/>
                <a:gd name="T39" fmla="*/ 305 h 1730"/>
                <a:gd name="T40" fmla="*/ 0 w 1733"/>
                <a:gd name="T41" fmla="*/ 0 h 1730"/>
                <a:gd name="T42" fmla="*/ 1733 w 1733"/>
                <a:gd name="T43" fmla="*/ 153 h 1730"/>
                <a:gd name="T44" fmla="*/ 1719 w 1733"/>
                <a:gd name="T45" fmla="*/ 358 h 1730"/>
                <a:gd name="T46" fmla="*/ 1681 w 1733"/>
                <a:gd name="T47" fmla="*/ 556 h 1730"/>
                <a:gd name="T48" fmla="*/ 1618 w 1733"/>
                <a:gd name="T49" fmla="*/ 743 h 1730"/>
                <a:gd name="T50" fmla="*/ 1533 w 1733"/>
                <a:gd name="T51" fmla="*/ 920 h 1730"/>
                <a:gd name="T52" fmla="*/ 1428 w 1733"/>
                <a:gd name="T53" fmla="*/ 1083 h 1730"/>
                <a:gd name="T54" fmla="*/ 1303 w 1733"/>
                <a:gd name="T55" fmla="*/ 1233 h 1730"/>
                <a:gd name="T56" fmla="*/ 1162 w 1733"/>
                <a:gd name="T57" fmla="*/ 1365 h 1730"/>
                <a:gd name="T58" fmla="*/ 1004 w 1733"/>
                <a:gd name="T59" fmla="*/ 1480 h 1730"/>
                <a:gd name="T60" fmla="*/ 835 w 1733"/>
                <a:gd name="T61" fmla="*/ 1575 h 1730"/>
                <a:gd name="T62" fmla="*/ 652 w 1733"/>
                <a:gd name="T63" fmla="*/ 1649 h 1730"/>
                <a:gd name="T64" fmla="*/ 458 w 1733"/>
                <a:gd name="T65" fmla="*/ 1699 h 1730"/>
                <a:gd name="T66" fmla="*/ 256 w 1733"/>
                <a:gd name="T67" fmla="*/ 1725 h 1730"/>
                <a:gd name="T68" fmla="*/ 0 w 1733"/>
                <a:gd name="T69" fmla="*/ 1730 h 1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33" h="1730">
                  <a:moveTo>
                    <a:pt x="306" y="1244"/>
                  </a:moveTo>
                  <a:lnTo>
                    <a:pt x="306" y="1415"/>
                  </a:lnTo>
                  <a:lnTo>
                    <a:pt x="378" y="1403"/>
                  </a:lnTo>
                  <a:lnTo>
                    <a:pt x="450" y="1387"/>
                  </a:lnTo>
                  <a:lnTo>
                    <a:pt x="306" y="1244"/>
                  </a:lnTo>
                  <a:close/>
                  <a:moveTo>
                    <a:pt x="305" y="902"/>
                  </a:moveTo>
                  <a:lnTo>
                    <a:pt x="305" y="1073"/>
                  </a:lnTo>
                  <a:lnTo>
                    <a:pt x="581" y="1348"/>
                  </a:lnTo>
                  <a:lnTo>
                    <a:pt x="643" y="1325"/>
                  </a:lnTo>
                  <a:lnTo>
                    <a:pt x="703" y="1299"/>
                  </a:lnTo>
                  <a:lnTo>
                    <a:pt x="305" y="902"/>
                  </a:lnTo>
                  <a:close/>
                  <a:moveTo>
                    <a:pt x="306" y="560"/>
                  </a:moveTo>
                  <a:lnTo>
                    <a:pt x="306" y="731"/>
                  </a:lnTo>
                  <a:lnTo>
                    <a:pt x="814" y="1238"/>
                  </a:lnTo>
                  <a:lnTo>
                    <a:pt x="866" y="1205"/>
                  </a:lnTo>
                  <a:lnTo>
                    <a:pt x="916" y="1168"/>
                  </a:lnTo>
                  <a:lnTo>
                    <a:pt x="306" y="560"/>
                  </a:lnTo>
                  <a:close/>
                  <a:moveTo>
                    <a:pt x="1251" y="306"/>
                  </a:moveTo>
                  <a:lnTo>
                    <a:pt x="1392" y="446"/>
                  </a:lnTo>
                  <a:lnTo>
                    <a:pt x="1407" y="376"/>
                  </a:lnTo>
                  <a:lnTo>
                    <a:pt x="1417" y="306"/>
                  </a:lnTo>
                  <a:lnTo>
                    <a:pt x="1251" y="306"/>
                  </a:lnTo>
                  <a:close/>
                  <a:moveTo>
                    <a:pt x="909" y="306"/>
                  </a:moveTo>
                  <a:lnTo>
                    <a:pt x="1303" y="699"/>
                  </a:lnTo>
                  <a:lnTo>
                    <a:pt x="1330" y="639"/>
                  </a:lnTo>
                  <a:lnTo>
                    <a:pt x="1353" y="578"/>
                  </a:lnTo>
                  <a:lnTo>
                    <a:pt x="1080" y="306"/>
                  </a:lnTo>
                  <a:lnTo>
                    <a:pt x="909" y="306"/>
                  </a:lnTo>
                  <a:close/>
                  <a:moveTo>
                    <a:pt x="306" y="306"/>
                  </a:moveTo>
                  <a:lnTo>
                    <a:pt x="306" y="388"/>
                  </a:lnTo>
                  <a:lnTo>
                    <a:pt x="1010" y="1091"/>
                  </a:lnTo>
                  <a:lnTo>
                    <a:pt x="1054" y="1050"/>
                  </a:lnTo>
                  <a:lnTo>
                    <a:pt x="1096" y="1006"/>
                  </a:lnTo>
                  <a:lnTo>
                    <a:pt x="394" y="306"/>
                  </a:lnTo>
                  <a:lnTo>
                    <a:pt x="306" y="306"/>
                  </a:lnTo>
                  <a:close/>
                  <a:moveTo>
                    <a:pt x="565" y="305"/>
                  </a:moveTo>
                  <a:lnTo>
                    <a:pt x="1173" y="912"/>
                  </a:lnTo>
                  <a:lnTo>
                    <a:pt x="1209" y="862"/>
                  </a:lnTo>
                  <a:lnTo>
                    <a:pt x="1242" y="809"/>
                  </a:lnTo>
                  <a:lnTo>
                    <a:pt x="736" y="305"/>
                  </a:lnTo>
                  <a:lnTo>
                    <a:pt x="565" y="305"/>
                  </a:lnTo>
                  <a:close/>
                  <a:moveTo>
                    <a:pt x="0" y="0"/>
                  </a:moveTo>
                  <a:lnTo>
                    <a:pt x="1733" y="0"/>
                  </a:lnTo>
                  <a:lnTo>
                    <a:pt x="1733" y="153"/>
                  </a:lnTo>
                  <a:lnTo>
                    <a:pt x="1730" y="257"/>
                  </a:lnTo>
                  <a:lnTo>
                    <a:pt x="1719" y="358"/>
                  </a:lnTo>
                  <a:lnTo>
                    <a:pt x="1703" y="458"/>
                  </a:lnTo>
                  <a:lnTo>
                    <a:pt x="1681" y="556"/>
                  </a:lnTo>
                  <a:lnTo>
                    <a:pt x="1653" y="651"/>
                  </a:lnTo>
                  <a:lnTo>
                    <a:pt x="1618" y="743"/>
                  </a:lnTo>
                  <a:lnTo>
                    <a:pt x="1578" y="833"/>
                  </a:lnTo>
                  <a:lnTo>
                    <a:pt x="1533" y="920"/>
                  </a:lnTo>
                  <a:lnTo>
                    <a:pt x="1483" y="1003"/>
                  </a:lnTo>
                  <a:lnTo>
                    <a:pt x="1428" y="1083"/>
                  </a:lnTo>
                  <a:lnTo>
                    <a:pt x="1368" y="1160"/>
                  </a:lnTo>
                  <a:lnTo>
                    <a:pt x="1303" y="1233"/>
                  </a:lnTo>
                  <a:lnTo>
                    <a:pt x="1235" y="1301"/>
                  </a:lnTo>
                  <a:lnTo>
                    <a:pt x="1162" y="1365"/>
                  </a:lnTo>
                  <a:lnTo>
                    <a:pt x="1085" y="1424"/>
                  </a:lnTo>
                  <a:lnTo>
                    <a:pt x="1004" y="1480"/>
                  </a:lnTo>
                  <a:lnTo>
                    <a:pt x="921" y="1530"/>
                  </a:lnTo>
                  <a:lnTo>
                    <a:pt x="835" y="1575"/>
                  </a:lnTo>
                  <a:lnTo>
                    <a:pt x="744" y="1615"/>
                  </a:lnTo>
                  <a:lnTo>
                    <a:pt x="652" y="1649"/>
                  </a:lnTo>
                  <a:lnTo>
                    <a:pt x="556" y="1677"/>
                  </a:lnTo>
                  <a:lnTo>
                    <a:pt x="458" y="1699"/>
                  </a:lnTo>
                  <a:lnTo>
                    <a:pt x="358" y="1716"/>
                  </a:lnTo>
                  <a:lnTo>
                    <a:pt x="256" y="1725"/>
                  </a:lnTo>
                  <a:lnTo>
                    <a:pt x="153" y="1730"/>
                  </a:lnTo>
                  <a:lnTo>
                    <a:pt x="0" y="173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Avenir Next LT Pro" panose="020B0504020202020204" pitchFamily="34" charset="0"/>
              </a:endParaRPr>
            </a:p>
          </p:txBody>
        </p:sp>
      </p:grpSp>
      <p:sp>
        <p:nvSpPr>
          <p:cNvPr id="37" name="Rectangle 36"/>
          <p:cNvSpPr/>
          <p:nvPr/>
        </p:nvSpPr>
        <p:spPr>
          <a:xfrm>
            <a:off x="964426" y="2752404"/>
            <a:ext cx="4823631" cy="3170099"/>
          </a:xfrm>
          <a:prstGeom prst="rect">
            <a:avLst/>
          </a:prstGeom>
        </p:spPr>
        <p:txBody>
          <a:bodyPr wrap="square">
            <a:spAutoFit/>
          </a:bodyPr>
          <a:lstStyle/>
          <a:p>
            <a:pPr marL="285750" indent="-285750">
              <a:buFont typeface="Wingdings" panose="05000000000000000000" pitchFamily="2" charset="2"/>
              <a:buChar char="q"/>
            </a:pPr>
            <a:r>
              <a:rPr lang="sr-Latn-RS" sz="2000" dirty="0">
                <a:effectLst/>
                <a:latin typeface="Times New Roman" panose="02020603050405020304" pitchFamily="18" charset="0"/>
                <a:ea typeface="Aptos" panose="020B0004020202020204" pitchFamily="34" charset="0"/>
              </a:rPr>
              <a:t>The main purpose of this research is assessing the level of the Green Transition Outlook and comparison of the economic trends in Western Balkan countries. </a:t>
            </a:r>
          </a:p>
          <a:p>
            <a:pPr marL="285750" indent="-285750">
              <a:buFont typeface="Wingdings" panose="05000000000000000000" pitchFamily="2" charset="2"/>
              <a:buChar char="q"/>
            </a:pPr>
            <a:r>
              <a:rPr lang="sr-Latn-RS" sz="2000" dirty="0">
                <a:effectLst/>
                <a:latin typeface="Times New Roman" panose="02020603050405020304" pitchFamily="18" charset="0"/>
                <a:ea typeface="Aptos" panose="020B0004020202020204" pitchFamily="34" charset="0"/>
              </a:rPr>
              <a:t>The special attention is on comparative analysis</a:t>
            </a:r>
            <a:r>
              <a:rPr lang="sr-Latn-RS" sz="2000" dirty="0">
                <a:effectLst/>
                <a:latin typeface="Aptos" panose="020B0004020202020204" pitchFamily="34" charset="0"/>
                <a:ea typeface="Aptos" panose="020B0004020202020204" pitchFamily="34" charset="0"/>
                <a:cs typeface="Times New Roman" panose="02020603050405020304" pitchFamily="18" charset="0"/>
              </a:rPr>
              <a:t> </a:t>
            </a:r>
            <a:r>
              <a:rPr lang="sr-Latn-RS" sz="2000" dirty="0">
                <a:effectLst/>
                <a:latin typeface="Times New Roman" panose="02020603050405020304" pitchFamily="18" charset="0"/>
                <a:ea typeface="Aptos" panose="020B0004020202020204" pitchFamily="34" charset="0"/>
              </a:rPr>
              <a:t>for selected green economy indicators for Serbia and Bosnia and Hercegovina (</a:t>
            </a:r>
            <a:r>
              <a:rPr lang="en-US" sz="2000" i="1" dirty="0">
                <a:effectLst/>
                <a:latin typeface="Times New Roman" panose="02020603050405020304" pitchFamily="18" charset="0"/>
                <a:ea typeface="Aptos" panose="020B0004020202020204" pitchFamily="34" charset="0"/>
              </a:rPr>
              <a:t>Economic Complexity Index,</a:t>
            </a:r>
            <a:r>
              <a:rPr lang="en-US" sz="2000" i="1" dirty="0">
                <a:effectLst/>
                <a:latin typeface="Aptos" panose="020B0004020202020204" pitchFamily="34" charset="0"/>
                <a:ea typeface="Aptos" panose="020B0004020202020204" pitchFamily="34" charset="0"/>
                <a:cs typeface="Times New Roman" panose="02020603050405020304" pitchFamily="18" charset="0"/>
              </a:rPr>
              <a:t> </a:t>
            </a:r>
            <a:r>
              <a:rPr lang="en-US" sz="2000" i="1" dirty="0">
                <a:effectLst/>
                <a:latin typeface="Times New Roman" panose="02020603050405020304" pitchFamily="18" charset="0"/>
                <a:ea typeface="Aptos" panose="020B0004020202020204" pitchFamily="34" charset="0"/>
              </a:rPr>
              <a:t>Green export share, Green import share</a:t>
            </a:r>
            <a:r>
              <a:rPr lang="sr-Latn-RS" sz="2000" dirty="0">
                <a:effectLst/>
                <a:latin typeface="Times New Roman" panose="02020603050405020304" pitchFamily="18" charset="0"/>
                <a:ea typeface="Aptos" panose="020B0004020202020204" pitchFamily="34" charset="0"/>
              </a:rPr>
              <a:t>). </a:t>
            </a:r>
            <a:endParaRPr lang="en-US" sz="2000" dirty="0">
              <a:solidFill>
                <a:schemeClr val="tx1">
                  <a:lumMod val="50000"/>
                  <a:lumOff val="50000"/>
                </a:schemeClr>
              </a:solidFill>
              <a:latin typeface="Avenir Next LT Pro" panose="020B0504020202020204" pitchFamily="34" charset="0"/>
              <a:cs typeface="Segoe UI Light" panose="020B0502040204020203" pitchFamily="34" charset="0"/>
            </a:endParaRPr>
          </a:p>
        </p:txBody>
      </p:sp>
      <p:pic>
        <p:nvPicPr>
          <p:cNvPr id="5" name="Picture Placeholder 4"/>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6516" r="6516"/>
          <a:stretch/>
        </p:blipFill>
        <p:spPr>
          <a:xfrm>
            <a:off x="6227763" y="0"/>
            <a:ext cx="5964237" cy="6858000"/>
          </a:xfrm>
        </p:spPr>
      </p:pic>
      <p:pic>
        <p:nvPicPr>
          <p:cNvPr id="15" name="Graphic 4">
            <a:extLst>
              <a:ext uri="{FF2B5EF4-FFF2-40B4-BE49-F238E27FC236}">
                <a16:creationId xmlns:a16="http://schemas.microsoft.com/office/drawing/2014/main" id="{497EADB9-5CC2-49A1-2046-8D28410883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5950" y="403527"/>
            <a:ext cx="1981200" cy="428625"/>
          </a:xfrm>
          <a:prstGeom prst="rect">
            <a:avLst/>
          </a:prstGeom>
        </p:spPr>
      </p:pic>
    </p:spTree>
    <p:extLst>
      <p:ext uri="{BB962C8B-B14F-4D97-AF65-F5344CB8AC3E}">
        <p14:creationId xmlns:p14="http://schemas.microsoft.com/office/powerpoint/2010/main" val="35868976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46" cy="6858000"/>
          </a:xfrm>
          <a:prstGeom prst="rect">
            <a:avLst/>
          </a:prstGeom>
          <a:solidFill>
            <a:srgbClr val="3546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3" name="Rectangle 4"/>
          <p:cNvSpPr/>
          <p:nvPr/>
        </p:nvSpPr>
        <p:spPr>
          <a:xfrm>
            <a:off x="0" y="4802725"/>
            <a:ext cx="12192000" cy="1991898"/>
          </a:xfrm>
          <a:custGeom>
            <a:avLst/>
            <a:gdLst>
              <a:gd name="connsiteX0" fmla="*/ 0 w 12216984"/>
              <a:gd name="connsiteY0" fmla="*/ 0 h 1389150"/>
              <a:gd name="connsiteX1" fmla="*/ 12216984 w 12216984"/>
              <a:gd name="connsiteY1" fmla="*/ 0 h 1389150"/>
              <a:gd name="connsiteX2" fmla="*/ 12216984 w 12216984"/>
              <a:gd name="connsiteY2" fmla="*/ 1389150 h 1389150"/>
              <a:gd name="connsiteX3" fmla="*/ 0 w 12216984"/>
              <a:gd name="connsiteY3" fmla="*/ 1389150 h 1389150"/>
              <a:gd name="connsiteX4" fmla="*/ 0 w 12216984"/>
              <a:gd name="connsiteY4" fmla="*/ 0 h 1389150"/>
              <a:gd name="connsiteX0" fmla="*/ 0 w 12216984"/>
              <a:gd name="connsiteY0" fmla="*/ 0 h 1389150"/>
              <a:gd name="connsiteX1" fmla="*/ 3125372 w 12216984"/>
              <a:gd name="connsiteY1" fmla="*/ 0 h 1389150"/>
              <a:gd name="connsiteX2" fmla="*/ 12216984 w 12216984"/>
              <a:gd name="connsiteY2" fmla="*/ 0 h 1389150"/>
              <a:gd name="connsiteX3" fmla="*/ 12216984 w 12216984"/>
              <a:gd name="connsiteY3" fmla="*/ 1389150 h 1389150"/>
              <a:gd name="connsiteX4" fmla="*/ 0 w 12216984"/>
              <a:gd name="connsiteY4" fmla="*/ 1389150 h 1389150"/>
              <a:gd name="connsiteX5" fmla="*/ 0 w 12216984"/>
              <a:gd name="connsiteY5" fmla="*/ 0 h 1389150"/>
              <a:gd name="connsiteX0" fmla="*/ 0 w 12216984"/>
              <a:gd name="connsiteY0" fmla="*/ 0 h 1389150"/>
              <a:gd name="connsiteX1" fmla="*/ 3125372 w 12216984"/>
              <a:gd name="connsiteY1" fmla="*/ 0 h 1389150"/>
              <a:gd name="connsiteX2" fmla="*/ 8997534 w 12216984"/>
              <a:gd name="connsiteY2" fmla="*/ 0 h 1389150"/>
              <a:gd name="connsiteX3" fmla="*/ 12216984 w 12216984"/>
              <a:gd name="connsiteY3" fmla="*/ 0 h 1389150"/>
              <a:gd name="connsiteX4" fmla="*/ 12216984 w 12216984"/>
              <a:gd name="connsiteY4" fmla="*/ 1389150 h 1389150"/>
              <a:gd name="connsiteX5" fmla="*/ 0 w 12216984"/>
              <a:gd name="connsiteY5" fmla="*/ 1389150 h 1389150"/>
              <a:gd name="connsiteX6" fmla="*/ 0 w 12216984"/>
              <a:gd name="connsiteY6" fmla="*/ 0 h 1389150"/>
              <a:gd name="connsiteX0" fmla="*/ 0 w 12216984"/>
              <a:gd name="connsiteY0" fmla="*/ 0 h 1389150"/>
              <a:gd name="connsiteX1" fmla="*/ 3111085 w 12216984"/>
              <a:gd name="connsiteY1" fmla="*/ 14288 h 1389150"/>
              <a:gd name="connsiteX2" fmla="*/ 8997534 w 12216984"/>
              <a:gd name="connsiteY2" fmla="*/ 0 h 1389150"/>
              <a:gd name="connsiteX3" fmla="*/ 12216984 w 12216984"/>
              <a:gd name="connsiteY3" fmla="*/ 0 h 1389150"/>
              <a:gd name="connsiteX4" fmla="*/ 12216984 w 12216984"/>
              <a:gd name="connsiteY4" fmla="*/ 1389150 h 1389150"/>
              <a:gd name="connsiteX5" fmla="*/ 0 w 12216984"/>
              <a:gd name="connsiteY5" fmla="*/ 1389150 h 1389150"/>
              <a:gd name="connsiteX6" fmla="*/ 0 w 12216984"/>
              <a:gd name="connsiteY6" fmla="*/ 0 h 1389150"/>
              <a:gd name="connsiteX0" fmla="*/ 0 w 12216984"/>
              <a:gd name="connsiteY0" fmla="*/ 0 h 1446300"/>
              <a:gd name="connsiteX1" fmla="*/ 3111085 w 12216984"/>
              <a:gd name="connsiteY1" fmla="*/ 71438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153947 w 12216984"/>
              <a:gd name="connsiteY1" fmla="*/ 1085851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153947 w 12216984"/>
              <a:gd name="connsiteY1" fmla="*/ 1085851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153947 w 12216984"/>
              <a:gd name="connsiteY1" fmla="*/ 1085851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496847 w 12216984"/>
              <a:gd name="connsiteY1" fmla="*/ 600076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0 h 1446300"/>
              <a:gd name="connsiteX1" fmla="*/ 3496847 w 12216984"/>
              <a:gd name="connsiteY1" fmla="*/ 600076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82510 h 1528810"/>
              <a:gd name="connsiteX1" fmla="*/ 3496847 w 12216984"/>
              <a:gd name="connsiteY1" fmla="*/ 682586 h 1528810"/>
              <a:gd name="connsiteX2" fmla="*/ 8997534 w 12216984"/>
              <a:gd name="connsiteY2" fmla="*/ 139660 h 1528810"/>
              <a:gd name="connsiteX3" fmla="*/ 12216984 w 12216984"/>
              <a:gd name="connsiteY3" fmla="*/ 139660 h 1528810"/>
              <a:gd name="connsiteX4" fmla="*/ 12216984 w 12216984"/>
              <a:gd name="connsiteY4" fmla="*/ 1528810 h 1528810"/>
              <a:gd name="connsiteX5" fmla="*/ 0 w 12216984"/>
              <a:gd name="connsiteY5" fmla="*/ 1528810 h 1528810"/>
              <a:gd name="connsiteX6" fmla="*/ 0 w 12216984"/>
              <a:gd name="connsiteY6" fmla="*/ 82510 h 1528810"/>
              <a:gd name="connsiteX0" fmla="*/ 0 w 12216984"/>
              <a:gd name="connsiteY0" fmla="*/ 82510 h 1528810"/>
              <a:gd name="connsiteX1" fmla="*/ 3496847 w 12216984"/>
              <a:gd name="connsiteY1" fmla="*/ 682586 h 1528810"/>
              <a:gd name="connsiteX2" fmla="*/ 8997534 w 12216984"/>
              <a:gd name="connsiteY2" fmla="*/ 139660 h 1528810"/>
              <a:gd name="connsiteX3" fmla="*/ 12216984 w 12216984"/>
              <a:gd name="connsiteY3" fmla="*/ 139660 h 1528810"/>
              <a:gd name="connsiteX4" fmla="*/ 12216984 w 12216984"/>
              <a:gd name="connsiteY4" fmla="*/ 1528810 h 1528810"/>
              <a:gd name="connsiteX5" fmla="*/ 0 w 12216984"/>
              <a:gd name="connsiteY5" fmla="*/ 1528810 h 1528810"/>
              <a:gd name="connsiteX6" fmla="*/ 0 w 12216984"/>
              <a:gd name="connsiteY6" fmla="*/ 82510 h 1528810"/>
              <a:gd name="connsiteX0" fmla="*/ 0 w 12216984"/>
              <a:gd name="connsiteY0" fmla="*/ 0 h 1446300"/>
              <a:gd name="connsiteX1" fmla="*/ 3496847 w 12216984"/>
              <a:gd name="connsiteY1" fmla="*/ 600076 h 1446300"/>
              <a:gd name="connsiteX2" fmla="*/ 8997534 w 12216984"/>
              <a:gd name="connsiteY2" fmla="*/ 57150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88486 h 1534786"/>
              <a:gd name="connsiteX1" fmla="*/ 3496847 w 12216984"/>
              <a:gd name="connsiteY1" fmla="*/ 688562 h 1534786"/>
              <a:gd name="connsiteX2" fmla="*/ 8997534 w 12216984"/>
              <a:gd name="connsiteY2" fmla="*/ 145636 h 1534786"/>
              <a:gd name="connsiteX3" fmla="*/ 12216984 w 12216984"/>
              <a:gd name="connsiteY3" fmla="*/ 145636 h 1534786"/>
              <a:gd name="connsiteX4" fmla="*/ 12216984 w 12216984"/>
              <a:gd name="connsiteY4" fmla="*/ 1534786 h 1534786"/>
              <a:gd name="connsiteX5" fmla="*/ 0 w 12216984"/>
              <a:gd name="connsiteY5" fmla="*/ 1534786 h 1534786"/>
              <a:gd name="connsiteX6" fmla="*/ 0 w 12216984"/>
              <a:gd name="connsiteY6" fmla="*/ 88486 h 1534786"/>
              <a:gd name="connsiteX0" fmla="*/ 0 w 12216984"/>
              <a:gd name="connsiteY0" fmla="*/ 0 h 1446300"/>
              <a:gd name="connsiteX1" fmla="*/ 3496847 w 12216984"/>
              <a:gd name="connsiteY1" fmla="*/ 600076 h 1446300"/>
              <a:gd name="connsiteX2" fmla="*/ 8968959 w 12216984"/>
              <a:gd name="connsiteY2" fmla="*/ 814387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50983 h 1497283"/>
              <a:gd name="connsiteX1" fmla="*/ 3496847 w 12216984"/>
              <a:gd name="connsiteY1" fmla="*/ 651059 h 1497283"/>
              <a:gd name="connsiteX2" fmla="*/ 8968959 w 12216984"/>
              <a:gd name="connsiteY2" fmla="*/ 208145 h 1497283"/>
              <a:gd name="connsiteX3" fmla="*/ 12216984 w 12216984"/>
              <a:gd name="connsiteY3" fmla="*/ 108133 h 1497283"/>
              <a:gd name="connsiteX4" fmla="*/ 12216984 w 12216984"/>
              <a:gd name="connsiteY4" fmla="*/ 1497283 h 1497283"/>
              <a:gd name="connsiteX5" fmla="*/ 0 w 12216984"/>
              <a:gd name="connsiteY5" fmla="*/ 1497283 h 1497283"/>
              <a:gd name="connsiteX6" fmla="*/ 0 w 12216984"/>
              <a:gd name="connsiteY6" fmla="*/ 50983 h 1497283"/>
              <a:gd name="connsiteX0" fmla="*/ 0 w 12216984"/>
              <a:gd name="connsiteY0" fmla="*/ 50983 h 1497283"/>
              <a:gd name="connsiteX1" fmla="*/ 3496847 w 12216984"/>
              <a:gd name="connsiteY1" fmla="*/ 651059 h 1497283"/>
              <a:gd name="connsiteX2" fmla="*/ 8968959 w 12216984"/>
              <a:gd name="connsiteY2" fmla="*/ 208145 h 1497283"/>
              <a:gd name="connsiteX3" fmla="*/ 12216984 w 12216984"/>
              <a:gd name="connsiteY3" fmla="*/ 108133 h 1497283"/>
              <a:gd name="connsiteX4" fmla="*/ 12216984 w 12216984"/>
              <a:gd name="connsiteY4" fmla="*/ 1497283 h 1497283"/>
              <a:gd name="connsiteX5" fmla="*/ 0 w 12216984"/>
              <a:gd name="connsiteY5" fmla="*/ 1497283 h 1497283"/>
              <a:gd name="connsiteX6" fmla="*/ 0 w 12216984"/>
              <a:gd name="connsiteY6" fmla="*/ 50983 h 1497283"/>
              <a:gd name="connsiteX0" fmla="*/ 0 w 12216984"/>
              <a:gd name="connsiteY0" fmla="*/ 0 h 1446300"/>
              <a:gd name="connsiteX1" fmla="*/ 3496847 w 12216984"/>
              <a:gd name="connsiteY1" fmla="*/ 600076 h 1446300"/>
              <a:gd name="connsiteX2" fmla="*/ 8940384 w 12216984"/>
              <a:gd name="connsiteY2" fmla="*/ 471487 h 1446300"/>
              <a:gd name="connsiteX3" fmla="*/ 12216984 w 12216984"/>
              <a:gd name="connsiteY3" fmla="*/ 57150 h 1446300"/>
              <a:gd name="connsiteX4" fmla="*/ 12216984 w 12216984"/>
              <a:gd name="connsiteY4" fmla="*/ 1446300 h 1446300"/>
              <a:gd name="connsiteX5" fmla="*/ 0 w 12216984"/>
              <a:gd name="connsiteY5" fmla="*/ 1446300 h 1446300"/>
              <a:gd name="connsiteX6" fmla="*/ 0 w 12216984"/>
              <a:gd name="connsiteY6" fmla="*/ 0 h 1446300"/>
              <a:gd name="connsiteX0" fmla="*/ 0 w 12216984"/>
              <a:gd name="connsiteY0" fmla="*/ 35886 h 1482186"/>
              <a:gd name="connsiteX1" fmla="*/ 3496847 w 12216984"/>
              <a:gd name="connsiteY1" fmla="*/ 635962 h 1482186"/>
              <a:gd name="connsiteX2" fmla="*/ 8940384 w 12216984"/>
              <a:gd name="connsiteY2" fmla="*/ 507373 h 1482186"/>
              <a:gd name="connsiteX3" fmla="*/ 12216984 w 12216984"/>
              <a:gd name="connsiteY3" fmla="*/ 93036 h 1482186"/>
              <a:gd name="connsiteX4" fmla="*/ 12216984 w 12216984"/>
              <a:gd name="connsiteY4" fmla="*/ 1482186 h 1482186"/>
              <a:gd name="connsiteX5" fmla="*/ 0 w 12216984"/>
              <a:gd name="connsiteY5" fmla="*/ 1482186 h 1482186"/>
              <a:gd name="connsiteX6" fmla="*/ 0 w 12216984"/>
              <a:gd name="connsiteY6" fmla="*/ 35886 h 1482186"/>
              <a:gd name="connsiteX0" fmla="*/ 0 w 12216984"/>
              <a:gd name="connsiteY0" fmla="*/ 51876 h 1498176"/>
              <a:gd name="connsiteX1" fmla="*/ 3496847 w 12216984"/>
              <a:gd name="connsiteY1" fmla="*/ 651952 h 1498176"/>
              <a:gd name="connsiteX2" fmla="*/ 8940384 w 12216984"/>
              <a:gd name="connsiteY2" fmla="*/ 523363 h 1498176"/>
              <a:gd name="connsiteX3" fmla="*/ 12216984 w 12216984"/>
              <a:gd name="connsiteY3" fmla="*/ 109026 h 1498176"/>
              <a:gd name="connsiteX4" fmla="*/ 12216984 w 12216984"/>
              <a:gd name="connsiteY4" fmla="*/ 1498176 h 1498176"/>
              <a:gd name="connsiteX5" fmla="*/ 0 w 12216984"/>
              <a:gd name="connsiteY5" fmla="*/ 1498176 h 1498176"/>
              <a:gd name="connsiteX6" fmla="*/ 0 w 12216984"/>
              <a:gd name="connsiteY6" fmla="*/ 51876 h 1498176"/>
              <a:gd name="connsiteX0" fmla="*/ 0 w 12216984"/>
              <a:gd name="connsiteY0" fmla="*/ 51876 h 1498176"/>
              <a:gd name="connsiteX1" fmla="*/ 3496847 w 12216984"/>
              <a:gd name="connsiteY1" fmla="*/ 651952 h 1498176"/>
              <a:gd name="connsiteX2" fmla="*/ 8940384 w 12216984"/>
              <a:gd name="connsiteY2" fmla="*/ 523363 h 1498176"/>
              <a:gd name="connsiteX3" fmla="*/ 12131259 w 12216984"/>
              <a:gd name="connsiteY3" fmla="*/ 409064 h 1498176"/>
              <a:gd name="connsiteX4" fmla="*/ 12216984 w 12216984"/>
              <a:gd name="connsiteY4" fmla="*/ 1498176 h 1498176"/>
              <a:gd name="connsiteX5" fmla="*/ 0 w 12216984"/>
              <a:gd name="connsiteY5" fmla="*/ 1498176 h 1498176"/>
              <a:gd name="connsiteX6" fmla="*/ 0 w 12216984"/>
              <a:gd name="connsiteY6" fmla="*/ 51876 h 1498176"/>
              <a:gd name="connsiteX0" fmla="*/ 0 w 12216984"/>
              <a:gd name="connsiteY0" fmla="*/ 51876 h 1498176"/>
              <a:gd name="connsiteX1" fmla="*/ 3496847 w 12216984"/>
              <a:gd name="connsiteY1" fmla="*/ 651952 h 1498176"/>
              <a:gd name="connsiteX2" fmla="*/ 8940384 w 12216984"/>
              <a:gd name="connsiteY2" fmla="*/ 523363 h 1498176"/>
              <a:gd name="connsiteX3" fmla="*/ 12202697 w 12216984"/>
              <a:gd name="connsiteY3" fmla="*/ 223326 h 1498176"/>
              <a:gd name="connsiteX4" fmla="*/ 12216984 w 12216984"/>
              <a:gd name="connsiteY4" fmla="*/ 1498176 h 1498176"/>
              <a:gd name="connsiteX5" fmla="*/ 0 w 12216984"/>
              <a:gd name="connsiteY5" fmla="*/ 1498176 h 1498176"/>
              <a:gd name="connsiteX6" fmla="*/ 0 w 12216984"/>
              <a:gd name="connsiteY6" fmla="*/ 51876 h 149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6984" h="1498176">
                <a:moveTo>
                  <a:pt x="0" y="51876"/>
                </a:moveTo>
                <a:cubicBezTo>
                  <a:pt x="1894278" y="156651"/>
                  <a:pt x="2474105" y="804352"/>
                  <a:pt x="3496847" y="651952"/>
                </a:cubicBezTo>
                <a:cubicBezTo>
                  <a:pt x="5587584" y="-614873"/>
                  <a:pt x="6921085" y="318576"/>
                  <a:pt x="8940384" y="523363"/>
                </a:cubicBezTo>
                <a:cubicBezTo>
                  <a:pt x="10265946" y="-310074"/>
                  <a:pt x="11120022" y="256663"/>
                  <a:pt x="12202697" y="223326"/>
                </a:cubicBezTo>
                <a:lnTo>
                  <a:pt x="12216984" y="1498176"/>
                </a:lnTo>
                <a:lnTo>
                  <a:pt x="0" y="1498176"/>
                </a:lnTo>
                <a:lnTo>
                  <a:pt x="0" y="51876"/>
                </a:lnTo>
                <a:close/>
              </a:path>
            </a:pathLst>
          </a:custGeom>
          <a:solidFill>
            <a:srgbClr val="8BC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4" name="Rectangle 2"/>
          <p:cNvSpPr/>
          <p:nvPr/>
        </p:nvSpPr>
        <p:spPr>
          <a:xfrm>
            <a:off x="0" y="4802725"/>
            <a:ext cx="12192046" cy="2055274"/>
          </a:xfrm>
          <a:custGeom>
            <a:avLst/>
            <a:gdLst>
              <a:gd name="connsiteX0" fmla="*/ 0 w 12216984"/>
              <a:gd name="connsiteY0" fmla="*/ 0 h 1532025"/>
              <a:gd name="connsiteX1" fmla="*/ 12216984 w 12216984"/>
              <a:gd name="connsiteY1" fmla="*/ 0 h 1532025"/>
              <a:gd name="connsiteX2" fmla="*/ 12216984 w 12216984"/>
              <a:gd name="connsiteY2" fmla="*/ 1532025 h 1532025"/>
              <a:gd name="connsiteX3" fmla="*/ 0 w 12216984"/>
              <a:gd name="connsiteY3" fmla="*/ 1532025 h 1532025"/>
              <a:gd name="connsiteX4" fmla="*/ 0 w 12216984"/>
              <a:gd name="connsiteY4" fmla="*/ 0 h 1532025"/>
              <a:gd name="connsiteX0" fmla="*/ 0 w 12216984"/>
              <a:gd name="connsiteY0" fmla="*/ 728663 h 1532025"/>
              <a:gd name="connsiteX1" fmla="*/ 12216984 w 12216984"/>
              <a:gd name="connsiteY1" fmla="*/ 0 h 1532025"/>
              <a:gd name="connsiteX2" fmla="*/ 12216984 w 12216984"/>
              <a:gd name="connsiteY2" fmla="*/ 1532025 h 1532025"/>
              <a:gd name="connsiteX3" fmla="*/ 0 w 12216984"/>
              <a:gd name="connsiteY3" fmla="*/ 1532025 h 1532025"/>
              <a:gd name="connsiteX4" fmla="*/ 0 w 12216984"/>
              <a:gd name="connsiteY4" fmla="*/ 728663 h 1532025"/>
              <a:gd name="connsiteX0" fmla="*/ 0 w 12231272"/>
              <a:gd name="connsiteY0" fmla="*/ 142876 h 946238"/>
              <a:gd name="connsiteX1" fmla="*/ 12231272 w 12231272"/>
              <a:gd name="connsiteY1" fmla="*/ 0 h 946238"/>
              <a:gd name="connsiteX2" fmla="*/ 12216984 w 12231272"/>
              <a:gd name="connsiteY2" fmla="*/ 946238 h 946238"/>
              <a:gd name="connsiteX3" fmla="*/ 0 w 12231272"/>
              <a:gd name="connsiteY3" fmla="*/ 946238 h 946238"/>
              <a:gd name="connsiteX4" fmla="*/ 0 w 12231272"/>
              <a:gd name="connsiteY4" fmla="*/ 142876 h 946238"/>
              <a:gd name="connsiteX0" fmla="*/ 0 w 12216984"/>
              <a:gd name="connsiteY0" fmla="*/ 671514 h 1474876"/>
              <a:gd name="connsiteX1" fmla="*/ 12202697 w 12216984"/>
              <a:gd name="connsiteY1" fmla="*/ 0 h 1474876"/>
              <a:gd name="connsiteX2" fmla="*/ 12216984 w 12216984"/>
              <a:gd name="connsiteY2" fmla="*/ 1474876 h 1474876"/>
              <a:gd name="connsiteX3" fmla="*/ 0 w 12216984"/>
              <a:gd name="connsiteY3" fmla="*/ 1474876 h 1474876"/>
              <a:gd name="connsiteX4" fmla="*/ 0 w 12216984"/>
              <a:gd name="connsiteY4" fmla="*/ 671514 h 1474876"/>
              <a:gd name="connsiteX0" fmla="*/ 0 w 12216984"/>
              <a:gd name="connsiteY0" fmla="*/ 671514 h 1474876"/>
              <a:gd name="connsiteX1" fmla="*/ 1568034 w 12216984"/>
              <a:gd name="connsiteY1" fmla="*/ 571500 h 1474876"/>
              <a:gd name="connsiteX2" fmla="*/ 12202697 w 12216984"/>
              <a:gd name="connsiteY2" fmla="*/ 0 h 1474876"/>
              <a:gd name="connsiteX3" fmla="*/ 12216984 w 12216984"/>
              <a:gd name="connsiteY3" fmla="*/ 1474876 h 1474876"/>
              <a:gd name="connsiteX4" fmla="*/ 0 w 12216984"/>
              <a:gd name="connsiteY4" fmla="*/ 1474876 h 1474876"/>
              <a:gd name="connsiteX5" fmla="*/ 0 w 12216984"/>
              <a:gd name="connsiteY5" fmla="*/ 671514 h 1474876"/>
              <a:gd name="connsiteX0" fmla="*/ 0 w 12216984"/>
              <a:gd name="connsiteY0" fmla="*/ 671514 h 1474876"/>
              <a:gd name="connsiteX1" fmla="*/ 1382297 w 12216984"/>
              <a:gd name="connsiteY1" fmla="*/ 114300 h 1474876"/>
              <a:gd name="connsiteX2" fmla="*/ 12202697 w 12216984"/>
              <a:gd name="connsiteY2" fmla="*/ 0 h 1474876"/>
              <a:gd name="connsiteX3" fmla="*/ 12216984 w 12216984"/>
              <a:gd name="connsiteY3" fmla="*/ 1474876 h 1474876"/>
              <a:gd name="connsiteX4" fmla="*/ 0 w 12216984"/>
              <a:gd name="connsiteY4" fmla="*/ 1474876 h 1474876"/>
              <a:gd name="connsiteX5" fmla="*/ 0 w 12216984"/>
              <a:gd name="connsiteY5" fmla="*/ 671514 h 1474876"/>
              <a:gd name="connsiteX0" fmla="*/ 0 w 12216984"/>
              <a:gd name="connsiteY0" fmla="*/ 671514 h 1474876"/>
              <a:gd name="connsiteX1" fmla="*/ 1382297 w 12216984"/>
              <a:gd name="connsiteY1" fmla="*/ 114300 h 1474876"/>
              <a:gd name="connsiteX2" fmla="*/ 6697247 w 12216984"/>
              <a:gd name="connsiteY2" fmla="*/ 85725 h 1474876"/>
              <a:gd name="connsiteX3" fmla="*/ 12202697 w 12216984"/>
              <a:gd name="connsiteY3" fmla="*/ 0 h 1474876"/>
              <a:gd name="connsiteX4" fmla="*/ 12216984 w 12216984"/>
              <a:gd name="connsiteY4" fmla="*/ 1474876 h 1474876"/>
              <a:gd name="connsiteX5" fmla="*/ 0 w 12216984"/>
              <a:gd name="connsiteY5" fmla="*/ 1474876 h 1474876"/>
              <a:gd name="connsiteX6" fmla="*/ 0 w 12216984"/>
              <a:gd name="connsiteY6" fmla="*/ 671514 h 1474876"/>
              <a:gd name="connsiteX0" fmla="*/ 0 w 12216984"/>
              <a:gd name="connsiteY0" fmla="*/ 728664 h 1532026"/>
              <a:gd name="connsiteX1" fmla="*/ 1382297 w 12216984"/>
              <a:gd name="connsiteY1" fmla="*/ 171450 h 1532026"/>
              <a:gd name="connsiteX2" fmla="*/ 6654385 w 12216984"/>
              <a:gd name="connsiteY2" fmla="*/ 0 h 1532026"/>
              <a:gd name="connsiteX3" fmla="*/ 12202697 w 12216984"/>
              <a:gd name="connsiteY3" fmla="*/ 57150 h 1532026"/>
              <a:gd name="connsiteX4" fmla="*/ 12216984 w 12216984"/>
              <a:gd name="connsiteY4" fmla="*/ 1532026 h 1532026"/>
              <a:gd name="connsiteX5" fmla="*/ 0 w 12216984"/>
              <a:gd name="connsiteY5" fmla="*/ 1532026 h 1532026"/>
              <a:gd name="connsiteX6" fmla="*/ 0 w 12216984"/>
              <a:gd name="connsiteY6" fmla="*/ 728664 h 1532026"/>
              <a:gd name="connsiteX0" fmla="*/ 0 w 12216984"/>
              <a:gd name="connsiteY0" fmla="*/ 728664 h 1532026"/>
              <a:gd name="connsiteX1" fmla="*/ 1382297 w 12216984"/>
              <a:gd name="connsiteY1" fmla="*/ 171450 h 1532026"/>
              <a:gd name="connsiteX2" fmla="*/ 6654385 w 12216984"/>
              <a:gd name="connsiteY2" fmla="*/ 0 h 1532026"/>
              <a:gd name="connsiteX3" fmla="*/ 12202697 w 12216984"/>
              <a:gd name="connsiteY3" fmla="*/ 57150 h 1532026"/>
              <a:gd name="connsiteX4" fmla="*/ 12216984 w 12216984"/>
              <a:gd name="connsiteY4" fmla="*/ 1532026 h 1532026"/>
              <a:gd name="connsiteX5" fmla="*/ 0 w 12216984"/>
              <a:gd name="connsiteY5" fmla="*/ 1532026 h 1532026"/>
              <a:gd name="connsiteX6" fmla="*/ 0 w 12216984"/>
              <a:gd name="connsiteY6" fmla="*/ 728664 h 1532026"/>
              <a:gd name="connsiteX0" fmla="*/ 0 w 12216984"/>
              <a:gd name="connsiteY0" fmla="*/ 742951 h 1546313"/>
              <a:gd name="connsiteX1" fmla="*/ 1382297 w 12216984"/>
              <a:gd name="connsiteY1" fmla="*/ 185737 h 1546313"/>
              <a:gd name="connsiteX2" fmla="*/ 6654385 w 12216984"/>
              <a:gd name="connsiteY2" fmla="*/ 14287 h 1546313"/>
              <a:gd name="connsiteX3" fmla="*/ 8940384 w 12216984"/>
              <a:gd name="connsiteY3" fmla="*/ 0 h 1546313"/>
              <a:gd name="connsiteX4" fmla="*/ 12202697 w 12216984"/>
              <a:gd name="connsiteY4" fmla="*/ 71437 h 1546313"/>
              <a:gd name="connsiteX5" fmla="*/ 12216984 w 12216984"/>
              <a:gd name="connsiteY5" fmla="*/ 1546313 h 1546313"/>
              <a:gd name="connsiteX6" fmla="*/ 0 w 12216984"/>
              <a:gd name="connsiteY6" fmla="*/ 1546313 h 1546313"/>
              <a:gd name="connsiteX7" fmla="*/ 0 w 12216984"/>
              <a:gd name="connsiteY7" fmla="*/ 742951 h 1546313"/>
              <a:gd name="connsiteX0" fmla="*/ 0 w 12216984"/>
              <a:gd name="connsiteY0" fmla="*/ 728664 h 1532026"/>
              <a:gd name="connsiteX1" fmla="*/ 1382297 w 12216984"/>
              <a:gd name="connsiteY1" fmla="*/ 171450 h 1532026"/>
              <a:gd name="connsiteX2" fmla="*/ 6654385 w 12216984"/>
              <a:gd name="connsiteY2" fmla="*/ 0 h 1532026"/>
              <a:gd name="connsiteX3" fmla="*/ 9297572 w 12216984"/>
              <a:gd name="connsiteY3" fmla="*/ 671513 h 1532026"/>
              <a:gd name="connsiteX4" fmla="*/ 12202697 w 12216984"/>
              <a:gd name="connsiteY4" fmla="*/ 57150 h 1532026"/>
              <a:gd name="connsiteX5" fmla="*/ 12216984 w 12216984"/>
              <a:gd name="connsiteY5" fmla="*/ 1532026 h 1532026"/>
              <a:gd name="connsiteX6" fmla="*/ 0 w 12216984"/>
              <a:gd name="connsiteY6" fmla="*/ 1532026 h 1532026"/>
              <a:gd name="connsiteX7" fmla="*/ 0 w 12216984"/>
              <a:gd name="connsiteY7" fmla="*/ 728664 h 1532026"/>
              <a:gd name="connsiteX0" fmla="*/ 0 w 12216984"/>
              <a:gd name="connsiteY0" fmla="*/ 728664 h 1532026"/>
              <a:gd name="connsiteX1" fmla="*/ 1382297 w 12216984"/>
              <a:gd name="connsiteY1" fmla="*/ 171450 h 1532026"/>
              <a:gd name="connsiteX2" fmla="*/ 6654385 w 12216984"/>
              <a:gd name="connsiteY2" fmla="*/ 0 h 1532026"/>
              <a:gd name="connsiteX3" fmla="*/ 9297572 w 12216984"/>
              <a:gd name="connsiteY3" fmla="*/ 671513 h 1532026"/>
              <a:gd name="connsiteX4" fmla="*/ 12202697 w 12216984"/>
              <a:gd name="connsiteY4" fmla="*/ 57150 h 1532026"/>
              <a:gd name="connsiteX5" fmla="*/ 12216984 w 12216984"/>
              <a:gd name="connsiteY5" fmla="*/ 1532026 h 1532026"/>
              <a:gd name="connsiteX6" fmla="*/ 0 w 12216984"/>
              <a:gd name="connsiteY6" fmla="*/ 1532026 h 1532026"/>
              <a:gd name="connsiteX7" fmla="*/ 0 w 12216984"/>
              <a:gd name="connsiteY7" fmla="*/ 728664 h 1532026"/>
              <a:gd name="connsiteX0" fmla="*/ 0 w 12216984"/>
              <a:gd name="connsiteY0" fmla="*/ 728664 h 1532026"/>
              <a:gd name="connsiteX1" fmla="*/ 1382297 w 12216984"/>
              <a:gd name="connsiteY1" fmla="*/ 171450 h 1532026"/>
              <a:gd name="connsiteX2" fmla="*/ 6654385 w 12216984"/>
              <a:gd name="connsiteY2" fmla="*/ 0 h 1532026"/>
              <a:gd name="connsiteX3" fmla="*/ 9297572 w 12216984"/>
              <a:gd name="connsiteY3" fmla="*/ 671513 h 1532026"/>
              <a:gd name="connsiteX4" fmla="*/ 12202697 w 12216984"/>
              <a:gd name="connsiteY4" fmla="*/ 57150 h 1532026"/>
              <a:gd name="connsiteX5" fmla="*/ 12216984 w 12216984"/>
              <a:gd name="connsiteY5" fmla="*/ 1532026 h 1532026"/>
              <a:gd name="connsiteX6" fmla="*/ 0 w 12216984"/>
              <a:gd name="connsiteY6" fmla="*/ 1532026 h 1532026"/>
              <a:gd name="connsiteX7" fmla="*/ 0 w 12216984"/>
              <a:gd name="connsiteY7" fmla="*/ 728664 h 1532026"/>
              <a:gd name="connsiteX0" fmla="*/ 0 w 12216984"/>
              <a:gd name="connsiteY0" fmla="*/ 743579 h 1546941"/>
              <a:gd name="connsiteX1" fmla="*/ 1382297 w 12216984"/>
              <a:gd name="connsiteY1" fmla="*/ 186365 h 1546941"/>
              <a:gd name="connsiteX2" fmla="*/ 6654385 w 12216984"/>
              <a:gd name="connsiteY2" fmla="*/ 14915 h 1546941"/>
              <a:gd name="connsiteX3" fmla="*/ 9297572 w 12216984"/>
              <a:gd name="connsiteY3" fmla="*/ 686428 h 1546941"/>
              <a:gd name="connsiteX4" fmla="*/ 12202697 w 12216984"/>
              <a:gd name="connsiteY4" fmla="*/ 72065 h 1546941"/>
              <a:gd name="connsiteX5" fmla="*/ 12216984 w 12216984"/>
              <a:gd name="connsiteY5" fmla="*/ 1546941 h 1546941"/>
              <a:gd name="connsiteX6" fmla="*/ 0 w 12216984"/>
              <a:gd name="connsiteY6" fmla="*/ 1546941 h 1546941"/>
              <a:gd name="connsiteX7" fmla="*/ 0 w 12216984"/>
              <a:gd name="connsiteY7" fmla="*/ 743579 h 1546941"/>
              <a:gd name="connsiteX0" fmla="*/ 0 w 12216984"/>
              <a:gd name="connsiteY0" fmla="*/ 743579 h 1546941"/>
              <a:gd name="connsiteX1" fmla="*/ 1382297 w 12216984"/>
              <a:gd name="connsiteY1" fmla="*/ 186365 h 1546941"/>
              <a:gd name="connsiteX2" fmla="*/ 6654385 w 12216984"/>
              <a:gd name="connsiteY2" fmla="*/ 14915 h 1546941"/>
              <a:gd name="connsiteX3" fmla="*/ 9297572 w 12216984"/>
              <a:gd name="connsiteY3" fmla="*/ 686428 h 1546941"/>
              <a:gd name="connsiteX4" fmla="*/ 12202697 w 12216984"/>
              <a:gd name="connsiteY4" fmla="*/ 72065 h 1546941"/>
              <a:gd name="connsiteX5" fmla="*/ 12216984 w 12216984"/>
              <a:gd name="connsiteY5" fmla="*/ 1546941 h 1546941"/>
              <a:gd name="connsiteX6" fmla="*/ 0 w 12216984"/>
              <a:gd name="connsiteY6" fmla="*/ 1546941 h 1546941"/>
              <a:gd name="connsiteX7" fmla="*/ 0 w 12216984"/>
              <a:gd name="connsiteY7" fmla="*/ 743579 h 1546941"/>
              <a:gd name="connsiteX0" fmla="*/ 0 w 12216984"/>
              <a:gd name="connsiteY0" fmla="*/ 743579 h 1546941"/>
              <a:gd name="connsiteX1" fmla="*/ 1382297 w 12216984"/>
              <a:gd name="connsiteY1" fmla="*/ 186365 h 1546941"/>
              <a:gd name="connsiteX2" fmla="*/ 6654385 w 12216984"/>
              <a:gd name="connsiteY2" fmla="*/ 14915 h 1546941"/>
              <a:gd name="connsiteX3" fmla="*/ 9297572 w 12216984"/>
              <a:gd name="connsiteY3" fmla="*/ 686428 h 1546941"/>
              <a:gd name="connsiteX4" fmla="*/ 12202697 w 12216984"/>
              <a:gd name="connsiteY4" fmla="*/ 72065 h 1546941"/>
              <a:gd name="connsiteX5" fmla="*/ 12216984 w 12216984"/>
              <a:gd name="connsiteY5" fmla="*/ 1546941 h 1546941"/>
              <a:gd name="connsiteX6" fmla="*/ 0 w 12216984"/>
              <a:gd name="connsiteY6" fmla="*/ 1546941 h 1546941"/>
              <a:gd name="connsiteX7" fmla="*/ 0 w 12216984"/>
              <a:gd name="connsiteY7" fmla="*/ 743579 h 1546941"/>
              <a:gd name="connsiteX0" fmla="*/ 0 w 12216984"/>
              <a:gd name="connsiteY0" fmla="*/ 743579 h 1546941"/>
              <a:gd name="connsiteX1" fmla="*/ 1382297 w 12216984"/>
              <a:gd name="connsiteY1" fmla="*/ 186365 h 1546941"/>
              <a:gd name="connsiteX2" fmla="*/ 6654385 w 12216984"/>
              <a:gd name="connsiteY2" fmla="*/ 14915 h 1546941"/>
              <a:gd name="connsiteX3" fmla="*/ 9297572 w 12216984"/>
              <a:gd name="connsiteY3" fmla="*/ 686428 h 1546941"/>
              <a:gd name="connsiteX4" fmla="*/ 12202697 w 12216984"/>
              <a:gd name="connsiteY4" fmla="*/ 72065 h 1546941"/>
              <a:gd name="connsiteX5" fmla="*/ 12216984 w 12216984"/>
              <a:gd name="connsiteY5" fmla="*/ 1546941 h 1546941"/>
              <a:gd name="connsiteX6" fmla="*/ 0 w 12216984"/>
              <a:gd name="connsiteY6" fmla="*/ 1546941 h 1546941"/>
              <a:gd name="connsiteX7" fmla="*/ 0 w 12216984"/>
              <a:gd name="connsiteY7" fmla="*/ 743579 h 1546941"/>
              <a:gd name="connsiteX0" fmla="*/ 0 w 12216984"/>
              <a:gd name="connsiteY0" fmla="*/ 738073 h 1541435"/>
              <a:gd name="connsiteX1" fmla="*/ 1382297 w 12216984"/>
              <a:gd name="connsiteY1" fmla="*/ 180859 h 1541435"/>
              <a:gd name="connsiteX2" fmla="*/ 6654385 w 12216984"/>
              <a:gd name="connsiteY2" fmla="*/ 9409 h 1541435"/>
              <a:gd name="connsiteX3" fmla="*/ 9268997 w 12216984"/>
              <a:gd name="connsiteY3" fmla="*/ 823797 h 1541435"/>
              <a:gd name="connsiteX4" fmla="*/ 12202697 w 12216984"/>
              <a:gd name="connsiteY4" fmla="*/ 66559 h 1541435"/>
              <a:gd name="connsiteX5" fmla="*/ 12216984 w 12216984"/>
              <a:gd name="connsiteY5" fmla="*/ 1541435 h 1541435"/>
              <a:gd name="connsiteX6" fmla="*/ 0 w 12216984"/>
              <a:gd name="connsiteY6" fmla="*/ 1541435 h 1541435"/>
              <a:gd name="connsiteX7" fmla="*/ 0 w 12216984"/>
              <a:gd name="connsiteY7" fmla="*/ 738073 h 1541435"/>
              <a:gd name="connsiteX0" fmla="*/ 0 w 12216984"/>
              <a:gd name="connsiteY0" fmla="*/ 738073 h 1541435"/>
              <a:gd name="connsiteX1" fmla="*/ 1382297 w 12216984"/>
              <a:gd name="connsiteY1" fmla="*/ 180859 h 1541435"/>
              <a:gd name="connsiteX2" fmla="*/ 6654385 w 12216984"/>
              <a:gd name="connsiteY2" fmla="*/ 9409 h 1541435"/>
              <a:gd name="connsiteX3" fmla="*/ 9268997 w 12216984"/>
              <a:gd name="connsiteY3" fmla="*/ 823797 h 1541435"/>
              <a:gd name="connsiteX4" fmla="*/ 12202697 w 12216984"/>
              <a:gd name="connsiteY4" fmla="*/ 66559 h 1541435"/>
              <a:gd name="connsiteX5" fmla="*/ 12216984 w 12216984"/>
              <a:gd name="connsiteY5" fmla="*/ 1541435 h 1541435"/>
              <a:gd name="connsiteX6" fmla="*/ 0 w 12216984"/>
              <a:gd name="connsiteY6" fmla="*/ 1541435 h 1541435"/>
              <a:gd name="connsiteX7" fmla="*/ 0 w 12216984"/>
              <a:gd name="connsiteY7" fmla="*/ 738073 h 1541435"/>
              <a:gd name="connsiteX0" fmla="*/ 0 w 12216984"/>
              <a:gd name="connsiteY0" fmla="*/ 770541 h 1573903"/>
              <a:gd name="connsiteX1" fmla="*/ 1382297 w 12216984"/>
              <a:gd name="connsiteY1" fmla="*/ 213327 h 1573903"/>
              <a:gd name="connsiteX2" fmla="*/ 6654385 w 12216984"/>
              <a:gd name="connsiteY2" fmla="*/ 41877 h 1573903"/>
              <a:gd name="connsiteX3" fmla="*/ 9268997 w 12216984"/>
              <a:gd name="connsiteY3" fmla="*/ 856265 h 1573903"/>
              <a:gd name="connsiteX4" fmla="*/ 12202697 w 12216984"/>
              <a:gd name="connsiteY4" fmla="*/ 99027 h 1573903"/>
              <a:gd name="connsiteX5" fmla="*/ 12216984 w 12216984"/>
              <a:gd name="connsiteY5" fmla="*/ 1573903 h 1573903"/>
              <a:gd name="connsiteX6" fmla="*/ 0 w 12216984"/>
              <a:gd name="connsiteY6" fmla="*/ 1573903 h 1573903"/>
              <a:gd name="connsiteX7" fmla="*/ 0 w 12216984"/>
              <a:gd name="connsiteY7" fmla="*/ 770541 h 1573903"/>
              <a:gd name="connsiteX0" fmla="*/ 0 w 12216984"/>
              <a:gd name="connsiteY0" fmla="*/ 741923 h 1545285"/>
              <a:gd name="connsiteX1" fmla="*/ 1382297 w 12216984"/>
              <a:gd name="connsiteY1" fmla="*/ 184709 h 1545285"/>
              <a:gd name="connsiteX2" fmla="*/ 6654385 w 12216984"/>
              <a:gd name="connsiteY2" fmla="*/ 13259 h 1545285"/>
              <a:gd name="connsiteX3" fmla="*/ 9268997 w 12216984"/>
              <a:gd name="connsiteY3" fmla="*/ 827647 h 1545285"/>
              <a:gd name="connsiteX4" fmla="*/ 12202697 w 12216984"/>
              <a:gd name="connsiteY4" fmla="*/ 70409 h 1545285"/>
              <a:gd name="connsiteX5" fmla="*/ 12216984 w 12216984"/>
              <a:gd name="connsiteY5" fmla="*/ 1545285 h 1545285"/>
              <a:gd name="connsiteX6" fmla="*/ 0 w 12216984"/>
              <a:gd name="connsiteY6" fmla="*/ 1545285 h 1545285"/>
              <a:gd name="connsiteX7" fmla="*/ 0 w 12216984"/>
              <a:gd name="connsiteY7" fmla="*/ 741923 h 1545285"/>
              <a:gd name="connsiteX0" fmla="*/ 0 w 12216984"/>
              <a:gd name="connsiteY0" fmla="*/ 741923 h 1545285"/>
              <a:gd name="connsiteX1" fmla="*/ 1382297 w 12216984"/>
              <a:gd name="connsiteY1" fmla="*/ 184709 h 1545285"/>
              <a:gd name="connsiteX2" fmla="*/ 6654385 w 12216984"/>
              <a:gd name="connsiteY2" fmla="*/ 13259 h 1545285"/>
              <a:gd name="connsiteX3" fmla="*/ 9268997 w 12216984"/>
              <a:gd name="connsiteY3" fmla="*/ 827647 h 1545285"/>
              <a:gd name="connsiteX4" fmla="*/ 12202697 w 12216984"/>
              <a:gd name="connsiteY4" fmla="*/ 70409 h 1545285"/>
              <a:gd name="connsiteX5" fmla="*/ 12216984 w 12216984"/>
              <a:gd name="connsiteY5" fmla="*/ 1545285 h 1545285"/>
              <a:gd name="connsiteX6" fmla="*/ 0 w 12216984"/>
              <a:gd name="connsiteY6" fmla="*/ 1545285 h 1545285"/>
              <a:gd name="connsiteX7" fmla="*/ 0 w 12216984"/>
              <a:gd name="connsiteY7" fmla="*/ 741923 h 1545285"/>
              <a:gd name="connsiteX0" fmla="*/ 0 w 12216984"/>
              <a:gd name="connsiteY0" fmla="*/ 757288 h 1560650"/>
              <a:gd name="connsiteX1" fmla="*/ 1382297 w 12216984"/>
              <a:gd name="connsiteY1" fmla="*/ 200074 h 1560650"/>
              <a:gd name="connsiteX2" fmla="*/ 4211222 w 12216984"/>
              <a:gd name="connsiteY2" fmla="*/ 185788 h 1560650"/>
              <a:gd name="connsiteX3" fmla="*/ 6654385 w 12216984"/>
              <a:gd name="connsiteY3" fmla="*/ 28624 h 1560650"/>
              <a:gd name="connsiteX4" fmla="*/ 9268997 w 12216984"/>
              <a:gd name="connsiteY4" fmla="*/ 843012 h 1560650"/>
              <a:gd name="connsiteX5" fmla="*/ 12202697 w 12216984"/>
              <a:gd name="connsiteY5" fmla="*/ 85774 h 1560650"/>
              <a:gd name="connsiteX6" fmla="*/ 12216984 w 12216984"/>
              <a:gd name="connsiteY6" fmla="*/ 1560650 h 1560650"/>
              <a:gd name="connsiteX7" fmla="*/ 0 w 12216984"/>
              <a:gd name="connsiteY7" fmla="*/ 1560650 h 1560650"/>
              <a:gd name="connsiteX8" fmla="*/ 0 w 12216984"/>
              <a:gd name="connsiteY8" fmla="*/ 757288 h 1560650"/>
              <a:gd name="connsiteX0" fmla="*/ 0 w 12216984"/>
              <a:gd name="connsiteY0" fmla="*/ 741923 h 1545285"/>
              <a:gd name="connsiteX1" fmla="*/ 1382297 w 12216984"/>
              <a:gd name="connsiteY1" fmla="*/ 184709 h 1545285"/>
              <a:gd name="connsiteX2" fmla="*/ 4239797 w 12216984"/>
              <a:gd name="connsiteY2" fmla="*/ 884798 h 1545285"/>
              <a:gd name="connsiteX3" fmla="*/ 6654385 w 12216984"/>
              <a:gd name="connsiteY3" fmla="*/ 13259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741923 h 1545285"/>
              <a:gd name="connsiteX0" fmla="*/ 0 w 12216984"/>
              <a:gd name="connsiteY0" fmla="*/ 741923 h 1545285"/>
              <a:gd name="connsiteX1" fmla="*/ 1382297 w 12216984"/>
              <a:gd name="connsiteY1" fmla="*/ 184709 h 1545285"/>
              <a:gd name="connsiteX2" fmla="*/ 4239797 w 12216984"/>
              <a:gd name="connsiteY2" fmla="*/ 884798 h 1545285"/>
              <a:gd name="connsiteX3" fmla="*/ 6654385 w 12216984"/>
              <a:gd name="connsiteY3" fmla="*/ 13259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741923 h 1545285"/>
              <a:gd name="connsiteX0" fmla="*/ 0 w 12216984"/>
              <a:gd name="connsiteY0" fmla="*/ 741923 h 1545285"/>
              <a:gd name="connsiteX1" fmla="*/ 1382297 w 12216984"/>
              <a:gd name="connsiteY1" fmla="*/ 184709 h 1545285"/>
              <a:gd name="connsiteX2" fmla="*/ 4239797 w 12216984"/>
              <a:gd name="connsiteY2" fmla="*/ 884798 h 1545285"/>
              <a:gd name="connsiteX3" fmla="*/ 6654385 w 12216984"/>
              <a:gd name="connsiteY3" fmla="*/ 313297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741923 h 1545285"/>
              <a:gd name="connsiteX0" fmla="*/ 0 w 12216984"/>
              <a:gd name="connsiteY0" fmla="*/ 741923 h 1545285"/>
              <a:gd name="connsiteX1" fmla="*/ 1382297 w 12216984"/>
              <a:gd name="connsiteY1" fmla="*/ 184709 h 1545285"/>
              <a:gd name="connsiteX2" fmla="*/ 4239797 w 12216984"/>
              <a:gd name="connsiteY2" fmla="*/ 884798 h 1545285"/>
              <a:gd name="connsiteX3" fmla="*/ 6725822 w 12216984"/>
              <a:gd name="connsiteY3" fmla="*/ 13260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741923 h 1545285"/>
              <a:gd name="connsiteX0" fmla="*/ 0 w 12216984"/>
              <a:gd name="connsiteY0" fmla="*/ 527611 h 1545285"/>
              <a:gd name="connsiteX1" fmla="*/ 1382297 w 12216984"/>
              <a:gd name="connsiteY1" fmla="*/ 184709 h 1545285"/>
              <a:gd name="connsiteX2" fmla="*/ 4239797 w 12216984"/>
              <a:gd name="connsiteY2" fmla="*/ 884798 h 1545285"/>
              <a:gd name="connsiteX3" fmla="*/ 6725822 w 12216984"/>
              <a:gd name="connsiteY3" fmla="*/ 13260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527611 h 1545285"/>
              <a:gd name="connsiteX0" fmla="*/ 0 w 12216984"/>
              <a:gd name="connsiteY0" fmla="*/ 527611 h 1545285"/>
              <a:gd name="connsiteX1" fmla="*/ 1382297 w 12216984"/>
              <a:gd name="connsiteY1" fmla="*/ 184709 h 1545285"/>
              <a:gd name="connsiteX2" fmla="*/ 4239797 w 12216984"/>
              <a:gd name="connsiteY2" fmla="*/ 884798 h 1545285"/>
              <a:gd name="connsiteX3" fmla="*/ 6725822 w 12216984"/>
              <a:gd name="connsiteY3" fmla="*/ 13260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527611 h 1545285"/>
              <a:gd name="connsiteX0" fmla="*/ 0 w 12216984"/>
              <a:gd name="connsiteY0" fmla="*/ 527611 h 1545285"/>
              <a:gd name="connsiteX1" fmla="*/ 1382297 w 12216984"/>
              <a:gd name="connsiteY1" fmla="*/ 184709 h 1545285"/>
              <a:gd name="connsiteX2" fmla="*/ 4239797 w 12216984"/>
              <a:gd name="connsiteY2" fmla="*/ 884798 h 1545285"/>
              <a:gd name="connsiteX3" fmla="*/ 6725822 w 12216984"/>
              <a:gd name="connsiteY3" fmla="*/ 13260 h 1545285"/>
              <a:gd name="connsiteX4" fmla="*/ 9268997 w 12216984"/>
              <a:gd name="connsiteY4" fmla="*/ 827647 h 1545285"/>
              <a:gd name="connsiteX5" fmla="*/ 12202697 w 12216984"/>
              <a:gd name="connsiteY5" fmla="*/ 70409 h 1545285"/>
              <a:gd name="connsiteX6" fmla="*/ 12216984 w 12216984"/>
              <a:gd name="connsiteY6" fmla="*/ 1545285 h 1545285"/>
              <a:gd name="connsiteX7" fmla="*/ 0 w 12216984"/>
              <a:gd name="connsiteY7" fmla="*/ 1545285 h 1545285"/>
              <a:gd name="connsiteX8" fmla="*/ 0 w 12216984"/>
              <a:gd name="connsiteY8" fmla="*/ 527611 h 1545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6984" h="1545285">
                <a:moveTo>
                  <a:pt x="0" y="527611"/>
                </a:moveTo>
                <a:cubicBezTo>
                  <a:pt x="460766" y="413310"/>
                  <a:pt x="1007256" y="198998"/>
                  <a:pt x="1382297" y="184709"/>
                </a:cubicBezTo>
                <a:cubicBezTo>
                  <a:pt x="2084167" y="89459"/>
                  <a:pt x="3503991" y="684773"/>
                  <a:pt x="4239797" y="884798"/>
                </a:cubicBezTo>
                <a:cubicBezTo>
                  <a:pt x="5118478" y="856223"/>
                  <a:pt x="5697123" y="-24839"/>
                  <a:pt x="6725822" y="13260"/>
                </a:cubicBezTo>
                <a:cubicBezTo>
                  <a:pt x="7606884" y="94223"/>
                  <a:pt x="8830847" y="675246"/>
                  <a:pt x="9268997" y="827647"/>
                </a:cubicBezTo>
                <a:cubicBezTo>
                  <a:pt x="10265947" y="1294371"/>
                  <a:pt x="11105734" y="-353453"/>
                  <a:pt x="12202697" y="70409"/>
                </a:cubicBezTo>
                <a:lnTo>
                  <a:pt x="12216984" y="1545285"/>
                </a:lnTo>
                <a:lnTo>
                  <a:pt x="0" y="1545285"/>
                </a:lnTo>
                <a:lnTo>
                  <a:pt x="0" y="527611"/>
                </a:lnTo>
                <a:close/>
              </a:path>
            </a:pathLst>
          </a:custGeom>
          <a:solidFill>
            <a:srgbClr val="8BC53F">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5" name="Rectangle 2"/>
          <p:cNvSpPr/>
          <p:nvPr/>
        </p:nvSpPr>
        <p:spPr>
          <a:xfrm>
            <a:off x="0" y="5523186"/>
            <a:ext cx="12192046" cy="1328740"/>
          </a:xfrm>
          <a:custGeom>
            <a:avLst/>
            <a:gdLst>
              <a:gd name="connsiteX0" fmla="*/ 0 w 12216984"/>
              <a:gd name="connsiteY0" fmla="*/ 0 h 1643983"/>
              <a:gd name="connsiteX1" fmla="*/ 12216984 w 12216984"/>
              <a:gd name="connsiteY1" fmla="*/ 0 h 1643983"/>
              <a:gd name="connsiteX2" fmla="*/ 12216984 w 12216984"/>
              <a:gd name="connsiteY2" fmla="*/ 1643983 h 1643983"/>
              <a:gd name="connsiteX3" fmla="*/ 0 w 12216984"/>
              <a:gd name="connsiteY3" fmla="*/ 1643983 h 1643983"/>
              <a:gd name="connsiteX4" fmla="*/ 0 w 12216984"/>
              <a:gd name="connsiteY4" fmla="*/ 0 h 1643983"/>
              <a:gd name="connsiteX0" fmla="*/ 0 w 12216984"/>
              <a:gd name="connsiteY0" fmla="*/ 2342 h 1646325"/>
              <a:gd name="connsiteX1" fmla="*/ 4211222 w 12216984"/>
              <a:gd name="connsiteY1" fmla="*/ 0 h 1646325"/>
              <a:gd name="connsiteX2" fmla="*/ 12216984 w 12216984"/>
              <a:gd name="connsiteY2" fmla="*/ 2342 h 1646325"/>
              <a:gd name="connsiteX3" fmla="*/ 12216984 w 12216984"/>
              <a:gd name="connsiteY3" fmla="*/ 1646325 h 1646325"/>
              <a:gd name="connsiteX4" fmla="*/ 0 w 12216984"/>
              <a:gd name="connsiteY4" fmla="*/ 1646325 h 1646325"/>
              <a:gd name="connsiteX5" fmla="*/ 0 w 12216984"/>
              <a:gd name="connsiteY5" fmla="*/ 2342 h 1646325"/>
              <a:gd name="connsiteX0" fmla="*/ 0 w 12216984"/>
              <a:gd name="connsiteY0" fmla="*/ 0 h 1643983"/>
              <a:gd name="connsiteX1" fmla="*/ 4211222 w 12216984"/>
              <a:gd name="connsiteY1" fmla="*/ 211970 h 1643983"/>
              <a:gd name="connsiteX2" fmla="*/ 12216984 w 12216984"/>
              <a:gd name="connsiteY2" fmla="*/ 0 h 1643983"/>
              <a:gd name="connsiteX3" fmla="*/ 12216984 w 12216984"/>
              <a:gd name="connsiteY3" fmla="*/ 1643983 h 1643983"/>
              <a:gd name="connsiteX4" fmla="*/ 0 w 12216984"/>
              <a:gd name="connsiteY4" fmla="*/ 1643983 h 1643983"/>
              <a:gd name="connsiteX5" fmla="*/ 0 w 12216984"/>
              <a:gd name="connsiteY5" fmla="*/ 0 h 1643983"/>
              <a:gd name="connsiteX0" fmla="*/ 0 w 12216984"/>
              <a:gd name="connsiteY0" fmla="*/ 0 h 1643983"/>
              <a:gd name="connsiteX1" fmla="*/ 4211222 w 12216984"/>
              <a:gd name="connsiteY1" fmla="*/ 211970 h 1643983"/>
              <a:gd name="connsiteX2" fmla="*/ 9054684 w 12216984"/>
              <a:gd name="connsiteY2" fmla="*/ 8338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0 h 1643983"/>
              <a:gd name="connsiteX0" fmla="*/ 0 w 12216984"/>
              <a:gd name="connsiteY0" fmla="*/ 0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0 h 1643983"/>
              <a:gd name="connsiteX0" fmla="*/ 0 w 12216984"/>
              <a:gd name="connsiteY0" fmla="*/ 0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0 h 1643983"/>
              <a:gd name="connsiteX0" fmla="*/ 0 w 12216984"/>
              <a:gd name="connsiteY0" fmla="*/ 385762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385762 h 1643983"/>
              <a:gd name="connsiteX0" fmla="*/ 0 w 12216984"/>
              <a:gd name="connsiteY0" fmla="*/ 400050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00050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9040397 w 12216984"/>
              <a:gd name="connsiteY2" fmla="*/ 140533 h 1643983"/>
              <a:gd name="connsiteX3" fmla="*/ 12216984 w 12216984"/>
              <a:gd name="connsiteY3" fmla="*/ 0 h 1643983"/>
              <a:gd name="connsiteX4" fmla="*/ 12216984 w 12216984"/>
              <a:gd name="connsiteY4" fmla="*/ 1643983 h 1643983"/>
              <a:gd name="connsiteX5" fmla="*/ 0 w 12216984"/>
              <a:gd name="connsiteY5" fmla="*/ 1643983 h 1643983"/>
              <a:gd name="connsiteX6" fmla="*/ 0 w 12216984"/>
              <a:gd name="connsiteY6" fmla="*/ 428625 h 1643983"/>
              <a:gd name="connsiteX0" fmla="*/ 0 w 12216984"/>
              <a:gd name="connsiteY0" fmla="*/ 428625 h 1643983"/>
              <a:gd name="connsiteX1" fmla="*/ 4211222 w 12216984"/>
              <a:gd name="connsiteY1" fmla="*/ 211970 h 1643983"/>
              <a:gd name="connsiteX2" fmla="*/ 6597234 w 12216984"/>
              <a:gd name="connsiteY2" fmla="*/ 254833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16984"/>
              <a:gd name="connsiteY0" fmla="*/ 428625 h 1643983"/>
              <a:gd name="connsiteX1" fmla="*/ 4211222 w 12216984"/>
              <a:gd name="connsiteY1" fmla="*/ 211970 h 1643983"/>
              <a:gd name="connsiteX2" fmla="*/ 6582947 w 12216984"/>
              <a:gd name="connsiteY2" fmla="*/ 869196 h 1643983"/>
              <a:gd name="connsiteX3" fmla="*/ 9040397 w 12216984"/>
              <a:gd name="connsiteY3" fmla="*/ 140533 h 1643983"/>
              <a:gd name="connsiteX4" fmla="*/ 12216984 w 12216984"/>
              <a:gd name="connsiteY4" fmla="*/ 0 h 1643983"/>
              <a:gd name="connsiteX5" fmla="*/ 12216984 w 12216984"/>
              <a:gd name="connsiteY5" fmla="*/ 1643983 h 1643983"/>
              <a:gd name="connsiteX6" fmla="*/ 0 w 12216984"/>
              <a:gd name="connsiteY6" fmla="*/ 1643983 h 1643983"/>
              <a:gd name="connsiteX7" fmla="*/ 0 w 12216984"/>
              <a:gd name="connsiteY7" fmla="*/ 428625 h 1643983"/>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9906 h 1505264"/>
              <a:gd name="connsiteX1" fmla="*/ 4211222 w 12231272"/>
              <a:gd name="connsiteY1" fmla="*/ 73251 h 1505264"/>
              <a:gd name="connsiteX2" fmla="*/ 6582947 w 12231272"/>
              <a:gd name="connsiteY2" fmla="*/ 730477 h 1505264"/>
              <a:gd name="connsiteX3" fmla="*/ 9040397 w 12231272"/>
              <a:gd name="connsiteY3" fmla="*/ 1814 h 1505264"/>
              <a:gd name="connsiteX4" fmla="*/ 12231272 w 12231272"/>
              <a:gd name="connsiteY4" fmla="*/ 489931 h 1505264"/>
              <a:gd name="connsiteX5" fmla="*/ 12216984 w 12231272"/>
              <a:gd name="connsiteY5" fmla="*/ 1505264 h 1505264"/>
              <a:gd name="connsiteX6" fmla="*/ 0 w 12231272"/>
              <a:gd name="connsiteY6" fmla="*/ 1505264 h 1505264"/>
              <a:gd name="connsiteX7" fmla="*/ 0 w 12231272"/>
              <a:gd name="connsiteY7" fmla="*/ 289906 h 1505264"/>
              <a:gd name="connsiteX0" fmla="*/ 0 w 12231272"/>
              <a:gd name="connsiteY0" fmla="*/ 289842 h 1505200"/>
              <a:gd name="connsiteX1" fmla="*/ 4211222 w 12231272"/>
              <a:gd name="connsiteY1" fmla="*/ 73187 h 1505200"/>
              <a:gd name="connsiteX2" fmla="*/ 6582947 w 12231272"/>
              <a:gd name="connsiteY2" fmla="*/ 730413 h 1505200"/>
              <a:gd name="connsiteX3" fmla="*/ 9040397 w 12231272"/>
              <a:gd name="connsiteY3" fmla="*/ 1750 h 1505200"/>
              <a:gd name="connsiteX4" fmla="*/ 12231272 w 12231272"/>
              <a:gd name="connsiteY4" fmla="*/ 489867 h 1505200"/>
              <a:gd name="connsiteX5" fmla="*/ 12216984 w 12231272"/>
              <a:gd name="connsiteY5" fmla="*/ 1505200 h 1505200"/>
              <a:gd name="connsiteX6" fmla="*/ 0 w 12231272"/>
              <a:gd name="connsiteY6" fmla="*/ 1505200 h 1505200"/>
              <a:gd name="connsiteX7" fmla="*/ 0 w 12231272"/>
              <a:gd name="connsiteY7" fmla="*/ 289842 h 1505200"/>
              <a:gd name="connsiteX0" fmla="*/ 0 w 12231272"/>
              <a:gd name="connsiteY0" fmla="*/ 289842 h 1505200"/>
              <a:gd name="connsiteX1" fmla="*/ 4211222 w 12231272"/>
              <a:gd name="connsiteY1" fmla="*/ 73187 h 1505200"/>
              <a:gd name="connsiteX2" fmla="*/ 6582947 w 12231272"/>
              <a:gd name="connsiteY2" fmla="*/ 730413 h 1505200"/>
              <a:gd name="connsiteX3" fmla="*/ 9040397 w 12231272"/>
              <a:gd name="connsiteY3" fmla="*/ 1750 h 1505200"/>
              <a:gd name="connsiteX4" fmla="*/ 12231272 w 12231272"/>
              <a:gd name="connsiteY4" fmla="*/ 489867 h 1505200"/>
              <a:gd name="connsiteX5" fmla="*/ 12216984 w 12231272"/>
              <a:gd name="connsiteY5" fmla="*/ 1505200 h 1505200"/>
              <a:gd name="connsiteX6" fmla="*/ 0 w 12231272"/>
              <a:gd name="connsiteY6" fmla="*/ 1505200 h 1505200"/>
              <a:gd name="connsiteX7" fmla="*/ 0 w 12231272"/>
              <a:gd name="connsiteY7" fmla="*/ 289842 h 1505200"/>
              <a:gd name="connsiteX0" fmla="*/ 0 w 12231272"/>
              <a:gd name="connsiteY0" fmla="*/ 289842 h 1505200"/>
              <a:gd name="connsiteX1" fmla="*/ 4211222 w 12231272"/>
              <a:gd name="connsiteY1" fmla="*/ 73187 h 1505200"/>
              <a:gd name="connsiteX2" fmla="*/ 6582947 w 12231272"/>
              <a:gd name="connsiteY2" fmla="*/ 730413 h 1505200"/>
              <a:gd name="connsiteX3" fmla="*/ 9040397 w 12231272"/>
              <a:gd name="connsiteY3" fmla="*/ 1750 h 1505200"/>
              <a:gd name="connsiteX4" fmla="*/ 12231272 w 12231272"/>
              <a:gd name="connsiteY4" fmla="*/ 489867 h 1505200"/>
              <a:gd name="connsiteX5" fmla="*/ 12216984 w 12231272"/>
              <a:gd name="connsiteY5" fmla="*/ 1505200 h 1505200"/>
              <a:gd name="connsiteX6" fmla="*/ 0 w 12231272"/>
              <a:gd name="connsiteY6" fmla="*/ 1505200 h 1505200"/>
              <a:gd name="connsiteX7" fmla="*/ 0 w 12231272"/>
              <a:gd name="connsiteY7" fmla="*/ 289842 h 150520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272"/>
              <a:gd name="connsiteY0" fmla="*/ 288092 h 1503450"/>
              <a:gd name="connsiteX1" fmla="*/ 4211222 w 12231272"/>
              <a:gd name="connsiteY1" fmla="*/ 71437 h 1503450"/>
              <a:gd name="connsiteX2" fmla="*/ 6582947 w 12231272"/>
              <a:gd name="connsiteY2" fmla="*/ 728663 h 1503450"/>
              <a:gd name="connsiteX3" fmla="*/ 9040397 w 12231272"/>
              <a:gd name="connsiteY3" fmla="*/ 0 h 1503450"/>
              <a:gd name="connsiteX4" fmla="*/ 12231272 w 12231272"/>
              <a:gd name="connsiteY4" fmla="*/ 488117 h 1503450"/>
              <a:gd name="connsiteX5" fmla="*/ 12216984 w 12231272"/>
              <a:gd name="connsiteY5" fmla="*/ 1503450 h 1503450"/>
              <a:gd name="connsiteX6" fmla="*/ 0 w 12231272"/>
              <a:gd name="connsiteY6" fmla="*/ 1503450 h 1503450"/>
              <a:gd name="connsiteX7" fmla="*/ 0 w 12231272"/>
              <a:gd name="connsiteY7" fmla="*/ 288092 h 1503450"/>
              <a:gd name="connsiteX0" fmla="*/ 0 w 12231318"/>
              <a:gd name="connsiteY0" fmla="*/ 288092 h 1503450"/>
              <a:gd name="connsiteX1" fmla="*/ 4211222 w 12231318"/>
              <a:gd name="connsiteY1" fmla="*/ 71437 h 1503450"/>
              <a:gd name="connsiteX2" fmla="*/ 6582947 w 12231318"/>
              <a:gd name="connsiteY2" fmla="*/ 728663 h 1503450"/>
              <a:gd name="connsiteX3" fmla="*/ 9040397 w 12231318"/>
              <a:gd name="connsiteY3" fmla="*/ 0 h 1503450"/>
              <a:gd name="connsiteX4" fmla="*/ 12231272 w 12231318"/>
              <a:gd name="connsiteY4" fmla="*/ 488117 h 1503450"/>
              <a:gd name="connsiteX5" fmla="*/ 12231318 w 12231318"/>
              <a:gd name="connsiteY5" fmla="*/ 1503450 h 1503450"/>
              <a:gd name="connsiteX6" fmla="*/ 0 w 12231318"/>
              <a:gd name="connsiteY6" fmla="*/ 1503450 h 1503450"/>
              <a:gd name="connsiteX7" fmla="*/ 0 w 12231318"/>
              <a:gd name="connsiteY7" fmla="*/ 288092 h 150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31318" h="1503450">
                <a:moveTo>
                  <a:pt x="0" y="288092"/>
                </a:moveTo>
                <a:cubicBezTo>
                  <a:pt x="2032391" y="1730350"/>
                  <a:pt x="2721756" y="43642"/>
                  <a:pt x="4211222" y="71437"/>
                </a:cubicBezTo>
                <a:cubicBezTo>
                  <a:pt x="5139311" y="99622"/>
                  <a:pt x="5720935" y="683419"/>
                  <a:pt x="6582947" y="728663"/>
                </a:cubicBezTo>
                <a:cubicBezTo>
                  <a:pt x="7387809" y="716757"/>
                  <a:pt x="8103772" y="42472"/>
                  <a:pt x="9040397" y="0"/>
                </a:cubicBezTo>
                <a:cubicBezTo>
                  <a:pt x="10084971" y="38881"/>
                  <a:pt x="11058110" y="1463649"/>
                  <a:pt x="12231272" y="488117"/>
                </a:cubicBezTo>
                <a:cubicBezTo>
                  <a:pt x="12231287" y="826561"/>
                  <a:pt x="12231303" y="1165006"/>
                  <a:pt x="12231318" y="1503450"/>
                </a:cubicBezTo>
                <a:lnTo>
                  <a:pt x="0" y="1503450"/>
                </a:lnTo>
                <a:lnTo>
                  <a:pt x="0" y="28809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19" name="TextBox 18"/>
          <p:cNvSpPr txBox="1"/>
          <p:nvPr/>
        </p:nvSpPr>
        <p:spPr>
          <a:xfrm>
            <a:off x="3271016" y="1987708"/>
            <a:ext cx="5216337" cy="1754326"/>
          </a:xfrm>
          <a:prstGeom prst="rect">
            <a:avLst/>
          </a:prstGeom>
          <a:noFill/>
        </p:spPr>
        <p:txBody>
          <a:bodyPr wrap="square" rtlCol="0">
            <a:spAutoFit/>
          </a:bodyPr>
          <a:lstStyle/>
          <a:p>
            <a:pPr algn="ctr"/>
            <a:r>
              <a:rPr lang="sr-Latn-RS" sz="5400" spc="100" dirty="0">
                <a:solidFill>
                  <a:schemeClr val="bg1"/>
                </a:solidFill>
                <a:latin typeface="Avenir Next LT Pro" panose="020B0504020202020204" pitchFamily="34" charset="0"/>
                <a:ea typeface="Montserrat Alternates" charset="0"/>
                <a:cs typeface="Montserrat Alternates" charset="0"/>
              </a:rPr>
              <a:t>Thank you for your attention</a:t>
            </a:r>
            <a:endParaRPr lang="en-US" sz="5400" spc="100" dirty="0">
              <a:solidFill>
                <a:schemeClr val="bg1"/>
              </a:solidFill>
              <a:latin typeface="Avenir Next LT Pro" panose="020B0504020202020204" pitchFamily="34" charset="0"/>
              <a:ea typeface="Montserrat Alternates" charset="0"/>
              <a:cs typeface="Montserrat Alternates" charset="0"/>
            </a:endParaRPr>
          </a:p>
        </p:txBody>
      </p:sp>
      <p:pic>
        <p:nvPicPr>
          <p:cNvPr id="2" name="Graphic 1">
            <a:extLst>
              <a:ext uri="{FF2B5EF4-FFF2-40B4-BE49-F238E27FC236}">
                <a16:creationId xmlns:a16="http://schemas.microsoft.com/office/drawing/2014/main" id="{285D7764-24D2-D082-E4A7-1782C84948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138127"/>
            <a:ext cx="3525471" cy="762722"/>
          </a:xfrm>
          <a:prstGeom prst="rect">
            <a:avLst/>
          </a:prstGeom>
        </p:spPr>
      </p:pic>
      <p:sp>
        <p:nvSpPr>
          <p:cNvPr id="3" name="TextBox 2">
            <a:extLst>
              <a:ext uri="{FF2B5EF4-FFF2-40B4-BE49-F238E27FC236}">
                <a16:creationId xmlns:a16="http://schemas.microsoft.com/office/drawing/2014/main" id="{EBD0B1CB-115C-F7CA-2F35-4E25C7AB6A02}"/>
              </a:ext>
            </a:extLst>
          </p:cNvPr>
          <p:cNvSpPr txBox="1"/>
          <p:nvPr/>
        </p:nvSpPr>
        <p:spPr>
          <a:xfrm>
            <a:off x="3525471" y="6211669"/>
            <a:ext cx="1984031" cy="646331"/>
          </a:xfrm>
          <a:prstGeom prst="rect">
            <a:avLst/>
          </a:prstGeom>
          <a:noFill/>
        </p:spPr>
        <p:txBody>
          <a:bodyPr wrap="square" rtlCol="0">
            <a:spAutoFit/>
          </a:bodyPr>
          <a:lstStyle/>
          <a:p>
            <a:r>
              <a:rPr lang="en-US" sz="1200" spc="180" dirty="0">
                <a:solidFill>
                  <a:srgbClr val="354659"/>
                </a:solidFill>
                <a:latin typeface="Avenir Next LT Pro" panose="020B0504020202020204" pitchFamily="34" charset="0"/>
                <a:ea typeface="Montserrat Alternates" charset="0"/>
                <a:cs typeface="Montserrat Alternates" charset="0"/>
              </a:rPr>
              <a:t>www.crossreis.com</a:t>
            </a:r>
            <a:br>
              <a:rPr lang="en-US" sz="1200" spc="180" dirty="0">
                <a:solidFill>
                  <a:srgbClr val="354659"/>
                </a:solidFill>
                <a:latin typeface="Avenir Next LT Pro" panose="020B0504020202020204" pitchFamily="34" charset="0"/>
                <a:ea typeface="Montserrat Alternates" charset="0"/>
                <a:cs typeface="Montserrat Alternates" charset="0"/>
              </a:rPr>
            </a:br>
            <a:br>
              <a:rPr lang="en-US" sz="1200" spc="180" dirty="0">
                <a:solidFill>
                  <a:srgbClr val="354659"/>
                </a:solidFill>
                <a:latin typeface="Avenir Next LT Pro" panose="020B0504020202020204" pitchFamily="34" charset="0"/>
                <a:ea typeface="Montserrat Alternates" charset="0"/>
                <a:cs typeface="Montserrat Alternates" charset="0"/>
              </a:rPr>
            </a:br>
            <a:r>
              <a:rPr lang="en-US" sz="1200" spc="180" dirty="0">
                <a:solidFill>
                  <a:srgbClr val="354659"/>
                </a:solidFill>
                <a:latin typeface="Avenir Next LT Pro" panose="020B0504020202020204" pitchFamily="34" charset="0"/>
                <a:ea typeface="Montserrat Alternates" charset="0"/>
                <a:cs typeface="Montserrat Alternates" charset="0"/>
              </a:rPr>
              <a:t>info@crossreis.com</a:t>
            </a:r>
          </a:p>
        </p:txBody>
      </p:sp>
    </p:spTree>
    <p:extLst>
      <p:ext uri="{BB962C8B-B14F-4D97-AF65-F5344CB8AC3E}">
        <p14:creationId xmlns:p14="http://schemas.microsoft.com/office/powerpoint/2010/main" val="2019189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2581" b="2581"/>
          <a:stretch>
            <a:fillRect/>
          </a:stretch>
        </p:blipFill>
        <p:spPr>
          <a:xfrm>
            <a:off x="9117013" y="2474913"/>
            <a:ext cx="3074987" cy="4383087"/>
          </a:xfrm>
        </p:spPr>
      </p:pic>
      <p:sp>
        <p:nvSpPr>
          <p:cNvPr id="6" name="Freeform 5"/>
          <p:cNvSpPr/>
          <p:nvPr/>
        </p:nvSpPr>
        <p:spPr>
          <a:xfrm>
            <a:off x="5503719" y="2474686"/>
            <a:ext cx="3614056" cy="4383314"/>
          </a:xfrm>
          <a:custGeom>
            <a:avLst/>
            <a:gdLst>
              <a:gd name="connsiteX0" fmla="*/ 1299388 w 3614056"/>
              <a:gd name="connsiteY0" fmla="*/ 0 h 4383314"/>
              <a:gd name="connsiteX1" fmla="*/ 3614056 w 3614056"/>
              <a:gd name="connsiteY1" fmla="*/ 0 h 4383314"/>
              <a:gd name="connsiteX2" fmla="*/ 3614056 w 3614056"/>
              <a:gd name="connsiteY2" fmla="*/ 4383314 h 4383314"/>
              <a:gd name="connsiteX3" fmla="*/ 7531 w 3614056"/>
              <a:gd name="connsiteY3" fmla="*/ 4383314 h 4383314"/>
              <a:gd name="connsiteX4" fmla="*/ 6709 w 3614056"/>
              <a:gd name="connsiteY4" fmla="*/ 4377924 h 4383314"/>
              <a:gd name="connsiteX5" fmla="*/ 0 w 3614056"/>
              <a:gd name="connsiteY5" fmla="*/ 4245069 h 4383314"/>
              <a:gd name="connsiteX6" fmla="*/ 0 w 3614056"/>
              <a:gd name="connsiteY6" fmla="*/ 1299388 h 4383314"/>
              <a:gd name="connsiteX7" fmla="*/ 1299388 w 3614056"/>
              <a:gd name="connsiteY7" fmla="*/ 0 h 438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4056" h="4383314">
                <a:moveTo>
                  <a:pt x="1299388" y="0"/>
                </a:moveTo>
                <a:lnTo>
                  <a:pt x="3614056" y="0"/>
                </a:lnTo>
                <a:lnTo>
                  <a:pt x="3614056" y="4383314"/>
                </a:lnTo>
                <a:lnTo>
                  <a:pt x="7531" y="4383314"/>
                </a:lnTo>
                <a:lnTo>
                  <a:pt x="6709" y="4377924"/>
                </a:lnTo>
                <a:cubicBezTo>
                  <a:pt x="2272" y="4334242"/>
                  <a:pt x="0" y="4289921"/>
                  <a:pt x="0" y="4245069"/>
                </a:cubicBezTo>
                <a:lnTo>
                  <a:pt x="0" y="1299388"/>
                </a:lnTo>
                <a:cubicBezTo>
                  <a:pt x="0" y="581756"/>
                  <a:pt x="581756" y="0"/>
                  <a:pt x="1299388" y="0"/>
                </a:cubicBezTo>
                <a:close/>
              </a:path>
            </a:pathLst>
          </a:custGeom>
          <a:solidFill>
            <a:srgbClr val="354659"/>
          </a:solidFill>
          <a:ln>
            <a:noFill/>
          </a:ln>
          <a:effectLst>
            <a:outerShdw blurRad="1143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panose="00000500000000000000" pitchFamily="2" charset="0"/>
              <a:ea typeface="Montserrat Alternates" charset="0"/>
              <a:cs typeface="Montserrat Alternates" charset="0"/>
            </a:endParaRPr>
          </a:p>
        </p:txBody>
      </p:sp>
      <p:sp>
        <p:nvSpPr>
          <p:cNvPr id="7" name="TextBox 6"/>
          <p:cNvSpPr txBox="1"/>
          <p:nvPr/>
        </p:nvSpPr>
        <p:spPr>
          <a:xfrm>
            <a:off x="6039674" y="2766734"/>
            <a:ext cx="2679719" cy="713593"/>
          </a:xfrm>
          <a:prstGeom prst="rect">
            <a:avLst/>
          </a:prstGeom>
          <a:noFill/>
        </p:spPr>
        <p:txBody>
          <a:bodyPr wrap="square" rtlCol="0">
            <a:spAutoFit/>
          </a:bodyPr>
          <a:lstStyle/>
          <a:p>
            <a:pPr>
              <a:lnSpc>
                <a:spcPts val="5800"/>
              </a:lnSpc>
            </a:pPr>
            <a:r>
              <a:rPr lang="sr-Latn-RS" sz="2000" spc="150" dirty="0">
                <a:solidFill>
                  <a:schemeClr val="bg1"/>
                </a:solidFill>
                <a:latin typeface="Avenir Next LT Pro" panose="020B0604020202020204" charset="0"/>
              </a:rPr>
              <a:t>Boyd et al. (2011):</a:t>
            </a:r>
            <a:endParaRPr lang="en-US" sz="3500" spc="150" dirty="0">
              <a:solidFill>
                <a:schemeClr val="bg1"/>
              </a:solidFill>
              <a:latin typeface="Avenir Next LT Pro" panose="020B0604020202020204" charset="0"/>
              <a:ea typeface="Montserrat Alternates" charset="0"/>
              <a:cs typeface="Montserrat Alternates" charset="0"/>
            </a:endParaRPr>
          </a:p>
        </p:txBody>
      </p:sp>
      <p:sp>
        <p:nvSpPr>
          <p:cNvPr id="9" name="Shape 640"/>
          <p:cNvSpPr/>
          <p:nvPr/>
        </p:nvSpPr>
        <p:spPr>
          <a:xfrm>
            <a:off x="6039674" y="3618454"/>
            <a:ext cx="2745625" cy="97533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lstStyle>
            <a:lvl1pPr algn="l">
              <a:lnSpc>
                <a:spcPct val="120000"/>
              </a:lnSpc>
              <a:spcBef>
                <a:spcPts val="2500"/>
              </a:spcBef>
              <a:defRPr sz="1800" spc="-36">
                <a:solidFill>
                  <a:srgbClr val="868A8B"/>
                </a:solidFill>
                <a:latin typeface="Open Sans Semibold"/>
                <a:ea typeface="Open Sans Semibold"/>
                <a:cs typeface="Open Sans Semibold"/>
                <a:sym typeface="Open Sans Semibold"/>
              </a:defRPr>
            </a:lvl1pPr>
          </a:lstStyle>
          <a:p>
            <a:pPr>
              <a:lnSpc>
                <a:spcPts val="2000"/>
              </a:lnSpc>
            </a:pPr>
            <a:r>
              <a:rPr lang="sr-Latn-RS" sz="2000" dirty="0">
                <a:effectLst/>
                <a:latin typeface="Times New Roman" panose="02020603050405020304" pitchFamily="18" charset="0"/>
                <a:ea typeface="Aptos" panose="020B0004020202020204" pitchFamily="34" charset="0"/>
              </a:rPr>
              <a:t>“the green economy is a highly complex construct in terms of its attempts to integrate economic, environmental, and social concerns, the wide range of actors involved, its material outcomes, and the forms of governance needed to regulate processes of economic greening”. </a:t>
            </a:r>
            <a:endParaRPr lang="en-US" sz="2000" dirty="0">
              <a:solidFill>
                <a:schemeClr val="bg1"/>
              </a:solidFill>
              <a:latin typeface="Avenir Next LT Pro" panose="020B0604020202020204" charset="0"/>
            </a:endParaRPr>
          </a:p>
        </p:txBody>
      </p:sp>
      <p:sp>
        <p:nvSpPr>
          <p:cNvPr id="10" name="TextBox 9"/>
          <p:cNvSpPr txBox="1"/>
          <p:nvPr/>
        </p:nvSpPr>
        <p:spPr>
          <a:xfrm>
            <a:off x="911241" y="1529832"/>
            <a:ext cx="2868907" cy="400110"/>
          </a:xfrm>
          <a:prstGeom prst="rect">
            <a:avLst/>
          </a:prstGeom>
          <a:noFill/>
        </p:spPr>
        <p:txBody>
          <a:bodyPr wrap="square" rtlCol="0">
            <a:spAutoFit/>
          </a:bodyPr>
          <a:lstStyle/>
          <a:p>
            <a:r>
              <a:rPr lang="sr-Latn-RS" sz="2000" b="1" dirty="0">
                <a:solidFill>
                  <a:srgbClr val="8BC53F"/>
                </a:solidFill>
                <a:latin typeface="Avenir Next LT Pro" panose="020B0604020202020204" charset="0"/>
                <a:ea typeface="Montserrat Alternates" charset="0"/>
                <a:cs typeface="Montserrat Alternates" charset="0"/>
              </a:rPr>
              <a:t>The state-of-the-art</a:t>
            </a:r>
            <a:endParaRPr lang="en-US" sz="2000" b="1" dirty="0">
              <a:solidFill>
                <a:srgbClr val="8BC53F"/>
              </a:solidFill>
              <a:latin typeface="Avenir Next LT Pro" panose="020B0604020202020204" charset="0"/>
              <a:ea typeface="Montserrat Alternates" charset="0"/>
              <a:cs typeface="Montserrat Alternates" charset="0"/>
            </a:endParaRPr>
          </a:p>
        </p:txBody>
      </p:sp>
      <p:sp>
        <p:nvSpPr>
          <p:cNvPr id="11" name="Rectangle 10"/>
          <p:cNvSpPr/>
          <p:nvPr/>
        </p:nvSpPr>
        <p:spPr>
          <a:xfrm>
            <a:off x="917300" y="1872218"/>
            <a:ext cx="4298332" cy="4382995"/>
          </a:xfrm>
          <a:prstGeom prst="rect">
            <a:avLst/>
          </a:prstGeom>
        </p:spPr>
        <p:txBody>
          <a:bodyPr wrap="square">
            <a:spAutoFit/>
          </a:bodyPr>
          <a:lstStyle/>
          <a:p>
            <a:pPr algn="just">
              <a:lnSpc>
                <a:spcPct val="107000"/>
              </a:lnSpc>
              <a:spcBef>
                <a:spcPts val="600"/>
              </a:spcBef>
              <a:spcAft>
                <a:spcPts val="600"/>
              </a:spcAft>
            </a:pPr>
            <a:r>
              <a:rPr lang="sr-Latn-RS" sz="1800" kern="100" dirty="0">
                <a:effectLst/>
                <a:latin typeface="Times New Roman" panose="02020603050405020304" pitchFamily="18" charset="0"/>
                <a:ea typeface="Aptos" panose="020B0004020202020204" pitchFamily="34" charset="0"/>
                <a:cs typeface="Times New Roman" panose="02020603050405020304" pitchFamily="18" charset="0"/>
              </a:rPr>
              <a:t>In general, the green economy is often seen as a </a:t>
            </a:r>
            <a:r>
              <a:rPr lang="sr-Latn-RS" sz="1800" b="1" kern="100" dirty="0">
                <a:effectLst/>
                <a:latin typeface="Times New Roman" panose="02020603050405020304" pitchFamily="18" charset="0"/>
                <a:ea typeface="Aptos" panose="020B0004020202020204" pitchFamily="34" charset="0"/>
                <a:cs typeface="Times New Roman" panose="02020603050405020304" pitchFamily="18" charset="0"/>
              </a:rPr>
              <a:t>new economic paradigm </a:t>
            </a:r>
            <a:r>
              <a:rPr lang="sr-Latn-RS" sz="1800" kern="100" dirty="0">
                <a:effectLst/>
                <a:latin typeface="Times New Roman" panose="02020603050405020304" pitchFamily="18" charset="0"/>
                <a:ea typeface="Aptos" panose="020B0004020202020204" pitchFamily="34" charset="0"/>
                <a:cs typeface="Times New Roman" panose="02020603050405020304" pitchFamily="18" charset="0"/>
              </a:rPr>
              <a:t>that helps to solve urgent global problems that have turned into a new crisis. Many developed countries have accepted the idea of a green economy and consider its implementation as a way to fight the current global recession (Jenkins, 2022).</a:t>
            </a:r>
          </a:p>
          <a:p>
            <a:pPr algn="just">
              <a:lnSpc>
                <a:spcPct val="107000"/>
              </a:lnSpc>
              <a:spcBef>
                <a:spcPts val="600"/>
              </a:spcBef>
              <a:spcAft>
                <a:spcPts val="600"/>
              </a:spcAft>
            </a:pPr>
            <a:r>
              <a:rPr lang="sr-Latn-RS" sz="1800" dirty="0">
                <a:effectLst/>
                <a:latin typeface="Times New Roman" panose="02020603050405020304" pitchFamily="18" charset="0"/>
                <a:ea typeface="Aptos" panose="020B0004020202020204" pitchFamily="34" charset="0"/>
              </a:rPr>
              <a:t>One of the more internationally recognized is the </a:t>
            </a:r>
            <a:r>
              <a:rPr lang="sr-Latn-RS" sz="1800" b="1" dirty="0">
                <a:effectLst/>
                <a:latin typeface="Times New Roman" panose="02020603050405020304" pitchFamily="18" charset="0"/>
                <a:ea typeface="Aptos" panose="020B0004020202020204" pitchFamily="34" charset="0"/>
              </a:rPr>
              <a:t>UNEP definition of green economy </a:t>
            </a:r>
            <a:r>
              <a:rPr lang="sr-Latn-RS" sz="1800" dirty="0">
                <a:effectLst/>
                <a:latin typeface="Times New Roman" panose="02020603050405020304" pitchFamily="18" charset="0"/>
                <a:ea typeface="Aptos" panose="020B0004020202020204" pitchFamily="34" charset="0"/>
              </a:rPr>
              <a:t>according to which the green economy leads to “increased human well-being and social equity while reducing environmental risks and ecological shortages“ (UNEP, 2011).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TextBox 4"/>
          <p:cNvSpPr txBox="1"/>
          <p:nvPr/>
        </p:nvSpPr>
        <p:spPr>
          <a:xfrm>
            <a:off x="959076" y="961619"/>
            <a:ext cx="8513111" cy="523220"/>
          </a:xfrm>
          <a:prstGeom prst="rect">
            <a:avLst/>
          </a:prstGeom>
          <a:noFill/>
        </p:spPr>
        <p:txBody>
          <a:bodyPr wrap="square" rtlCol="0">
            <a:spAutoFit/>
          </a:bodyPr>
          <a:lstStyle/>
          <a:p>
            <a:r>
              <a:rPr lang="sr-Latn-RS" sz="2800" b="1" spc="250" dirty="0">
                <a:solidFill>
                  <a:srgbClr val="354659"/>
                </a:solidFill>
                <a:latin typeface="Avenir Next LT Pro" panose="020B0504020202020204" pitchFamily="34" charset="0"/>
                <a:ea typeface="Montserrat Alternates" charset="0"/>
                <a:cs typeface="Montserrat Alternates" charset="0"/>
              </a:rPr>
              <a:t>Green Economy:</a:t>
            </a:r>
            <a:endParaRPr lang="en-US" sz="2800" b="1" spc="250" dirty="0">
              <a:solidFill>
                <a:srgbClr val="354659"/>
              </a:solidFill>
              <a:latin typeface="Avenir Next LT Pro" panose="020B0504020202020204" pitchFamily="34" charset="0"/>
              <a:ea typeface="Montserrat Alternates" charset="0"/>
              <a:cs typeface="Montserrat Alternates" charset="0"/>
            </a:endParaRPr>
          </a:p>
        </p:txBody>
      </p:sp>
      <p:pic>
        <p:nvPicPr>
          <p:cNvPr id="12" name="Graphic 4">
            <a:extLst>
              <a:ext uri="{FF2B5EF4-FFF2-40B4-BE49-F238E27FC236}">
                <a16:creationId xmlns:a16="http://schemas.microsoft.com/office/drawing/2014/main" id="{497EADB9-5CC2-49A1-2046-8D284108838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20941" y="403527"/>
            <a:ext cx="1981200" cy="428625"/>
          </a:xfrm>
          <a:prstGeom prst="rect">
            <a:avLst/>
          </a:prstGeom>
        </p:spPr>
      </p:pic>
    </p:spTree>
    <p:extLst>
      <p:ext uri="{BB962C8B-B14F-4D97-AF65-F5344CB8AC3E}">
        <p14:creationId xmlns:p14="http://schemas.microsoft.com/office/powerpoint/2010/main" val="2333234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hand holding a green recycle sign&#10;&#10;Description automatically generated">
            <a:extLst>
              <a:ext uri="{FF2B5EF4-FFF2-40B4-BE49-F238E27FC236}">
                <a16:creationId xmlns:a16="http://schemas.microsoft.com/office/drawing/2014/main" id="{AA6EB6A9-4626-F6B5-EE68-113EFC232C9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1094" r="11094"/>
          <a:stretch>
            <a:fillRect/>
          </a:stretch>
        </p:blipFill>
        <p:spPr>
          <a:xfrm>
            <a:off x="7784587" y="464870"/>
            <a:ext cx="4407413" cy="5617030"/>
          </a:xfrm>
        </p:spPr>
      </p:pic>
      <p:pic>
        <p:nvPicPr>
          <p:cNvPr id="9" name="Picture Placeholder 8" descr="A stack of wooden blocks with green symbols on them&#10;&#10;Description automatically generated">
            <a:extLst>
              <a:ext uri="{FF2B5EF4-FFF2-40B4-BE49-F238E27FC236}">
                <a16:creationId xmlns:a16="http://schemas.microsoft.com/office/drawing/2014/main" id="{BC1105E6-3BEB-4C99-A1A7-8D01206D4289}"/>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17566" r="49054"/>
          <a:stretch/>
        </p:blipFill>
        <p:spPr>
          <a:xfrm>
            <a:off x="5151064" y="464870"/>
            <a:ext cx="2747737" cy="5617030"/>
          </a:xfrm>
        </p:spPr>
      </p:pic>
      <p:sp>
        <p:nvSpPr>
          <p:cNvPr id="11" name="Freeform 10"/>
          <p:cNvSpPr/>
          <p:nvPr/>
        </p:nvSpPr>
        <p:spPr>
          <a:xfrm>
            <a:off x="-35527" y="-838200"/>
            <a:ext cx="144087" cy="7276"/>
          </a:xfrm>
          <a:custGeom>
            <a:avLst/>
            <a:gdLst>
              <a:gd name="connsiteX0" fmla="*/ 0 w 144087"/>
              <a:gd name="connsiteY0" fmla="*/ 0 h 7276"/>
              <a:gd name="connsiteX1" fmla="*/ 144087 w 144087"/>
              <a:gd name="connsiteY1" fmla="*/ 0 h 7276"/>
              <a:gd name="connsiteX2" fmla="*/ 0 w 144087"/>
              <a:gd name="connsiteY2" fmla="*/ 7276 h 7276"/>
              <a:gd name="connsiteX3" fmla="*/ 0 w 144087"/>
              <a:gd name="connsiteY3" fmla="*/ 0 h 7276"/>
            </a:gdLst>
            <a:ahLst/>
            <a:cxnLst>
              <a:cxn ang="0">
                <a:pos x="connsiteX0" y="connsiteY0"/>
              </a:cxn>
              <a:cxn ang="0">
                <a:pos x="connsiteX1" y="connsiteY1"/>
              </a:cxn>
              <a:cxn ang="0">
                <a:pos x="connsiteX2" y="connsiteY2"/>
              </a:cxn>
              <a:cxn ang="0">
                <a:pos x="connsiteX3" y="connsiteY3"/>
              </a:cxn>
            </a:cxnLst>
            <a:rect l="l" t="t" r="r" b="b"/>
            <a:pathLst>
              <a:path w="144087" h="7276">
                <a:moveTo>
                  <a:pt x="0" y="0"/>
                </a:moveTo>
                <a:lnTo>
                  <a:pt x="144087" y="0"/>
                </a:lnTo>
                <a:lnTo>
                  <a:pt x="0" y="7276"/>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42" name="Rounded Rectangle 41"/>
          <p:cNvSpPr/>
          <p:nvPr/>
        </p:nvSpPr>
        <p:spPr>
          <a:xfrm>
            <a:off x="7019754" y="464870"/>
            <a:ext cx="620449" cy="5617030"/>
          </a:xfrm>
          <a:prstGeom prst="roundRect">
            <a:avLst>
              <a:gd name="adj" fmla="val 0"/>
            </a:avLst>
          </a:prstGeom>
          <a:solidFill>
            <a:srgbClr val="354659"/>
          </a:solidFill>
          <a:ln>
            <a:noFill/>
          </a:ln>
          <a:effectLst>
            <a:outerShdw blurRad="127000" dist="1651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43" name="TextBox 42">
            <a:extLst>
              <a:ext uri="{FF2B5EF4-FFF2-40B4-BE49-F238E27FC236}">
                <a16:creationId xmlns:a16="http://schemas.microsoft.com/office/drawing/2014/main" id="{1CC350E0-9106-4124-A3A0-EE11D033C376}"/>
              </a:ext>
            </a:extLst>
          </p:cNvPr>
          <p:cNvSpPr txBox="1"/>
          <p:nvPr/>
        </p:nvSpPr>
        <p:spPr>
          <a:xfrm rot="16200000">
            <a:off x="4467498" y="2680766"/>
            <a:ext cx="5648838" cy="369332"/>
          </a:xfrm>
          <a:prstGeom prst="rect">
            <a:avLst/>
          </a:prstGeom>
          <a:noFill/>
        </p:spPr>
        <p:txBody>
          <a:bodyPr wrap="square" rtlCol="0">
            <a:spAutoFit/>
          </a:bodyPr>
          <a:lstStyle/>
          <a:p>
            <a:pPr algn="ctr"/>
            <a:r>
              <a:rPr lang="sr-Latn-RS" spc="300" dirty="0">
                <a:solidFill>
                  <a:schemeClr val="bg1"/>
                </a:solidFill>
                <a:latin typeface="Avenir Next LT Pro" panose="020B0504020202020204" pitchFamily="34" charset="0"/>
                <a:ea typeface="Montserrat Alternates" charset="0"/>
                <a:cs typeface="Montserrat Alternates" charset="0"/>
              </a:rPr>
              <a:t>Green economy</a:t>
            </a:r>
            <a:endParaRPr lang="en-US" spc="300" dirty="0">
              <a:solidFill>
                <a:schemeClr val="bg1"/>
              </a:solidFill>
              <a:latin typeface="Avenir Next LT Pro" panose="020B0504020202020204" pitchFamily="34" charset="0"/>
              <a:ea typeface="Montserrat Alternates" charset="0"/>
              <a:cs typeface="Montserrat Alternates" charset="0"/>
            </a:endParaRPr>
          </a:p>
        </p:txBody>
      </p:sp>
      <p:pic>
        <p:nvPicPr>
          <p:cNvPr id="3" name="Graphic 2">
            <a:extLst>
              <a:ext uri="{FF2B5EF4-FFF2-40B4-BE49-F238E27FC236}">
                <a16:creationId xmlns:a16="http://schemas.microsoft.com/office/drawing/2014/main" id="{A9A26ECC-6F62-22AA-D259-BE98516353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05759" y="4248359"/>
            <a:ext cx="2633169" cy="569676"/>
          </a:xfrm>
          <a:prstGeom prst="rect">
            <a:avLst/>
          </a:prstGeom>
        </p:spPr>
      </p:pic>
      <p:sp>
        <p:nvSpPr>
          <p:cNvPr id="10" name="Freeform 30"/>
          <p:cNvSpPr/>
          <p:nvPr/>
        </p:nvSpPr>
        <p:spPr>
          <a:xfrm>
            <a:off x="2486809" y="617839"/>
            <a:ext cx="3244687" cy="5648837"/>
          </a:xfrm>
          <a:custGeom>
            <a:avLst/>
            <a:gdLst>
              <a:gd name="connsiteX0" fmla="*/ 0 w 2764213"/>
              <a:gd name="connsiteY0" fmla="*/ 0 h 4359729"/>
              <a:gd name="connsiteX1" fmla="*/ 2764213 w 2764213"/>
              <a:gd name="connsiteY1" fmla="*/ 0 h 4359729"/>
              <a:gd name="connsiteX2" fmla="*/ 2764213 w 2764213"/>
              <a:gd name="connsiteY2" fmla="*/ 4359729 h 4359729"/>
              <a:gd name="connsiteX3" fmla="*/ 54279 w 2764213"/>
              <a:gd name="connsiteY3" fmla="*/ 4359729 h 4359729"/>
              <a:gd name="connsiteX4" fmla="*/ 0 w 2764213"/>
              <a:gd name="connsiteY4" fmla="*/ 4356988 h 4359729"/>
              <a:gd name="connsiteX5" fmla="*/ 0 w 2764213"/>
              <a:gd name="connsiteY5" fmla="*/ 0 h 435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4213" h="4359729">
                <a:moveTo>
                  <a:pt x="0" y="0"/>
                </a:moveTo>
                <a:lnTo>
                  <a:pt x="2764213" y="0"/>
                </a:lnTo>
                <a:lnTo>
                  <a:pt x="2764213" y="4359729"/>
                </a:lnTo>
                <a:lnTo>
                  <a:pt x="54279" y="4359729"/>
                </a:lnTo>
                <a:lnTo>
                  <a:pt x="0" y="4356988"/>
                </a:lnTo>
                <a:lnTo>
                  <a:pt x="0" y="0"/>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sr-Latn-RS"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The concept of green economy focuses on the relationship between the economy and the ecosystem, providing a </a:t>
            </a:r>
            <a:r>
              <a:rPr lang="sr-Latn-RS"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basis for operationalizing the concept of sustainability. </a:t>
            </a:r>
            <a:r>
              <a:rPr lang="sr-Latn-RS"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Most definitions make a distinction between these two concepts, by giving the concept of green economy the role of </a:t>
            </a:r>
            <a:r>
              <a:rPr lang="sr-Latn-RS"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a tool for achieving the goals of sustainable development</a:t>
            </a:r>
            <a:r>
              <a:rPr lang="sr-Latn-RS"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 (Daniek, 2020).</a:t>
            </a:r>
          </a:p>
          <a:p>
            <a:pPr>
              <a:spcBef>
                <a:spcPts val="600"/>
              </a:spcBef>
            </a:pPr>
            <a:r>
              <a:rPr lang="sr-Latn-RS" b="1" kern="100" dirty="0">
                <a:solidFill>
                  <a:srgbClr val="354659"/>
                </a:solidFill>
                <a:latin typeface="Times New Roman" panose="02020603050405020304" pitchFamily="18" charset="0"/>
                <a:cs typeface="Times New Roman" panose="02020603050405020304" pitchFamily="18" charset="0"/>
              </a:rPr>
              <a:t>The idea of a green economy does not replace the idea of sustainable development</a:t>
            </a:r>
            <a:r>
              <a:rPr lang="sr-Latn-RS" kern="100" dirty="0">
                <a:solidFill>
                  <a:srgbClr val="354659"/>
                </a:solidFill>
                <a:latin typeface="Times New Roman" panose="02020603050405020304" pitchFamily="18" charset="0"/>
                <a:cs typeface="Times New Roman" panose="02020603050405020304" pitchFamily="18" charset="0"/>
              </a:rPr>
              <a:t>,</a:t>
            </a:r>
            <a:r>
              <a:rPr lang="sr-Latn-RS" dirty="0">
                <a:effectLst/>
                <a:latin typeface="Times New Roman" panose="02020603050405020304" pitchFamily="18" charset="0"/>
                <a:ea typeface="Aptos" panose="020B0004020202020204" pitchFamily="34" charset="0"/>
              </a:rPr>
              <a:t> </a:t>
            </a:r>
            <a:r>
              <a:rPr lang="sr-Latn-RS" kern="100" dirty="0">
                <a:solidFill>
                  <a:srgbClr val="354659"/>
                </a:solidFill>
                <a:latin typeface="Times New Roman" panose="02020603050405020304" pitchFamily="18" charset="0"/>
                <a:cs typeface="Times New Roman" panose="02020603050405020304" pitchFamily="18" charset="0"/>
              </a:rPr>
              <a:t>but the establishment of an appropriate economy is a key component of achieving sustainable development. </a:t>
            </a:r>
          </a:p>
        </p:txBody>
      </p:sp>
      <p:sp>
        <p:nvSpPr>
          <p:cNvPr id="53" name="Freeform 52"/>
          <p:cNvSpPr/>
          <p:nvPr/>
        </p:nvSpPr>
        <p:spPr>
          <a:xfrm>
            <a:off x="684852" y="2439057"/>
            <a:ext cx="1740019" cy="3331523"/>
          </a:xfrm>
          <a:custGeom>
            <a:avLst/>
            <a:gdLst>
              <a:gd name="connsiteX0" fmla="*/ 1299388 w 3614056"/>
              <a:gd name="connsiteY0" fmla="*/ 0 h 4383314"/>
              <a:gd name="connsiteX1" fmla="*/ 3614056 w 3614056"/>
              <a:gd name="connsiteY1" fmla="*/ 0 h 4383314"/>
              <a:gd name="connsiteX2" fmla="*/ 3614056 w 3614056"/>
              <a:gd name="connsiteY2" fmla="*/ 4383314 h 4383314"/>
              <a:gd name="connsiteX3" fmla="*/ 7531 w 3614056"/>
              <a:gd name="connsiteY3" fmla="*/ 4383314 h 4383314"/>
              <a:gd name="connsiteX4" fmla="*/ 6709 w 3614056"/>
              <a:gd name="connsiteY4" fmla="*/ 4377924 h 4383314"/>
              <a:gd name="connsiteX5" fmla="*/ 0 w 3614056"/>
              <a:gd name="connsiteY5" fmla="*/ 4245069 h 4383314"/>
              <a:gd name="connsiteX6" fmla="*/ 0 w 3614056"/>
              <a:gd name="connsiteY6" fmla="*/ 1299388 h 4383314"/>
              <a:gd name="connsiteX7" fmla="*/ 1299388 w 3614056"/>
              <a:gd name="connsiteY7" fmla="*/ 0 h 438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4056" h="4383314">
                <a:moveTo>
                  <a:pt x="1299388" y="0"/>
                </a:moveTo>
                <a:lnTo>
                  <a:pt x="3614056" y="0"/>
                </a:lnTo>
                <a:lnTo>
                  <a:pt x="3614056" y="4383314"/>
                </a:lnTo>
                <a:lnTo>
                  <a:pt x="7531" y="4383314"/>
                </a:lnTo>
                <a:lnTo>
                  <a:pt x="6709" y="4377924"/>
                </a:lnTo>
                <a:cubicBezTo>
                  <a:pt x="2272" y="4334242"/>
                  <a:pt x="0" y="4289921"/>
                  <a:pt x="0" y="4245069"/>
                </a:cubicBezTo>
                <a:lnTo>
                  <a:pt x="0" y="1299388"/>
                </a:lnTo>
                <a:cubicBezTo>
                  <a:pt x="0" y="581756"/>
                  <a:pt x="581756" y="0"/>
                  <a:pt x="1299388" y="0"/>
                </a:cubicBezTo>
                <a:close/>
              </a:path>
            </a:pathLst>
          </a:custGeom>
          <a:solidFill>
            <a:schemeClr val="bg1"/>
          </a:solidFill>
          <a:ln>
            <a:noFill/>
          </a:ln>
          <a:effectLst>
            <a:outerShdw blurRad="1143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50" name="TextBox 49"/>
          <p:cNvSpPr txBox="1"/>
          <p:nvPr/>
        </p:nvSpPr>
        <p:spPr>
          <a:xfrm>
            <a:off x="975253" y="3762433"/>
            <a:ext cx="1547949" cy="1169551"/>
          </a:xfrm>
          <a:prstGeom prst="rect">
            <a:avLst/>
          </a:prstGeom>
          <a:noFill/>
        </p:spPr>
        <p:txBody>
          <a:bodyPr wrap="square" rtlCol="0">
            <a:spAutoFit/>
          </a:bodyPr>
          <a:lstStyle/>
          <a:p>
            <a:pPr algn="ctr"/>
            <a:r>
              <a:rPr lang="sr-Latn-RS" sz="1400" b="1" dirty="0">
                <a:solidFill>
                  <a:srgbClr val="354659"/>
                </a:solidFill>
                <a:latin typeface="Avenir Next LT Pro" panose="020B0504020202020204" pitchFamily="34" charset="0"/>
                <a:ea typeface="Montserrat Alternates" charset="0"/>
                <a:cs typeface="Montserrat Alternates" charset="0"/>
              </a:rPr>
              <a:t>GREEN ECONOMY </a:t>
            </a:r>
          </a:p>
          <a:p>
            <a:pPr algn="ctr"/>
            <a:r>
              <a:rPr lang="sr-Latn-RS" sz="1400" b="1" dirty="0">
                <a:solidFill>
                  <a:srgbClr val="354659"/>
                </a:solidFill>
                <a:latin typeface="Avenir Next LT Pro" panose="020B0504020202020204" pitchFamily="34" charset="0"/>
                <a:ea typeface="Montserrat Alternates" charset="0"/>
                <a:cs typeface="Montserrat Alternates" charset="0"/>
              </a:rPr>
              <a:t>VS. </a:t>
            </a:r>
          </a:p>
          <a:p>
            <a:r>
              <a:rPr lang="sr-Latn-RS" sz="1400" b="1" dirty="0">
                <a:solidFill>
                  <a:srgbClr val="354659"/>
                </a:solidFill>
                <a:latin typeface="Avenir Next LT Pro" panose="020B0504020202020204" pitchFamily="34" charset="0"/>
                <a:ea typeface="Montserrat Alternates" charset="0"/>
                <a:cs typeface="Montserrat Alternates" charset="0"/>
              </a:rPr>
              <a:t>SUSTAINABLE DEVELOPMENT</a:t>
            </a:r>
            <a:endParaRPr lang="en-US" sz="1400" b="1" dirty="0">
              <a:solidFill>
                <a:srgbClr val="354659"/>
              </a:solidFill>
              <a:latin typeface="Avenir Next LT Pro" panose="020B0504020202020204" pitchFamily="34" charset="0"/>
              <a:ea typeface="Montserrat Alternates" charset="0"/>
              <a:cs typeface="Montserrat Alternates" charset="0"/>
            </a:endParaRPr>
          </a:p>
        </p:txBody>
      </p:sp>
      <p:sp>
        <p:nvSpPr>
          <p:cNvPr id="57" name="TextBox 56"/>
          <p:cNvSpPr txBox="1"/>
          <p:nvPr/>
        </p:nvSpPr>
        <p:spPr>
          <a:xfrm>
            <a:off x="965154" y="2811720"/>
            <a:ext cx="1302542" cy="923330"/>
          </a:xfrm>
          <a:prstGeom prst="rect">
            <a:avLst/>
          </a:prstGeom>
          <a:noFill/>
        </p:spPr>
        <p:txBody>
          <a:bodyPr wrap="square" rtlCol="0">
            <a:spAutoFit/>
          </a:bodyPr>
          <a:lstStyle/>
          <a:p>
            <a:r>
              <a:rPr lang="en-US" sz="5400" b="1" dirty="0">
                <a:solidFill>
                  <a:srgbClr val="8BC53F"/>
                </a:solidFill>
                <a:latin typeface="Avenir Next LT Pro" panose="020B0504020202020204" pitchFamily="34" charset="0"/>
                <a:ea typeface="Montserrat Alternates" charset="0"/>
                <a:cs typeface="Montserrat Alternates" charset="0"/>
              </a:rPr>
              <a:t>01</a:t>
            </a:r>
          </a:p>
        </p:txBody>
      </p:sp>
      <p:pic>
        <p:nvPicPr>
          <p:cNvPr id="15" name="Graphic 4">
            <a:extLst>
              <a:ext uri="{FF2B5EF4-FFF2-40B4-BE49-F238E27FC236}">
                <a16:creationId xmlns:a16="http://schemas.microsoft.com/office/drawing/2014/main" id="{497EADB9-5CC2-49A1-2046-8D28410883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5950" y="403527"/>
            <a:ext cx="1981200" cy="428625"/>
          </a:xfrm>
          <a:prstGeom prst="rect">
            <a:avLst/>
          </a:prstGeom>
        </p:spPr>
      </p:pic>
      <p:sp>
        <p:nvSpPr>
          <p:cNvPr id="4" name="TextBox 3">
            <a:extLst>
              <a:ext uri="{FF2B5EF4-FFF2-40B4-BE49-F238E27FC236}">
                <a16:creationId xmlns:a16="http://schemas.microsoft.com/office/drawing/2014/main" id="{4E0604E0-CF27-D740-00EA-64AD55828293}"/>
              </a:ext>
            </a:extLst>
          </p:cNvPr>
          <p:cNvSpPr txBox="1"/>
          <p:nvPr/>
        </p:nvSpPr>
        <p:spPr>
          <a:xfrm>
            <a:off x="7630279" y="72821"/>
            <a:ext cx="4561721" cy="6340197"/>
          </a:xfrm>
          <a:prstGeom prst="rect">
            <a:avLst/>
          </a:prstGeom>
          <a:noFill/>
        </p:spPr>
        <p:txBody>
          <a:bodyPr wrap="square">
            <a:spAutoFit/>
          </a:bodyPr>
          <a:lstStyle/>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r>
              <a:rPr lang="sr-Latn-RS" b="1" dirty="0">
                <a:solidFill>
                  <a:srgbClr val="354659"/>
                </a:solidFill>
                <a:latin typeface="Avenir Next LT Pro" panose="020B0504020202020204" pitchFamily="34" charset="0"/>
              </a:rPr>
              <a:t>The green economy is the cornerstone of sustainable development and is based on its principles (Global Green Economy Barometer, 2020): </a:t>
            </a: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pPr indent="-285750">
              <a:buFont typeface="Arial" panose="020B0604020202020204" pitchFamily="34" charset="0"/>
              <a:buChar char="•"/>
            </a:pPr>
            <a:r>
              <a:rPr lang="sr-Latn-RS" sz="2000" b="1" dirty="0">
                <a:solidFill>
                  <a:srgbClr val="354659"/>
                </a:solidFill>
                <a:latin typeface="Avenir Next LT Pro" panose="020B0504020202020204" pitchFamily="34" charset="0"/>
              </a:rPr>
              <a:t>Justice, </a:t>
            </a:r>
          </a:p>
          <a:p>
            <a:pPr indent="-285750">
              <a:buFont typeface="Arial" panose="020B0604020202020204" pitchFamily="34" charset="0"/>
              <a:buChar char="•"/>
            </a:pPr>
            <a:r>
              <a:rPr lang="sr-Latn-RS" sz="2000" b="1" dirty="0">
                <a:solidFill>
                  <a:srgbClr val="354659"/>
                </a:solidFill>
                <a:latin typeface="Avenir Next LT Pro" panose="020B0504020202020204" pitchFamily="34" charset="0"/>
              </a:rPr>
              <a:t>Planetary boundary, </a:t>
            </a:r>
          </a:p>
          <a:p>
            <a:pPr indent="-285750">
              <a:buFont typeface="Arial" panose="020B0604020202020204" pitchFamily="34" charset="0"/>
              <a:buChar char="•"/>
            </a:pPr>
            <a:r>
              <a:rPr lang="sr-Latn-RS" sz="2000" b="1" dirty="0">
                <a:solidFill>
                  <a:srgbClr val="354659"/>
                </a:solidFill>
                <a:latin typeface="Avenir Next LT Pro" panose="020B0504020202020204" pitchFamily="34" charset="0"/>
              </a:rPr>
              <a:t>Efficiency and sufficiency, </a:t>
            </a:r>
          </a:p>
          <a:p>
            <a:pPr indent="-285750">
              <a:buFont typeface="Arial" panose="020B0604020202020204" pitchFamily="34" charset="0"/>
              <a:buChar char="•"/>
            </a:pPr>
            <a:r>
              <a:rPr lang="sr-Latn-RS" sz="2000" b="1" dirty="0">
                <a:solidFill>
                  <a:srgbClr val="354659"/>
                </a:solidFill>
                <a:latin typeface="Avenir Next LT Pro" panose="020B0504020202020204" pitchFamily="34" charset="0"/>
              </a:rPr>
              <a:t>Good governance, </a:t>
            </a:r>
          </a:p>
          <a:p>
            <a:pPr indent="-285750">
              <a:buFont typeface="Arial" panose="020B0604020202020204" pitchFamily="34" charset="0"/>
              <a:buChar char="•"/>
            </a:pPr>
            <a:r>
              <a:rPr lang="sr-Latn-RS" sz="2000" b="1" dirty="0">
                <a:solidFill>
                  <a:srgbClr val="354659"/>
                </a:solidFill>
                <a:latin typeface="Avenir Next LT Pro" panose="020B0504020202020204" pitchFamily="34" charset="0"/>
              </a:rPr>
              <a:t>Prosperity.</a:t>
            </a:r>
          </a:p>
        </p:txBody>
      </p:sp>
    </p:spTree>
    <p:extLst>
      <p:ext uri="{BB962C8B-B14F-4D97-AF65-F5344CB8AC3E}">
        <p14:creationId xmlns:p14="http://schemas.microsoft.com/office/powerpoint/2010/main" val="8761704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hand holding a green recycle sign&#10;&#10;Description automatically generated">
            <a:extLst>
              <a:ext uri="{FF2B5EF4-FFF2-40B4-BE49-F238E27FC236}">
                <a16:creationId xmlns:a16="http://schemas.microsoft.com/office/drawing/2014/main" id="{AA6EB6A9-4626-F6B5-EE68-113EFC232C9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1094" r="11094"/>
          <a:stretch>
            <a:fillRect/>
          </a:stretch>
        </p:blipFill>
        <p:spPr>
          <a:xfrm>
            <a:off x="8375092" y="112083"/>
            <a:ext cx="4407413" cy="5617030"/>
          </a:xfrm>
        </p:spPr>
      </p:pic>
      <p:pic>
        <p:nvPicPr>
          <p:cNvPr id="9" name="Picture Placeholder 8" descr="A stack of wooden blocks with green symbols on them&#10;&#10;Description automatically generated">
            <a:extLst>
              <a:ext uri="{FF2B5EF4-FFF2-40B4-BE49-F238E27FC236}">
                <a16:creationId xmlns:a16="http://schemas.microsoft.com/office/drawing/2014/main" id="{BC1105E6-3BEB-4C99-A1A7-8D01206D4289}"/>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17566" r="49054"/>
          <a:stretch/>
        </p:blipFill>
        <p:spPr>
          <a:xfrm>
            <a:off x="5832130" y="127987"/>
            <a:ext cx="2480224" cy="5617030"/>
          </a:xfrm>
        </p:spPr>
      </p:pic>
      <p:sp>
        <p:nvSpPr>
          <p:cNvPr id="11" name="Freeform 10"/>
          <p:cNvSpPr/>
          <p:nvPr/>
        </p:nvSpPr>
        <p:spPr>
          <a:xfrm>
            <a:off x="-35527" y="-838200"/>
            <a:ext cx="144087" cy="7276"/>
          </a:xfrm>
          <a:custGeom>
            <a:avLst/>
            <a:gdLst>
              <a:gd name="connsiteX0" fmla="*/ 0 w 144087"/>
              <a:gd name="connsiteY0" fmla="*/ 0 h 7276"/>
              <a:gd name="connsiteX1" fmla="*/ 144087 w 144087"/>
              <a:gd name="connsiteY1" fmla="*/ 0 h 7276"/>
              <a:gd name="connsiteX2" fmla="*/ 0 w 144087"/>
              <a:gd name="connsiteY2" fmla="*/ 7276 h 7276"/>
              <a:gd name="connsiteX3" fmla="*/ 0 w 144087"/>
              <a:gd name="connsiteY3" fmla="*/ 0 h 7276"/>
            </a:gdLst>
            <a:ahLst/>
            <a:cxnLst>
              <a:cxn ang="0">
                <a:pos x="connsiteX0" y="connsiteY0"/>
              </a:cxn>
              <a:cxn ang="0">
                <a:pos x="connsiteX1" y="connsiteY1"/>
              </a:cxn>
              <a:cxn ang="0">
                <a:pos x="connsiteX2" y="connsiteY2"/>
              </a:cxn>
              <a:cxn ang="0">
                <a:pos x="connsiteX3" y="connsiteY3"/>
              </a:cxn>
            </a:cxnLst>
            <a:rect l="l" t="t" r="r" b="b"/>
            <a:pathLst>
              <a:path w="144087" h="7276">
                <a:moveTo>
                  <a:pt x="0" y="0"/>
                </a:moveTo>
                <a:lnTo>
                  <a:pt x="144087" y="0"/>
                </a:lnTo>
                <a:lnTo>
                  <a:pt x="0" y="7276"/>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42" name="Rounded Rectangle 41"/>
          <p:cNvSpPr/>
          <p:nvPr/>
        </p:nvSpPr>
        <p:spPr>
          <a:xfrm>
            <a:off x="7653559" y="127987"/>
            <a:ext cx="620449" cy="5617030"/>
          </a:xfrm>
          <a:prstGeom prst="roundRect">
            <a:avLst>
              <a:gd name="adj" fmla="val 0"/>
            </a:avLst>
          </a:prstGeom>
          <a:solidFill>
            <a:srgbClr val="354659"/>
          </a:solidFill>
          <a:ln>
            <a:noFill/>
          </a:ln>
          <a:effectLst>
            <a:outerShdw blurRad="127000" dist="1651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43" name="TextBox 42">
            <a:extLst>
              <a:ext uri="{FF2B5EF4-FFF2-40B4-BE49-F238E27FC236}">
                <a16:creationId xmlns:a16="http://schemas.microsoft.com/office/drawing/2014/main" id="{1CC350E0-9106-4124-A3A0-EE11D033C376}"/>
              </a:ext>
            </a:extLst>
          </p:cNvPr>
          <p:cNvSpPr txBox="1"/>
          <p:nvPr/>
        </p:nvSpPr>
        <p:spPr>
          <a:xfrm rot="16200000">
            <a:off x="5119401" y="2751836"/>
            <a:ext cx="5648838" cy="369332"/>
          </a:xfrm>
          <a:prstGeom prst="rect">
            <a:avLst/>
          </a:prstGeom>
          <a:noFill/>
        </p:spPr>
        <p:txBody>
          <a:bodyPr wrap="square" rtlCol="0">
            <a:spAutoFit/>
          </a:bodyPr>
          <a:lstStyle/>
          <a:p>
            <a:pPr algn="ctr"/>
            <a:r>
              <a:rPr lang="sr-Latn-RS" spc="300" dirty="0">
                <a:solidFill>
                  <a:schemeClr val="bg1"/>
                </a:solidFill>
                <a:latin typeface="Avenir Next LT Pro" panose="020B0504020202020204" pitchFamily="34" charset="0"/>
                <a:ea typeface="Montserrat Alternates" charset="0"/>
                <a:cs typeface="Montserrat Alternates" charset="0"/>
              </a:rPr>
              <a:t>Green economy</a:t>
            </a:r>
            <a:endParaRPr lang="en-US" spc="300" dirty="0">
              <a:solidFill>
                <a:schemeClr val="bg1"/>
              </a:solidFill>
              <a:latin typeface="Avenir Next LT Pro" panose="020B0504020202020204" pitchFamily="34" charset="0"/>
              <a:ea typeface="Montserrat Alternates" charset="0"/>
              <a:cs typeface="Montserrat Alternates" charset="0"/>
            </a:endParaRPr>
          </a:p>
        </p:txBody>
      </p:sp>
      <p:pic>
        <p:nvPicPr>
          <p:cNvPr id="3" name="Graphic 2">
            <a:extLst>
              <a:ext uri="{FF2B5EF4-FFF2-40B4-BE49-F238E27FC236}">
                <a16:creationId xmlns:a16="http://schemas.microsoft.com/office/drawing/2014/main" id="{A9A26ECC-6F62-22AA-D259-BE98516353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05759" y="4248359"/>
            <a:ext cx="2633169" cy="569676"/>
          </a:xfrm>
          <a:prstGeom prst="rect">
            <a:avLst/>
          </a:prstGeom>
        </p:spPr>
      </p:pic>
      <p:sp>
        <p:nvSpPr>
          <p:cNvPr id="10" name="Freeform 30"/>
          <p:cNvSpPr/>
          <p:nvPr/>
        </p:nvSpPr>
        <p:spPr>
          <a:xfrm>
            <a:off x="2523202" y="100405"/>
            <a:ext cx="3783330" cy="6757596"/>
          </a:xfrm>
          <a:custGeom>
            <a:avLst/>
            <a:gdLst>
              <a:gd name="connsiteX0" fmla="*/ 0 w 2764213"/>
              <a:gd name="connsiteY0" fmla="*/ 0 h 4359729"/>
              <a:gd name="connsiteX1" fmla="*/ 2764213 w 2764213"/>
              <a:gd name="connsiteY1" fmla="*/ 0 h 4359729"/>
              <a:gd name="connsiteX2" fmla="*/ 2764213 w 2764213"/>
              <a:gd name="connsiteY2" fmla="*/ 4359729 h 4359729"/>
              <a:gd name="connsiteX3" fmla="*/ 54279 w 2764213"/>
              <a:gd name="connsiteY3" fmla="*/ 4359729 h 4359729"/>
              <a:gd name="connsiteX4" fmla="*/ 0 w 2764213"/>
              <a:gd name="connsiteY4" fmla="*/ 4356988 h 4359729"/>
              <a:gd name="connsiteX5" fmla="*/ 0 w 2764213"/>
              <a:gd name="connsiteY5" fmla="*/ 0 h 435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4213" h="4359729">
                <a:moveTo>
                  <a:pt x="0" y="0"/>
                </a:moveTo>
                <a:lnTo>
                  <a:pt x="2764213" y="0"/>
                </a:lnTo>
                <a:lnTo>
                  <a:pt x="2764213" y="4359729"/>
                </a:lnTo>
                <a:lnTo>
                  <a:pt x="54279" y="4359729"/>
                </a:lnTo>
                <a:lnTo>
                  <a:pt x="0" y="4356988"/>
                </a:lnTo>
                <a:lnTo>
                  <a:pt x="0" y="0"/>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Latn-RS" sz="2000" kern="100" dirty="0">
                <a:solidFill>
                  <a:srgbClr val="354659"/>
                </a:solidFill>
                <a:latin typeface="Times New Roman" panose="02020603050405020304" pitchFamily="18" charset="0"/>
                <a:cs typeface="Times New Roman" panose="02020603050405020304" pitchFamily="18" charset="0"/>
              </a:rPr>
              <a:t>According to UN documents, important features of such an economic model are (Morrow, 2014): </a:t>
            </a:r>
          </a:p>
          <a:p>
            <a:pPr marL="342900" indent="-342900">
              <a:buFont typeface="+mj-lt"/>
              <a:buAutoNum type="arabicPeriod"/>
            </a:pPr>
            <a:r>
              <a:rPr lang="sr-Latn-RS" sz="2000" kern="100" dirty="0">
                <a:solidFill>
                  <a:srgbClr val="354659"/>
                </a:solidFill>
                <a:latin typeface="Times New Roman" panose="02020603050405020304" pitchFamily="18" charset="0"/>
                <a:cs typeface="Times New Roman" panose="02020603050405020304" pitchFamily="18" charset="0"/>
              </a:rPr>
              <a:t>effective use of natural resources, </a:t>
            </a:r>
          </a:p>
          <a:p>
            <a:pPr marL="342900" indent="-342900">
              <a:buFont typeface="+mj-lt"/>
              <a:buAutoNum type="arabicPeriod"/>
            </a:pPr>
            <a:r>
              <a:rPr lang="sr-Latn-RS" sz="2000" kern="100" dirty="0">
                <a:solidFill>
                  <a:srgbClr val="354659"/>
                </a:solidFill>
                <a:latin typeface="Times New Roman" panose="02020603050405020304" pitchFamily="18" charset="0"/>
                <a:cs typeface="Times New Roman" panose="02020603050405020304" pitchFamily="18" charset="0"/>
              </a:rPr>
              <a:t>protection and expansion of natural capital, </a:t>
            </a:r>
          </a:p>
          <a:p>
            <a:pPr marL="342900" indent="-342900">
              <a:buFont typeface="+mj-lt"/>
              <a:buAutoNum type="arabicPeriod"/>
            </a:pPr>
            <a:r>
              <a:rPr lang="sr-Latn-RS" sz="2000" kern="100" dirty="0">
                <a:solidFill>
                  <a:srgbClr val="354659"/>
                </a:solidFill>
                <a:latin typeface="Times New Roman" panose="02020603050405020304" pitchFamily="18" charset="0"/>
                <a:cs typeface="Times New Roman" panose="02020603050405020304" pitchFamily="18" charset="0"/>
              </a:rPr>
              <a:t>reduction of pollution, </a:t>
            </a:r>
          </a:p>
          <a:p>
            <a:pPr marL="342900" indent="-342900">
              <a:buFont typeface="+mj-lt"/>
              <a:buAutoNum type="arabicPeriod"/>
            </a:pPr>
            <a:r>
              <a:rPr lang="sr-Latn-RS" sz="2000" kern="100" dirty="0">
                <a:solidFill>
                  <a:srgbClr val="354659"/>
                </a:solidFill>
                <a:latin typeface="Times New Roman" panose="02020603050405020304" pitchFamily="18" charset="0"/>
                <a:cs typeface="Times New Roman" panose="02020603050405020304" pitchFamily="18" charset="0"/>
              </a:rPr>
              <a:t>reduction of carbon emissions, preservation of biodiversity and ecosystem services, </a:t>
            </a:r>
          </a:p>
          <a:p>
            <a:pPr marL="342900" indent="-342900">
              <a:buFont typeface="+mj-lt"/>
              <a:buAutoNum type="arabicPeriod"/>
            </a:pPr>
            <a:r>
              <a:rPr lang="sr-Latn-RS" sz="2000" kern="100" dirty="0">
                <a:solidFill>
                  <a:srgbClr val="354659"/>
                </a:solidFill>
                <a:latin typeface="Times New Roman" panose="02020603050405020304" pitchFamily="18" charset="0"/>
                <a:cs typeface="Times New Roman" panose="02020603050405020304" pitchFamily="18" charset="0"/>
              </a:rPr>
              <a:t>income and employment growth.</a:t>
            </a:r>
          </a:p>
          <a:p>
            <a:endParaRPr lang="sr-Latn-RS" kern="100" dirty="0">
              <a:solidFill>
                <a:srgbClr val="354659"/>
              </a:solidFill>
              <a:latin typeface="Times New Roman" panose="02020603050405020304" pitchFamily="18" charset="0"/>
              <a:cs typeface="Times New Roman" panose="02020603050405020304" pitchFamily="18" charset="0"/>
            </a:endParaRPr>
          </a:p>
        </p:txBody>
      </p:sp>
      <p:sp>
        <p:nvSpPr>
          <p:cNvPr id="53" name="Freeform 52"/>
          <p:cNvSpPr/>
          <p:nvPr/>
        </p:nvSpPr>
        <p:spPr>
          <a:xfrm>
            <a:off x="684852" y="2439057"/>
            <a:ext cx="1740019" cy="3331523"/>
          </a:xfrm>
          <a:custGeom>
            <a:avLst/>
            <a:gdLst>
              <a:gd name="connsiteX0" fmla="*/ 1299388 w 3614056"/>
              <a:gd name="connsiteY0" fmla="*/ 0 h 4383314"/>
              <a:gd name="connsiteX1" fmla="*/ 3614056 w 3614056"/>
              <a:gd name="connsiteY1" fmla="*/ 0 h 4383314"/>
              <a:gd name="connsiteX2" fmla="*/ 3614056 w 3614056"/>
              <a:gd name="connsiteY2" fmla="*/ 4383314 h 4383314"/>
              <a:gd name="connsiteX3" fmla="*/ 7531 w 3614056"/>
              <a:gd name="connsiteY3" fmla="*/ 4383314 h 4383314"/>
              <a:gd name="connsiteX4" fmla="*/ 6709 w 3614056"/>
              <a:gd name="connsiteY4" fmla="*/ 4377924 h 4383314"/>
              <a:gd name="connsiteX5" fmla="*/ 0 w 3614056"/>
              <a:gd name="connsiteY5" fmla="*/ 4245069 h 4383314"/>
              <a:gd name="connsiteX6" fmla="*/ 0 w 3614056"/>
              <a:gd name="connsiteY6" fmla="*/ 1299388 h 4383314"/>
              <a:gd name="connsiteX7" fmla="*/ 1299388 w 3614056"/>
              <a:gd name="connsiteY7" fmla="*/ 0 h 438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4056" h="4383314">
                <a:moveTo>
                  <a:pt x="1299388" y="0"/>
                </a:moveTo>
                <a:lnTo>
                  <a:pt x="3614056" y="0"/>
                </a:lnTo>
                <a:lnTo>
                  <a:pt x="3614056" y="4383314"/>
                </a:lnTo>
                <a:lnTo>
                  <a:pt x="7531" y="4383314"/>
                </a:lnTo>
                <a:lnTo>
                  <a:pt x="6709" y="4377924"/>
                </a:lnTo>
                <a:cubicBezTo>
                  <a:pt x="2272" y="4334242"/>
                  <a:pt x="0" y="4289921"/>
                  <a:pt x="0" y="4245069"/>
                </a:cubicBezTo>
                <a:lnTo>
                  <a:pt x="0" y="1299388"/>
                </a:lnTo>
                <a:cubicBezTo>
                  <a:pt x="0" y="581756"/>
                  <a:pt x="581756" y="0"/>
                  <a:pt x="1299388" y="0"/>
                </a:cubicBezTo>
                <a:close/>
              </a:path>
            </a:pathLst>
          </a:custGeom>
          <a:solidFill>
            <a:schemeClr val="bg1"/>
          </a:solidFill>
          <a:ln>
            <a:noFill/>
          </a:ln>
          <a:effectLst>
            <a:outerShdw blurRad="1143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50" name="TextBox 49"/>
          <p:cNvSpPr txBox="1"/>
          <p:nvPr/>
        </p:nvSpPr>
        <p:spPr>
          <a:xfrm>
            <a:off x="975253" y="3762433"/>
            <a:ext cx="1547949" cy="1169551"/>
          </a:xfrm>
          <a:prstGeom prst="rect">
            <a:avLst/>
          </a:prstGeom>
          <a:noFill/>
        </p:spPr>
        <p:txBody>
          <a:bodyPr wrap="square" rtlCol="0">
            <a:spAutoFit/>
          </a:bodyPr>
          <a:lstStyle/>
          <a:p>
            <a:pPr algn="ctr"/>
            <a:r>
              <a:rPr lang="sr-Latn-RS" sz="1400" b="1" dirty="0">
                <a:solidFill>
                  <a:srgbClr val="354659"/>
                </a:solidFill>
                <a:latin typeface="Avenir Next LT Pro" panose="020B0504020202020204" pitchFamily="34" charset="0"/>
                <a:ea typeface="Montserrat Alternates" charset="0"/>
                <a:cs typeface="Montserrat Alternates" charset="0"/>
              </a:rPr>
              <a:t>GREEN ECONOMY </a:t>
            </a:r>
          </a:p>
          <a:p>
            <a:pPr algn="ctr"/>
            <a:r>
              <a:rPr lang="sr-Latn-RS" sz="1400" b="1" dirty="0">
                <a:solidFill>
                  <a:srgbClr val="354659"/>
                </a:solidFill>
                <a:latin typeface="Avenir Next LT Pro" panose="020B0504020202020204" pitchFamily="34" charset="0"/>
                <a:ea typeface="Montserrat Alternates" charset="0"/>
                <a:cs typeface="Montserrat Alternates" charset="0"/>
              </a:rPr>
              <a:t>VS. </a:t>
            </a:r>
          </a:p>
          <a:p>
            <a:r>
              <a:rPr lang="sr-Latn-RS" sz="1400" b="1" dirty="0">
                <a:solidFill>
                  <a:srgbClr val="354659"/>
                </a:solidFill>
                <a:latin typeface="Avenir Next LT Pro" panose="020B0504020202020204" pitchFamily="34" charset="0"/>
                <a:ea typeface="Montserrat Alternates" charset="0"/>
                <a:cs typeface="Montserrat Alternates" charset="0"/>
              </a:rPr>
              <a:t>SUSTAINABLE DEVELOPMENT</a:t>
            </a:r>
            <a:endParaRPr lang="en-US" sz="1400" b="1" dirty="0">
              <a:solidFill>
                <a:srgbClr val="354659"/>
              </a:solidFill>
              <a:latin typeface="Avenir Next LT Pro" panose="020B0504020202020204" pitchFamily="34" charset="0"/>
              <a:ea typeface="Montserrat Alternates" charset="0"/>
              <a:cs typeface="Montserrat Alternates" charset="0"/>
            </a:endParaRPr>
          </a:p>
        </p:txBody>
      </p:sp>
      <p:sp>
        <p:nvSpPr>
          <p:cNvPr id="57" name="TextBox 56"/>
          <p:cNvSpPr txBox="1"/>
          <p:nvPr/>
        </p:nvSpPr>
        <p:spPr>
          <a:xfrm>
            <a:off x="965154" y="2811720"/>
            <a:ext cx="1302542" cy="923330"/>
          </a:xfrm>
          <a:prstGeom prst="rect">
            <a:avLst/>
          </a:prstGeom>
          <a:noFill/>
        </p:spPr>
        <p:txBody>
          <a:bodyPr wrap="square" rtlCol="0">
            <a:spAutoFit/>
          </a:bodyPr>
          <a:lstStyle/>
          <a:p>
            <a:r>
              <a:rPr lang="en-US" sz="5400" b="1" dirty="0">
                <a:solidFill>
                  <a:srgbClr val="8BC53F"/>
                </a:solidFill>
                <a:latin typeface="Avenir Next LT Pro" panose="020B0504020202020204" pitchFamily="34" charset="0"/>
                <a:ea typeface="Montserrat Alternates" charset="0"/>
                <a:cs typeface="Montserrat Alternates" charset="0"/>
              </a:rPr>
              <a:t>01</a:t>
            </a:r>
          </a:p>
        </p:txBody>
      </p:sp>
      <p:pic>
        <p:nvPicPr>
          <p:cNvPr id="15" name="Graphic 4">
            <a:extLst>
              <a:ext uri="{FF2B5EF4-FFF2-40B4-BE49-F238E27FC236}">
                <a16:creationId xmlns:a16="http://schemas.microsoft.com/office/drawing/2014/main" id="{497EADB9-5CC2-49A1-2046-8D28410883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5950" y="403527"/>
            <a:ext cx="1981200" cy="428625"/>
          </a:xfrm>
          <a:prstGeom prst="rect">
            <a:avLst/>
          </a:prstGeom>
        </p:spPr>
      </p:pic>
      <p:sp>
        <p:nvSpPr>
          <p:cNvPr id="4" name="TextBox 3">
            <a:extLst>
              <a:ext uri="{FF2B5EF4-FFF2-40B4-BE49-F238E27FC236}">
                <a16:creationId xmlns:a16="http://schemas.microsoft.com/office/drawing/2014/main" id="{4E0604E0-CF27-D740-00EA-64AD55828293}"/>
              </a:ext>
            </a:extLst>
          </p:cNvPr>
          <p:cNvSpPr txBox="1"/>
          <p:nvPr/>
        </p:nvSpPr>
        <p:spPr>
          <a:xfrm>
            <a:off x="7943820" y="294673"/>
            <a:ext cx="4227431" cy="2308324"/>
          </a:xfrm>
          <a:prstGeom prst="rect">
            <a:avLst/>
          </a:prstGeom>
          <a:noFill/>
        </p:spPr>
        <p:txBody>
          <a:bodyPr wrap="square">
            <a:spAutoFit/>
          </a:bodyPr>
          <a:lstStyle/>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4034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hand holding a green recycle sign&#10;&#10;Description automatically generated">
            <a:extLst>
              <a:ext uri="{FF2B5EF4-FFF2-40B4-BE49-F238E27FC236}">
                <a16:creationId xmlns:a16="http://schemas.microsoft.com/office/drawing/2014/main" id="{AA6EB6A9-4626-F6B5-EE68-113EFC232C9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1094" r="11094"/>
          <a:stretch>
            <a:fillRect/>
          </a:stretch>
        </p:blipFill>
        <p:spPr>
          <a:xfrm>
            <a:off x="8375092" y="112083"/>
            <a:ext cx="4407413" cy="5617030"/>
          </a:xfrm>
        </p:spPr>
      </p:pic>
      <p:pic>
        <p:nvPicPr>
          <p:cNvPr id="9" name="Picture Placeholder 8" descr="A stack of wooden blocks with green symbols on them&#10;&#10;Description automatically generated">
            <a:extLst>
              <a:ext uri="{FF2B5EF4-FFF2-40B4-BE49-F238E27FC236}">
                <a16:creationId xmlns:a16="http://schemas.microsoft.com/office/drawing/2014/main" id="{BC1105E6-3BEB-4C99-A1A7-8D01206D4289}"/>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17566" r="49054"/>
          <a:stretch/>
        </p:blipFill>
        <p:spPr>
          <a:xfrm>
            <a:off x="5832130" y="127987"/>
            <a:ext cx="2480224" cy="5617030"/>
          </a:xfrm>
        </p:spPr>
      </p:pic>
      <p:sp>
        <p:nvSpPr>
          <p:cNvPr id="11" name="Freeform 10"/>
          <p:cNvSpPr/>
          <p:nvPr/>
        </p:nvSpPr>
        <p:spPr>
          <a:xfrm>
            <a:off x="-35527" y="-838200"/>
            <a:ext cx="144087" cy="7276"/>
          </a:xfrm>
          <a:custGeom>
            <a:avLst/>
            <a:gdLst>
              <a:gd name="connsiteX0" fmla="*/ 0 w 144087"/>
              <a:gd name="connsiteY0" fmla="*/ 0 h 7276"/>
              <a:gd name="connsiteX1" fmla="*/ 144087 w 144087"/>
              <a:gd name="connsiteY1" fmla="*/ 0 h 7276"/>
              <a:gd name="connsiteX2" fmla="*/ 0 w 144087"/>
              <a:gd name="connsiteY2" fmla="*/ 7276 h 7276"/>
              <a:gd name="connsiteX3" fmla="*/ 0 w 144087"/>
              <a:gd name="connsiteY3" fmla="*/ 0 h 7276"/>
            </a:gdLst>
            <a:ahLst/>
            <a:cxnLst>
              <a:cxn ang="0">
                <a:pos x="connsiteX0" y="connsiteY0"/>
              </a:cxn>
              <a:cxn ang="0">
                <a:pos x="connsiteX1" y="connsiteY1"/>
              </a:cxn>
              <a:cxn ang="0">
                <a:pos x="connsiteX2" y="connsiteY2"/>
              </a:cxn>
              <a:cxn ang="0">
                <a:pos x="connsiteX3" y="connsiteY3"/>
              </a:cxn>
            </a:cxnLst>
            <a:rect l="l" t="t" r="r" b="b"/>
            <a:pathLst>
              <a:path w="144087" h="7276">
                <a:moveTo>
                  <a:pt x="0" y="0"/>
                </a:moveTo>
                <a:lnTo>
                  <a:pt x="144087" y="0"/>
                </a:lnTo>
                <a:lnTo>
                  <a:pt x="0" y="7276"/>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42" name="Rounded Rectangle 41"/>
          <p:cNvSpPr/>
          <p:nvPr/>
        </p:nvSpPr>
        <p:spPr>
          <a:xfrm>
            <a:off x="7653559" y="127987"/>
            <a:ext cx="620449" cy="5617030"/>
          </a:xfrm>
          <a:prstGeom prst="roundRect">
            <a:avLst>
              <a:gd name="adj" fmla="val 0"/>
            </a:avLst>
          </a:prstGeom>
          <a:solidFill>
            <a:srgbClr val="354659"/>
          </a:solidFill>
          <a:ln>
            <a:noFill/>
          </a:ln>
          <a:effectLst>
            <a:outerShdw blurRad="127000" dist="165100" dir="8100000" algn="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43" name="TextBox 42">
            <a:extLst>
              <a:ext uri="{FF2B5EF4-FFF2-40B4-BE49-F238E27FC236}">
                <a16:creationId xmlns:a16="http://schemas.microsoft.com/office/drawing/2014/main" id="{1CC350E0-9106-4124-A3A0-EE11D033C376}"/>
              </a:ext>
            </a:extLst>
          </p:cNvPr>
          <p:cNvSpPr txBox="1"/>
          <p:nvPr/>
        </p:nvSpPr>
        <p:spPr>
          <a:xfrm rot="16200000">
            <a:off x="5119401" y="2751836"/>
            <a:ext cx="5648838" cy="369332"/>
          </a:xfrm>
          <a:prstGeom prst="rect">
            <a:avLst/>
          </a:prstGeom>
          <a:noFill/>
        </p:spPr>
        <p:txBody>
          <a:bodyPr wrap="square" rtlCol="0">
            <a:spAutoFit/>
          </a:bodyPr>
          <a:lstStyle/>
          <a:p>
            <a:pPr algn="ctr"/>
            <a:r>
              <a:rPr lang="sr-Latn-RS" spc="300" dirty="0">
                <a:solidFill>
                  <a:schemeClr val="bg1"/>
                </a:solidFill>
                <a:latin typeface="Avenir Next LT Pro" panose="020B0504020202020204" pitchFamily="34" charset="0"/>
                <a:ea typeface="Montserrat Alternates" charset="0"/>
                <a:cs typeface="Montserrat Alternates" charset="0"/>
              </a:rPr>
              <a:t>Green economy</a:t>
            </a:r>
            <a:endParaRPr lang="en-US" spc="300" dirty="0">
              <a:solidFill>
                <a:schemeClr val="bg1"/>
              </a:solidFill>
              <a:latin typeface="Avenir Next LT Pro" panose="020B0504020202020204" pitchFamily="34" charset="0"/>
              <a:ea typeface="Montserrat Alternates" charset="0"/>
              <a:cs typeface="Montserrat Alternates" charset="0"/>
            </a:endParaRPr>
          </a:p>
        </p:txBody>
      </p:sp>
      <p:pic>
        <p:nvPicPr>
          <p:cNvPr id="3" name="Graphic 2">
            <a:extLst>
              <a:ext uri="{FF2B5EF4-FFF2-40B4-BE49-F238E27FC236}">
                <a16:creationId xmlns:a16="http://schemas.microsoft.com/office/drawing/2014/main" id="{A9A26ECC-6F62-22AA-D259-BE98516353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05759" y="4248359"/>
            <a:ext cx="2633169" cy="569676"/>
          </a:xfrm>
          <a:prstGeom prst="rect">
            <a:avLst/>
          </a:prstGeom>
        </p:spPr>
      </p:pic>
      <p:sp>
        <p:nvSpPr>
          <p:cNvPr id="10" name="Freeform 30"/>
          <p:cNvSpPr/>
          <p:nvPr/>
        </p:nvSpPr>
        <p:spPr>
          <a:xfrm>
            <a:off x="2523202" y="100405"/>
            <a:ext cx="3783330" cy="6757596"/>
          </a:xfrm>
          <a:custGeom>
            <a:avLst/>
            <a:gdLst>
              <a:gd name="connsiteX0" fmla="*/ 0 w 2764213"/>
              <a:gd name="connsiteY0" fmla="*/ 0 h 4359729"/>
              <a:gd name="connsiteX1" fmla="*/ 2764213 w 2764213"/>
              <a:gd name="connsiteY1" fmla="*/ 0 h 4359729"/>
              <a:gd name="connsiteX2" fmla="*/ 2764213 w 2764213"/>
              <a:gd name="connsiteY2" fmla="*/ 4359729 h 4359729"/>
              <a:gd name="connsiteX3" fmla="*/ 54279 w 2764213"/>
              <a:gd name="connsiteY3" fmla="*/ 4359729 h 4359729"/>
              <a:gd name="connsiteX4" fmla="*/ 0 w 2764213"/>
              <a:gd name="connsiteY4" fmla="*/ 4356988 h 4359729"/>
              <a:gd name="connsiteX5" fmla="*/ 0 w 2764213"/>
              <a:gd name="connsiteY5" fmla="*/ 0 h 435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4213" h="4359729">
                <a:moveTo>
                  <a:pt x="0" y="0"/>
                </a:moveTo>
                <a:lnTo>
                  <a:pt x="2764213" y="0"/>
                </a:lnTo>
                <a:lnTo>
                  <a:pt x="2764213" y="4359729"/>
                </a:lnTo>
                <a:lnTo>
                  <a:pt x="54279" y="4359729"/>
                </a:lnTo>
                <a:lnTo>
                  <a:pt x="0" y="4356988"/>
                </a:lnTo>
                <a:lnTo>
                  <a:pt x="0" y="0"/>
                </a:ln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07000"/>
              </a:lnSpc>
              <a:spcBef>
                <a:spcPts val="600"/>
              </a:spcBef>
              <a:spcAft>
                <a:spcPts val="600"/>
              </a:spcAft>
            </a:pPr>
            <a:r>
              <a:rPr lang="sr-Latn-RS" kern="100" dirty="0">
                <a:solidFill>
                  <a:srgbClr val="354659"/>
                </a:solidFill>
                <a:latin typeface="Times New Roman" panose="02020603050405020304" pitchFamily="18" charset="0"/>
                <a:ea typeface="Aptos" panose="020B0004020202020204" pitchFamily="34" charset="0"/>
                <a:cs typeface="Times New Roman" panose="02020603050405020304" pitchFamily="18" charset="0"/>
              </a:rPr>
              <a:t>T</a:t>
            </a:r>
            <a:r>
              <a:rPr lang="en-US" sz="18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he concepts of green economy and green growth arose at the beginning of the second decade of the 21st century</a:t>
            </a:r>
            <a:r>
              <a:rPr lang="sr-Latn-RS" sz="18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a:t>
            </a:r>
            <a:r>
              <a:rPr lang="en-US" sz="18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 </a:t>
            </a:r>
            <a:endParaRPr lang="sr-Latn-RS" sz="18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07000"/>
              </a:lnSpc>
              <a:spcBef>
                <a:spcPts val="600"/>
              </a:spcBef>
              <a:spcAft>
                <a:spcPts val="600"/>
              </a:spcAft>
            </a:pPr>
            <a:r>
              <a:rPr lang="sr-Latn-RS" b="1" kern="100" dirty="0">
                <a:solidFill>
                  <a:srgbClr val="354659"/>
                </a:solidFill>
                <a:latin typeface="Times New Roman" panose="02020603050405020304" pitchFamily="18" charset="0"/>
                <a:ea typeface="Aptos" panose="020B0004020202020204" pitchFamily="34" charset="0"/>
                <a:cs typeface="Times New Roman" panose="02020603050405020304" pitchFamily="18" charset="0"/>
              </a:rPr>
              <a:t>T</a:t>
            </a:r>
            <a:r>
              <a:rPr lang="en-US" sz="1800"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he concept of green economy refers to the state and structure of the economy</a:t>
            </a:r>
            <a:r>
              <a:rPr lang="en-US" sz="18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 as well as the way it functions, while the </a:t>
            </a:r>
            <a:r>
              <a:rPr lang="en-US" sz="1800"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concept of green growth has a dynamic character </a:t>
            </a:r>
            <a:r>
              <a:rPr lang="en-US" sz="18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and refers to the use of green production factors to increase economic results (production resources, production, consumption, income, etc.). </a:t>
            </a:r>
            <a:endParaRPr lang="sr-Latn-RS" sz="18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07000"/>
              </a:lnSpc>
              <a:spcBef>
                <a:spcPts val="600"/>
              </a:spcBef>
              <a:spcAft>
                <a:spcPts val="600"/>
              </a:spcAft>
            </a:pPr>
            <a:r>
              <a:rPr lang="en-US" sz="18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Green growth is a prerequisite for a higher level of development of green economies, so the concept of green growth is useful for formulating development strategies and policies based on </a:t>
            </a:r>
            <a:r>
              <a:rPr lang="en-US" sz="1800"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green transformation</a:t>
            </a:r>
            <a:r>
              <a:rPr lang="en-US" sz="18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 </a:t>
            </a:r>
            <a:endParaRPr lang="en-US" sz="1800" kern="100" dirty="0">
              <a:solidFill>
                <a:srgbClr val="354659"/>
              </a:solidFill>
              <a:effectLst/>
              <a:latin typeface="Aptos" panose="020B0004020202020204" pitchFamily="34" charset="0"/>
              <a:ea typeface="Aptos" panose="020B0004020202020204" pitchFamily="34" charset="0"/>
              <a:cs typeface="Times New Roman" panose="02020603050405020304" pitchFamily="18" charset="0"/>
            </a:endParaRPr>
          </a:p>
          <a:p>
            <a:endParaRPr lang="sr-Latn-RS" kern="100" dirty="0">
              <a:solidFill>
                <a:srgbClr val="354659"/>
              </a:solidFill>
              <a:latin typeface="Times New Roman" panose="02020603050405020304" pitchFamily="18" charset="0"/>
              <a:cs typeface="Times New Roman" panose="02020603050405020304" pitchFamily="18" charset="0"/>
            </a:endParaRPr>
          </a:p>
        </p:txBody>
      </p:sp>
      <p:sp>
        <p:nvSpPr>
          <p:cNvPr id="53" name="Freeform 52"/>
          <p:cNvSpPr/>
          <p:nvPr/>
        </p:nvSpPr>
        <p:spPr>
          <a:xfrm>
            <a:off x="684852" y="2439057"/>
            <a:ext cx="1740019" cy="3331523"/>
          </a:xfrm>
          <a:custGeom>
            <a:avLst/>
            <a:gdLst>
              <a:gd name="connsiteX0" fmla="*/ 1299388 w 3614056"/>
              <a:gd name="connsiteY0" fmla="*/ 0 h 4383314"/>
              <a:gd name="connsiteX1" fmla="*/ 3614056 w 3614056"/>
              <a:gd name="connsiteY1" fmla="*/ 0 h 4383314"/>
              <a:gd name="connsiteX2" fmla="*/ 3614056 w 3614056"/>
              <a:gd name="connsiteY2" fmla="*/ 4383314 h 4383314"/>
              <a:gd name="connsiteX3" fmla="*/ 7531 w 3614056"/>
              <a:gd name="connsiteY3" fmla="*/ 4383314 h 4383314"/>
              <a:gd name="connsiteX4" fmla="*/ 6709 w 3614056"/>
              <a:gd name="connsiteY4" fmla="*/ 4377924 h 4383314"/>
              <a:gd name="connsiteX5" fmla="*/ 0 w 3614056"/>
              <a:gd name="connsiteY5" fmla="*/ 4245069 h 4383314"/>
              <a:gd name="connsiteX6" fmla="*/ 0 w 3614056"/>
              <a:gd name="connsiteY6" fmla="*/ 1299388 h 4383314"/>
              <a:gd name="connsiteX7" fmla="*/ 1299388 w 3614056"/>
              <a:gd name="connsiteY7" fmla="*/ 0 h 438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4056" h="4383314">
                <a:moveTo>
                  <a:pt x="1299388" y="0"/>
                </a:moveTo>
                <a:lnTo>
                  <a:pt x="3614056" y="0"/>
                </a:lnTo>
                <a:lnTo>
                  <a:pt x="3614056" y="4383314"/>
                </a:lnTo>
                <a:lnTo>
                  <a:pt x="7531" y="4383314"/>
                </a:lnTo>
                <a:lnTo>
                  <a:pt x="6709" y="4377924"/>
                </a:lnTo>
                <a:cubicBezTo>
                  <a:pt x="2272" y="4334242"/>
                  <a:pt x="0" y="4289921"/>
                  <a:pt x="0" y="4245069"/>
                </a:cubicBezTo>
                <a:lnTo>
                  <a:pt x="0" y="1299388"/>
                </a:lnTo>
                <a:cubicBezTo>
                  <a:pt x="0" y="581756"/>
                  <a:pt x="581756" y="0"/>
                  <a:pt x="1299388" y="0"/>
                </a:cubicBezTo>
                <a:close/>
              </a:path>
            </a:pathLst>
          </a:custGeom>
          <a:solidFill>
            <a:schemeClr val="bg1"/>
          </a:solidFill>
          <a:ln>
            <a:noFill/>
          </a:ln>
          <a:effectLst>
            <a:outerShdw blurRad="1143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50" name="TextBox 49"/>
          <p:cNvSpPr txBox="1"/>
          <p:nvPr/>
        </p:nvSpPr>
        <p:spPr>
          <a:xfrm>
            <a:off x="975253" y="3762433"/>
            <a:ext cx="1547949" cy="1169551"/>
          </a:xfrm>
          <a:prstGeom prst="rect">
            <a:avLst/>
          </a:prstGeom>
          <a:noFill/>
        </p:spPr>
        <p:txBody>
          <a:bodyPr wrap="square" rtlCol="0">
            <a:spAutoFit/>
          </a:bodyPr>
          <a:lstStyle/>
          <a:p>
            <a:pPr algn="ctr"/>
            <a:r>
              <a:rPr lang="sr-Latn-RS" sz="1400" b="1" dirty="0">
                <a:solidFill>
                  <a:srgbClr val="354659"/>
                </a:solidFill>
                <a:latin typeface="Avenir Next LT Pro" panose="020B0504020202020204" pitchFamily="34" charset="0"/>
                <a:ea typeface="Montserrat Alternates" charset="0"/>
                <a:cs typeface="Montserrat Alternates" charset="0"/>
              </a:rPr>
              <a:t>GREEN ECONOMY </a:t>
            </a:r>
          </a:p>
          <a:p>
            <a:pPr algn="ctr"/>
            <a:r>
              <a:rPr lang="sr-Latn-RS" sz="1400" b="1" dirty="0">
                <a:solidFill>
                  <a:srgbClr val="354659"/>
                </a:solidFill>
                <a:latin typeface="Avenir Next LT Pro" panose="020B0504020202020204" pitchFamily="34" charset="0"/>
                <a:ea typeface="Montserrat Alternates" charset="0"/>
                <a:cs typeface="Montserrat Alternates" charset="0"/>
              </a:rPr>
              <a:t>VS. </a:t>
            </a:r>
          </a:p>
          <a:p>
            <a:pPr algn="ctr"/>
            <a:r>
              <a:rPr lang="sr-Latn-RS" sz="1400" b="1" dirty="0">
                <a:solidFill>
                  <a:srgbClr val="354659"/>
                </a:solidFill>
                <a:latin typeface="Avenir Next LT Pro" panose="020B0504020202020204" pitchFamily="34" charset="0"/>
                <a:ea typeface="Montserrat Alternates" charset="0"/>
                <a:cs typeface="Montserrat Alternates" charset="0"/>
              </a:rPr>
              <a:t>GREEN GROWTH</a:t>
            </a:r>
            <a:endParaRPr lang="en-US" sz="1400" b="1" dirty="0">
              <a:solidFill>
                <a:srgbClr val="354659"/>
              </a:solidFill>
              <a:latin typeface="Avenir Next LT Pro" panose="020B0504020202020204" pitchFamily="34" charset="0"/>
              <a:ea typeface="Montserrat Alternates" charset="0"/>
              <a:cs typeface="Montserrat Alternates" charset="0"/>
            </a:endParaRPr>
          </a:p>
        </p:txBody>
      </p:sp>
      <p:sp>
        <p:nvSpPr>
          <p:cNvPr id="57" name="TextBox 56"/>
          <p:cNvSpPr txBox="1"/>
          <p:nvPr/>
        </p:nvSpPr>
        <p:spPr>
          <a:xfrm>
            <a:off x="965154" y="2811720"/>
            <a:ext cx="1302542" cy="923330"/>
          </a:xfrm>
          <a:prstGeom prst="rect">
            <a:avLst/>
          </a:prstGeom>
          <a:noFill/>
        </p:spPr>
        <p:txBody>
          <a:bodyPr wrap="square" rtlCol="0">
            <a:spAutoFit/>
          </a:bodyPr>
          <a:lstStyle/>
          <a:p>
            <a:r>
              <a:rPr lang="en-US" sz="5400" b="1" dirty="0">
                <a:solidFill>
                  <a:srgbClr val="8BC53F"/>
                </a:solidFill>
                <a:latin typeface="Avenir Next LT Pro" panose="020B0504020202020204" pitchFamily="34" charset="0"/>
                <a:ea typeface="Montserrat Alternates" charset="0"/>
                <a:cs typeface="Montserrat Alternates" charset="0"/>
              </a:rPr>
              <a:t>0</a:t>
            </a:r>
            <a:r>
              <a:rPr lang="sr-Latn-RS" sz="5400" b="1" dirty="0">
                <a:solidFill>
                  <a:srgbClr val="8BC53F"/>
                </a:solidFill>
                <a:latin typeface="Avenir Next LT Pro" panose="020B0504020202020204" pitchFamily="34" charset="0"/>
                <a:ea typeface="Montserrat Alternates" charset="0"/>
                <a:cs typeface="Montserrat Alternates" charset="0"/>
              </a:rPr>
              <a:t>2</a:t>
            </a:r>
            <a:endParaRPr lang="en-US" sz="5400" b="1" dirty="0">
              <a:solidFill>
                <a:srgbClr val="8BC53F"/>
              </a:solidFill>
              <a:latin typeface="Avenir Next LT Pro" panose="020B0504020202020204" pitchFamily="34" charset="0"/>
              <a:ea typeface="Montserrat Alternates" charset="0"/>
              <a:cs typeface="Montserrat Alternates" charset="0"/>
            </a:endParaRPr>
          </a:p>
        </p:txBody>
      </p:sp>
      <p:pic>
        <p:nvPicPr>
          <p:cNvPr id="15" name="Graphic 4">
            <a:extLst>
              <a:ext uri="{FF2B5EF4-FFF2-40B4-BE49-F238E27FC236}">
                <a16:creationId xmlns:a16="http://schemas.microsoft.com/office/drawing/2014/main" id="{497EADB9-5CC2-49A1-2046-8D28410883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5950" y="403527"/>
            <a:ext cx="1981200" cy="428625"/>
          </a:xfrm>
          <a:prstGeom prst="rect">
            <a:avLst/>
          </a:prstGeom>
        </p:spPr>
      </p:pic>
      <p:sp>
        <p:nvSpPr>
          <p:cNvPr id="4" name="TextBox 3">
            <a:extLst>
              <a:ext uri="{FF2B5EF4-FFF2-40B4-BE49-F238E27FC236}">
                <a16:creationId xmlns:a16="http://schemas.microsoft.com/office/drawing/2014/main" id="{4E0604E0-CF27-D740-00EA-64AD55828293}"/>
              </a:ext>
            </a:extLst>
          </p:cNvPr>
          <p:cNvSpPr txBox="1"/>
          <p:nvPr/>
        </p:nvSpPr>
        <p:spPr>
          <a:xfrm>
            <a:off x="8375092" y="294673"/>
            <a:ext cx="3796159" cy="6370975"/>
          </a:xfrm>
          <a:prstGeom prst="rect">
            <a:avLst/>
          </a:prstGeom>
          <a:noFill/>
        </p:spPr>
        <p:txBody>
          <a:bodyPr wrap="square">
            <a:spAutoFit/>
          </a:bodyPr>
          <a:lstStyle/>
          <a:p>
            <a:r>
              <a:rPr lang="sr-Latn-RS" sz="2000" dirty="0">
                <a:solidFill>
                  <a:srgbClr val="354659"/>
                </a:solidFill>
                <a:effectLst/>
                <a:latin typeface="Times New Roman" panose="02020603050405020304" pitchFamily="18" charset="0"/>
                <a:ea typeface="Aptos" panose="020B0004020202020204" pitchFamily="34" charset="0"/>
              </a:rPr>
              <a:t>From the aspect of applying </a:t>
            </a:r>
            <a:r>
              <a:rPr lang="sr-Latn-RS" sz="2000" b="1" dirty="0">
                <a:solidFill>
                  <a:srgbClr val="354659"/>
                </a:solidFill>
                <a:effectLst/>
                <a:latin typeface="Times New Roman" panose="02020603050405020304" pitchFamily="18" charset="0"/>
                <a:ea typeface="Aptos" panose="020B0004020202020204" pitchFamily="34" charset="0"/>
              </a:rPr>
              <a:t>the green economy concept</a:t>
            </a:r>
            <a:r>
              <a:rPr lang="sr-Latn-RS" sz="2000" dirty="0">
                <a:solidFill>
                  <a:srgbClr val="354659"/>
                </a:solidFill>
                <a:effectLst/>
                <a:latin typeface="Times New Roman" panose="02020603050405020304" pitchFamily="18" charset="0"/>
                <a:ea typeface="Aptos" panose="020B0004020202020204" pitchFamily="34" charset="0"/>
              </a:rPr>
              <a:t>, it is important to state its </a:t>
            </a:r>
            <a:r>
              <a:rPr lang="sr-Latn-RS" sz="2000" b="1" dirty="0">
                <a:solidFill>
                  <a:srgbClr val="354659"/>
                </a:solidFill>
                <a:effectLst/>
                <a:latin typeface="Times New Roman" panose="02020603050405020304" pitchFamily="18" charset="0"/>
                <a:ea typeface="Aptos" panose="020B0004020202020204" pitchFamily="34" charset="0"/>
              </a:rPr>
              <a:t>basic elements</a:t>
            </a:r>
            <a:r>
              <a:rPr lang="sr-Latn-RS" sz="2000" dirty="0">
                <a:solidFill>
                  <a:srgbClr val="354659"/>
                </a:solidFill>
                <a:effectLst/>
                <a:latin typeface="Times New Roman" panose="02020603050405020304" pitchFamily="18" charset="0"/>
                <a:ea typeface="Aptos" panose="020B0004020202020204" pitchFamily="34" charset="0"/>
              </a:rPr>
              <a:t>, </a:t>
            </a:r>
            <a:r>
              <a:rPr lang="sr-Latn-RS" sz="2000" dirty="0">
                <a:solidFill>
                  <a:srgbClr val="354659"/>
                </a:solidFill>
                <a:latin typeface="Times New Roman" panose="02020603050405020304" pitchFamily="18" charset="0"/>
                <a:ea typeface="Aptos" panose="020B0004020202020204" pitchFamily="34" charset="0"/>
              </a:rPr>
              <a:t>such as (Adamowicz, 2022): </a:t>
            </a:r>
            <a:endParaRPr lang="sr-Latn-RS" sz="2000" dirty="0">
              <a:solidFill>
                <a:srgbClr val="354659"/>
              </a:solidFill>
              <a:effectLst/>
              <a:latin typeface="Times New Roman" panose="02020603050405020304" pitchFamily="18" charset="0"/>
              <a:ea typeface="Aptos" panose="020B0004020202020204" pitchFamily="34" charset="0"/>
            </a:endParaRPr>
          </a:p>
          <a:p>
            <a:endParaRPr lang="sr-Latn-RS" sz="2000" dirty="0">
              <a:solidFill>
                <a:srgbClr val="354659"/>
              </a:solidFill>
              <a:latin typeface="Times New Roman" panose="02020603050405020304" pitchFamily="18" charset="0"/>
              <a:ea typeface="Aptos" panose="020B0004020202020204" pitchFamily="34" charset="0"/>
            </a:endParaRPr>
          </a:p>
          <a:p>
            <a:endParaRPr lang="sr-Latn-RS" sz="2000" dirty="0">
              <a:solidFill>
                <a:srgbClr val="354659"/>
              </a:solidFill>
              <a:effectLst/>
              <a:latin typeface="Times New Roman" panose="02020603050405020304" pitchFamily="18" charset="0"/>
              <a:ea typeface="Aptos" panose="020B0004020202020204" pitchFamily="34" charset="0"/>
            </a:endParaRPr>
          </a:p>
          <a:p>
            <a:endParaRPr lang="sr-Latn-RS" sz="2000" dirty="0">
              <a:solidFill>
                <a:srgbClr val="354659"/>
              </a:solidFill>
              <a:latin typeface="Times New Roman" panose="02020603050405020304" pitchFamily="18" charset="0"/>
              <a:ea typeface="Aptos" panose="020B0004020202020204" pitchFamily="34" charset="0"/>
            </a:endParaRPr>
          </a:p>
          <a:p>
            <a:endParaRPr lang="sr-Latn-RS" sz="2000" dirty="0">
              <a:solidFill>
                <a:srgbClr val="354659"/>
              </a:solidFill>
              <a:effectLst/>
              <a:latin typeface="Times New Roman" panose="02020603050405020304" pitchFamily="18" charset="0"/>
              <a:ea typeface="Aptos" panose="020B0004020202020204" pitchFamily="34" charset="0"/>
            </a:endParaRPr>
          </a:p>
          <a:p>
            <a:endParaRPr lang="sr-Latn-RS" sz="2000" dirty="0">
              <a:solidFill>
                <a:srgbClr val="354659"/>
              </a:solidFill>
              <a:latin typeface="Times New Roman" panose="02020603050405020304" pitchFamily="18" charset="0"/>
              <a:ea typeface="Aptos" panose="020B0004020202020204" pitchFamily="34" charset="0"/>
            </a:endParaRPr>
          </a:p>
          <a:p>
            <a:endParaRPr lang="sr-Latn-RS" sz="2000" dirty="0">
              <a:solidFill>
                <a:srgbClr val="354659"/>
              </a:solidFill>
              <a:effectLst/>
              <a:latin typeface="Times New Roman" panose="02020603050405020304" pitchFamily="18" charset="0"/>
              <a:ea typeface="Aptos" panose="020B0004020202020204" pitchFamily="34" charset="0"/>
            </a:endParaRPr>
          </a:p>
          <a:p>
            <a:endParaRPr lang="sr-Latn-RS" sz="2000" dirty="0">
              <a:solidFill>
                <a:srgbClr val="354659"/>
              </a:solidFill>
              <a:latin typeface="Times New Roman" panose="02020603050405020304" pitchFamily="18" charset="0"/>
              <a:ea typeface="Aptos" panose="020B0004020202020204" pitchFamily="34" charset="0"/>
            </a:endParaRPr>
          </a:p>
          <a:p>
            <a:endParaRPr lang="sr-Latn-RS" sz="2000" dirty="0">
              <a:solidFill>
                <a:srgbClr val="354659"/>
              </a:solidFill>
              <a:effectLst/>
              <a:latin typeface="Times New Roman" panose="02020603050405020304" pitchFamily="18" charset="0"/>
              <a:ea typeface="Aptos" panose="020B0004020202020204" pitchFamily="34" charset="0"/>
            </a:endParaRPr>
          </a:p>
          <a:p>
            <a:endParaRPr lang="sr-Latn-RS" sz="2000" dirty="0">
              <a:solidFill>
                <a:srgbClr val="354659"/>
              </a:solidFill>
              <a:latin typeface="Times New Roman" panose="02020603050405020304" pitchFamily="18" charset="0"/>
              <a:ea typeface="Aptos" panose="020B0004020202020204" pitchFamily="34" charset="0"/>
            </a:endParaRPr>
          </a:p>
          <a:p>
            <a:pPr marL="342900" indent="-342900">
              <a:buFont typeface="Arial" panose="020B0604020202020204" pitchFamily="34" charset="0"/>
              <a:buChar char="•"/>
            </a:pPr>
            <a:r>
              <a:rPr lang="sr-Latn-RS" sz="1600" b="1" dirty="0">
                <a:solidFill>
                  <a:srgbClr val="354659"/>
                </a:solidFill>
                <a:latin typeface="Avenir Next LT Pro" panose="020B0504020202020204" pitchFamily="34" charset="0"/>
              </a:rPr>
              <a:t>green products and services, </a:t>
            </a:r>
          </a:p>
          <a:p>
            <a:pPr marL="342900" indent="-342900">
              <a:buFont typeface="Arial" panose="020B0604020202020204" pitchFamily="34" charset="0"/>
              <a:buChar char="•"/>
            </a:pPr>
            <a:r>
              <a:rPr lang="sr-Latn-RS" sz="1600" b="1" dirty="0">
                <a:solidFill>
                  <a:srgbClr val="354659"/>
                </a:solidFill>
                <a:latin typeface="Avenir Next LT Pro" panose="020B0504020202020204" pitchFamily="34" charset="0"/>
              </a:rPr>
              <a:t>green investments, </a:t>
            </a:r>
          </a:p>
          <a:p>
            <a:pPr marL="342900" indent="-342900">
              <a:buFont typeface="Arial" panose="020B0604020202020204" pitchFamily="34" charset="0"/>
              <a:buChar char="•"/>
            </a:pPr>
            <a:r>
              <a:rPr lang="sr-Latn-RS" sz="1600" b="1" dirty="0">
                <a:solidFill>
                  <a:srgbClr val="354659"/>
                </a:solidFill>
                <a:latin typeface="Avenir Next LT Pro" panose="020B0504020202020204" pitchFamily="34" charset="0"/>
              </a:rPr>
              <a:t>green economic sectors, </a:t>
            </a:r>
          </a:p>
          <a:p>
            <a:pPr marL="342900" indent="-342900">
              <a:buFont typeface="Arial" panose="020B0604020202020204" pitchFamily="34" charset="0"/>
              <a:buChar char="•"/>
            </a:pPr>
            <a:r>
              <a:rPr lang="sr-Latn-RS" sz="1600" b="1" dirty="0">
                <a:solidFill>
                  <a:srgbClr val="354659"/>
                </a:solidFill>
                <a:latin typeface="Avenir Next LT Pro" panose="020B0504020202020204" pitchFamily="34" charset="0"/>
              </a:rPr>
              <a:t>green public procurement, </a:t>
            </a:r>
          </a:p>
          <a:p>
            <a:pPr marL="342900" indent="-342900">
              <a:buFont typeface="Arial" panose="020B0604020202020204" pitchFamily="34" charset="0"/>
              <a:buChar char="•"/>
            </a:pPr>
            <a:r>
              <a:rPr lang="sr-Latn-RS" sz="1600" b="1" dirty="0">
                <a:solidFill>
                  <a:srgbClr val="354659"/>
                </a:solidFill>
                <a:latin typeface="Avenir Next LT Pro" panose="020B0504020202020204" pitchFamily="34" charset="0"/>
              </a:rPr>
              <a:t>green taxes and other management instruments, </a:t>
            </a:r>
          </a:p>
          <a:p>
            <a:pPr marL="342900" indent="-342900">
              <a:buFont typeface="Arial" panose="020B0604020202020204" pitchFamily="34" charset="0"/>
              <a:buChar char="•"/>
            </a:pPr>
            <a:r>
              <a:rPr lang="sr-Latn-RS" sz="1600" b="1" dirty="0">
                <a:solidFill>
                  <a:srgbClr val="354659"/>
                </a:solidFill>
                <a:latin typeface="Avenir Next LT Pro" panose="020B0504020202020204" pitchFamily="34" charset="0"/>
              </a:rPr>
              <a:t>green jobs and consumption suitable for a green economy. </a:t>
            </a:r>
          </a:p>
        </p:txBody>
      </p:sp>
    </p:spTree>
    <p:extLst>
      <p:ext uri="{BB962C8B-B14F-4D97-AF65-F5344CB8AC3E}">
        <p14:creationId xmlns:p14="http://schemas.microsoft.com/office/powerpoint/2010/main" val="4082556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txBody>
          <a:bodyPr/>
          <a:lstStyle/>
          <a:p>
            <a:endParaRPr lang="sr-Latn-RS" dirty="0"/>
          </a:p>
        </p:txBody>
      </p:sp>
      <p:sp>
        <p:nvSpPr>
          <p:cNvPr id="45" name="Rectangle 3"/>
          <p:cNvSpPr/>
          <p:nvPr/>
        </p:nvSpPr>
        <p:spPr>
          <a:xfrm>
            <a:off x="823024" y="530761"/>
            <a:ext cx="1725738" cy="1764261"/>
          </a:xfrm>
          <a:custGeom>
            <a:avLst/>
            <a:gdLst>
              <a:gd name="connsiteX0" fmla="*/ 0 w 2272553"/>
              <a:gd name="connsiteY0" fmla="*/ 0 h 2514600"/>
              <a:gd name="connsiteX1" fmla="*/ 2272553 w 2272553"/>
              <a:gd name="connsiteY1" fmla="*/ 0 h 2514600"/>
              <a:gd name="connsiteX2" fmla="*/ 2272553 w 2272553"/>
              <a:gd name="connsiteY2" fmla="*/ 2514600 h 2514600"/>
              <a:gd name="connsiteX3" fmla="*/ 0 w 2272553"/>
              <a:gd name="connsiteY3" fmla="*/ 2514600 h 2514600"/>
              <a:gd name="connsiteX4" fmla="*/ 0 w 2272553"/>
              <a:gd name="connsiteY4" fmla="*/ 0 h 2514600"/>
              <a:gd name="connsiteX0" fmla="*/ 322729 w 2272553"/>
              <a:gd name="connsiteY0" fmla="*/ 524435 h 2514600"/>
              <a:gd name="connsiteX1" fmla="*/ 2272553 w 2272553"/>
              <a:gd name="connsiteY1" fmla="*/ 0 h 2514600"/>
              <a:gd name="connsiteX2" fmla="*/ 2272553 w 2272553"/>
              <a:gd name="connsiteY2" fmla="*/ 2514600 h 2514600"/>
              <a:gd name="connsiteX3" fmla="*/ 0 w 2272553"/>
              <a:gd name="connsiteY3" fmla="*/ 2514600 h 2514600"/>
              <a:gd name="connsiteX4" fmla="*/ 322729 w 2272553"/>
              <a:gd name="connsiteY4" fmla="*/ 524435 h 2514600"/>
              <a:gd name="connsiteX0" fmla="*/ 322729 w 2272553"/>
              <a:gd name="connsiteY0" fmla="*/ 0 h 1990165"/>
              <a:gd name="connsiteX1" fmla="*/ 1667435 w 2272553"/>
              <a:gd name="connsiteY1" fmla="*/ 349624 h 1990165"/>
              <a:gd name="connsiteX2" fmla="*/ 2272553 w 2272553"/>
              <a:gd name="connsiteY2" fmla="*/ 1990165 h 1990165"/>
              <a:gd name="connsiteX3" fmla="*/ 0 w 2272553"/>
              <a:gd name="connsiteY3" fmla="*/ 1990165 h 1990165"/>
              <a:gd name="connsiteX4" fmla="*/ 322729 w 2272553"/>
              <a:gd name="connsiteY4" fmla="*/ 0 h 1990165"/>
              <a:gd name="connsiteX0" fmla="*/ 322729 w 1721223"/>
              <a:gd name="connsiteY0" fmla="*/ 0 h 1990165"/>
              <a:gd name="connsiteX1" fmla="*/ 1667435 w 1721223"/>
              <a:gd name="connsiteY1" fmla="*/ 349624 h 1990165"/>
              <a:gd name="connsiteX2" fmla="*/ 1721223 w 1721223"/>
              <a:gd name="connsiteY2" fmla="*/ 1385047 h 1990165"/>
              <a:gd name="connsiteX3" fmla="*/ 0 w 1721223"/>
              <a:gd name="connsiteY3" fmla="*/ 1990165 h 1990165"/>
              <a:gd name="connsiteX4" fmla="*/ 322729 w 1721223"/>
              <a:gd name="connsiteY4" fmla="*/ 0 h 1990165"/>
              <a:gd name="connsiteX0" fmla="*/ 0 w 1398494"/>
              <a:gd name="connsiteY0" fmla="*/ 0 h 1438835"/>
              <a:gd name="connsiteX1" fmla="*/ 1344706 w 1398494"/>
              <a:gd name="connsiteY1" fmla="*/ 349624 h 1438835"/>
              <a:gd name="connsiteX2" fmla="*/ 1398494 w 1398494"/>
              <a:gd name="connsiteY2" fmla="*/ 1385047 h 1438835"/>
              <a:gd name="connsiteX3" fmla="*/ 161366 w 1398494"/>
              <a:gd name="connsiteY3" fmla="*/ 1438835 h 1438835"/>
              <a:gd name="connsiteX4" fmla="*/ 0 w 1398494"/>
              <a:gd name="connsiteY4" fmla="*/ 0 h 1438835"/>
              <a:gd name="connsiteX0" fmla="*/ 135744 w 1534238"/>
              <a:gd name="connsiteY0" fmla="*/ 0 h 1438835"/>
              <a:gd name="connsiteX1" fmla="*/ 1480450 w 1534238"/>
              <a:gd name="connsiteY1" fmla="*/ 349624 h 1438835"/>
              <a:gd name="connsiteX2" fmla="*/ 1534238 w 1534238"/>
              <a:gd name="connsiteY2" fmla="*/ 1385047 h 1438835"/>
              <a:gd name="connsiteX3" fmla="*/ 297110 w 1534238"/>
              <a:gd name="connsiteY3" fmla="*/ 1438835 h 1438835"/>
              <a:gd name="connsiteX4" fmla="*/ 135744 w 1534238"/>
              <a:gd name="connsiteY4" fmla="*/ 0 h 1438835"/>
              <a:gd name="connsiteX0" fmla="*/ 155107 w 1553601"/>
              <a:gd name="connsiteY0" fmla="*/ 0 h 1438835"/>
              <a:gd name="connsiteX1" fmla="*/ 1499813 w 1553601"/>
              <a:gd name="connsiteY1" fmla="*/ 349624 h 1438835"/>
              <a:gd name="connsiteX2" fmla="*/ 1553601 w 1553601"/>
              <a:gd name="connsiteY2" fmla="*/ 1385047 h 1438835"/>
              <a:gd name="connsiteX3" fmla="*/ 316473 w 1553601"/>
              <a:gd name="connsiteY3" fmla="*/ 1438835 h 1438835"/>
              <a:gd name="connsiteX4" fmla="*/ 155107 w 1553601"/>
              <a:gd name="connsiteY4" fmla="*/ 0 h 1438835"/>
              <a:gd name="connsiteX0" fmla="*/ 155107 w 1553601"/>
              <a:gd name="connsiteY0" fmla="*/ 150979 h 1589814"/>
              <a:gd name="connsiteX1" fmla="*/ 1499813 w 1553601"/>
              <a:gd name="connsiteY1" fmla="*/ 500603 h 1589814"/>
              <a:gd name="connsiteX2" fmla="*/ 1553601 w 1553601"/>
              <a:gd name="connsiteY2" fmla="*/ 1536026 h 1589814"/>
              <a:gd name="connsiteX3" fmla="*/ 316473 w 1553601"/>
              <a:gd name="connsiteY3" fmla="*/ 1589814 h 1589814"/>
              <a:gd name="connsiteX4" fmla="*/ 155107 w 1553601"/>
              <a:gd name="connsiteY4" fmla="*/ 150979 h 1589814"/>
              <a:gd name="connsiteX0" fmla="*/ 155107 w 1553601"/>
              <a:gd name="connsiteY0" fmla="*/ 131779 h 1570614"/>
              <a:gd name="connsiteX1" fmla="*/ 1499813 w 1553601"/>
              <a:gd name="connsiteY1" fmla="*/ 481403 h 1570614"/>
              <a:gd name="connsiteX2" fmla="*/ 1553601 w 1553601"/>
              <a:gd name="connsiteY2" fmla="*/ 1516826 h 1570614"/>
              <a:gd name="connsiteX3" fmla="*/ 316473 w 1553601"/>
              <a:gd name="connsiteY3" fmla="*/ 1570614 h 1570614"/>
              <a:gd name="connsiteX4" fmla="*/ 155107 w 1553601"/>
              <a:gd name="connsiteY4" fmla="*/ 131779 h 1570614"/>
              <a:gd name="connsiteX0" fmla="*/ 155107 w 1691693"/>
              <a:gd name="connsiteY0" fmla="*/ 131779 h 1570614"/>
              <a:gd name="connsiteX1" fmla="*/ 1499813 w 1691693"/>
              <a:gd name="connsiteY1" fmla="*/ 481403 h 1570614"/>
              <a:gd name="connsiteX2" fmla="*/ 1553601 w 1691693"/>
              <a:gd name="connsiteY2" fmla="*/ 1516826 h 1570614"/>
              <a:gd name="connsiteX3" fmla="*/ 316473 w 1691693"/>
              <a:gd name="connsiteY3" fmla="*/ 1570614 h 1570614"/>
              <a:gd name="connsiteX4" fmla="*/ 155107 w 1691693"/>
              <a:gd name="connsiteY4" fmla="*/ 131779 h 1570614"/>
              <a:gd name="connsiteX0" fmla="*/ 155107 w 1764561"/>
              <a:gd name="connsiteY0" fmla="*/ 131779 h 1570614"/>
              <a:gd name="connsiteX1" fmla="*/ 1499813 w 1764561"/>
              <a:gd name="connsiteY1" fmla="*/ 481403 h 1570614"/>
              <a:gd name="connsiteX2" fmla="*/ 1553601 w 1764561"/>
              <a:gd name="connsiteY2" fmla="*/ 1516826 h 1570614"/>
              <a:gd name="connsiteX3" fmla="*/ 316473 w 1764561"/>
              <a:gd name="connsiteY3" fmla="*/ 1570614 h 1570614"/>
              <a:gd name="connsiteX4" fmla="*/ 155107 w 1764561"/>
              <a:gd name="connsiteY4" fmla="*/ 131779 h 1570614"/>
              <a:gd name="connsiteX0" fmla="*/ 155107 w 1764561"/>
              <a:gd name="connsiteY0" fmla="*/ 131779 h 1702753"/>
              <a:gd name="connsiteX1" fmla="*/ 1499813 w 1764561"/>
              <a:gd name="connsiteY1" fmla="*/ 481403 h 1702753"/>
              <a:gd name="connsiteX2" fmla="*/ 1553601 w 1764561"/>
              <a:gd name="connsiteY2" fmla="*/ 1516826 h 1702753"/>
              <a:gd name="connsiteX3" fmla="*/ 316473 w 1764561"/>
              <a:gd name="connsiteY3" fmla="*/ 1570614 h 1702753"/>
              <a:gd name="connsiteX4" fmla="*/ 155107 w 1764561"/>
              <a:gd name="connsiteY4" fmla="*/ 131779 h 1702753"/>
              <a:gd name="connsiteX0" fmla="*/ 155107 w 1764561"/>
              <a:gd name="connsiteY0" fmla="*/ 131779 h 1762233"/>
              <a:gd name="connsiteX1" fmla="*/ 1499813 w 1764561"/>
              <a:gd name="connsiteY1" fmla="*/ 481403 h 1762233"/>
              <a:gd name="connsiteX2" fmla="*/ 1553601 w 1764561"/>
              <a:gd name="connsiteY2" fmla="*/ 1516826 h 1762233"/>
              <a:gd name="connsiteX3" fmla="*/ 316473 w 1764561"/>
              <a:gd name="connsiteY3" fmla="*/ 1570614 h 1762233"/>
              <a:gd name="connsiteX4" fmla="*/ 155107 w 1764561"/>
              <a:gd name="connsiteY4" fmla="*/ 131779 h 1762233"/>
              <a:gd name="connsiteX0" fmla="*/ 245575 w 1721679"/>
              <a:gd name="connsiteY0" fmla="*/ 125515 h 1813119"/>
              <a:gd name="connsiteX1" fmla="*/ 1456931 w 1721679"/>
              <a:gd name="connsiteY1" fmla="*/ 532289 h 1813119"/>
              <a:gd name="connsiteX2" fmla="*/ 1510719 w 1721679"/>
              <a:gd name="connsiteY2" fmla="*/ 1567712 h 1813119"/>
              <a:gd name="connsiteX3" fmla="*/ 273591 w 1721679"/>
              <a:gd name="connsiteY3" fmla="*/ 1621500 h 1813119"/>
              <a:gd name="connsiteX4" fmla="*/ 245575 w 1721679"/>
              <a:gd name="connsiteY4" fmla="*/ 125515 h 1813119"/>
              <a:gd name="connsiteX0" fmla="*/ 225214 w 1701318"/>
              <a:gd name="connsiteY0" fmla="*/ 125515 h 1801140"/>
              <a:gd name="connsiteX1" fmla="*/ 1436570 w 1701318"/>
              <a:gd name="connsiteY1" fmla="*/ 532289 h 1801140"/>
              <a:gd name="connsiteX2" fmla="*/ 1490358 w 1701318"/>
              <a:gd name="connsiteY2" fmla="*/ 1567712 h 1801140"/>
              <a:gd name="connsiteX3" fmla="*/ 281805 w 1701318"/>
              <a:gd name="connsiteY3" fmla="*/ 1592925 h 1801140"/>
              <a:gd name="connsiteX4" fmla="*/ 225214 w 1701318"/>
              <a:gd name="connsiteY4" fmla="*/ 125515 h 1801140"/>
              <a:gd name="connsiteX0" fmla="*/ 258938 w 1735042"/>
              <a:gd name="connsiteY0" fmla="*/ 125515 h 1801140"/>
              <a:gd name="connsiteX1" fmla="*/ 1470294 w 1735042"/>
              <a:gd name="connsiteY1" fmla="*/ 532289 h 1801140"/>
              <a:gd name="connsiteX2" fmla="*/ 1524082 w 1735042"/>
              <a:gd name="connsiteY2" fmla="*/ 1567712 h 1801140"/>
              <a:gd name="connsiteX3" fmla="*/ 315529 w 1735042"/>
              <a:gd name="connsiteY3" fmla="*/ 1592925 h 1801140"/>
              <a:gd name="connsiteX4" fmla="*/ 258938 w 1735042"/>
              <a:gd name="connsiteY4" fmla="*/ 125515 h 1801140"/>
              <a:gd name="connsiteX0" fmla="*/ 258938 w 1735042"/>
              <a:gd name="connsiteY0" fmla="*/ 125515 h 1764839"/>
              <a:gd name="connsiteX1" fmla="*/ 1470294 w 1735042"/>
              <a:gd name="connsiteY1" fmla="*/ 532289 h 1764839"/>
              <a:gd name="connsiteX2" fmla="*/ 1524082 w 1735042"/>
              <a:gd name="connsiteY2" fmla="*/ 1567712 h 1764839"/>
              <a:gd name="connsiteX3" fmla="*/ 315529 w 1735042"/>
              <a:gd name="connsiteY3" fmla="*/ 1592925 h 1764839"/>
              <a:gd name="connsiteX4" fmla="*/ 258938 w 1735042"/>
              <a:gd name="connsiteY4" fmla="*/ 125515 h 1764839"/>
              <a:gd name="connsiteX0" fmla="*/ 258938 w 1735042"/>
              <a:gd name="connsiteY0" fmla="*/ 125515 h 1757467"/>
              <a:gd name="connsiteX1" fmla="*/ 1470294 w 1735042"/>
              <a:gd name="connsiteY1" fmla="*/ 532289 h 1757467"/>
              <a:gd name="connsiteX2" fmla="*/ 1524082 w 1735042"/>
              <a:gd name="connsiteY2" fmla="*/ 1567712 h 1757467"/>
              <a:gd name="connsiteX3" fmla="*/ 315529 w 1735042"/>
              <a:gd name="connsiteY3" fmla="*/ 1592925 h 1757467"/>
              <a:gd name="connsiteX4" fmla="*/ 258938 w 1735042"/>
              <a:gd name="connsiteY4" fmla="*/ 125515 h 1757467"/>
              <a:gd name="connsiteX0" fmla="*/ 258938 w 1735042"/>
              <a:gd name="connsiteY0" fmla="*/ 125515 h 1782744"/>
              <a:gd name="connsiteX1" fmla="*/ 1470294 w 1735042"/>
              <a:gd name="connsiteY1" fmla="*/ 532289 h 1782744"/>
              <a:gd name="connsiteX2" fmla="*/ 1524082 w 1735042"/>
              <a:gd name="connsiteY2" fmla="*/ 1567712 h 1782744"/>
              <a:gd name="connsiteX3" fmla="*/ 315529 w 1735042"/>
              <a:gd name="connsiteY3" fmla="*/ 1592925 h 1782744"/>
              <a:gd name="connsiteX4" fmla="*/ 258938 w 1735042"/>
              <a:gd name="connsiteY4" fmla="*/ 125515 h 1782744"/>
              <a:gd name="connsiteX0" fmla="*/ 258938 w 1735042"/>
              <a:gd name="connsiteY0" fmla="*/ 125515 h 1802774"/>
              <a:gd name="connsiteX1" fmla="*/ 1470294 w 1735042"/>
              <a:gd name="connsiteY1" fmla="*/ 532289 h 1802774"/>
              <a:gd name="connsiteX2" fmla="*/ 1524082 w 1735042"/>
              <a:gd name="connsiteY2" fmla="*/ 1567712 h 1802774"/>
              <a:gd name="connsiteX3" fmla="*/ 315529 w 1735042"/>
              <a:gd name="connsiteY3" fmla="*/ 1592925 h 1802774"/>
              <a:gd name="connsiteX4" fmla="*/ 258938 w 1735042"/>
              <a:gd name="connsiteY4" fmla="*/ 125515 h 1802774"/>
              <a:gd name="connsiteX0" fmla="*/ 258938 w 1735042"/>
              <a:gd name="connsiteY0" fmla="*/ 125515 h 1773855"/>
              <a:gd name="connsiteX1" fmla="*/ 1470294 w 1735042"/>
              <a:gd name="connsiteY1" fmla="*/ 532289 h 1773855"/>
              <a:gd name="connsiteX2" fmla="*/ 1524082 w 1735042"/>
              <a:gd name="connsiteY2" fmla="*/ 1567712 h 1773855"/>
              <a:gd name="connsiteX3" fmla="*/ 315529 w 1735042"/>
              <a:gd name="connsiteY3" fmla="*/ 1592925 h 1773855"/>
              <a:gd name="connsiteX4" fmla="*/ 258938 w 1735042"/>
              <a:gd name="connsiteY4" fmla="*/ 125515 h 1773855"/>
              <a:gd name="connsiteX0" fmla="*/ 258938 w 1735042"/>
              <a:gd name="connsiteY0" fmla="*/ 125515 h 1782291"/>
              <a:gd name="connsiteX1" fmla="*/ 1470294 w 1735042"/>
              <a:gd name="connsiteY1" fmla="*/ 532289 h 1782291"/>
              <a:gd name="connsiteX2" fmla="*/ 1524082 w 1735042"/>
              <a:gd name="connsiteY2" fmla="*/ 1567712 h 1782291"/>
              <a:gd name="connsiteX3" fmla="*/ 315529 w 1735042"/>
              <a:gd name="connsiteY3" fmla="*/ 1592925 h 1782291"/>
              <a:gd name="connsiteX4" fmla="*/ 258938 w 1735042"/>
              <a:gd name="connsiteY4" fmla="*/ 125515 h 1782291"/>
              <a:gd name="connsiteX0" fmla="*/ 258938 w 1735042"/>
              <a:gd name="connsiteY0" fmla="*/ 141884 h 1798660"/>
              <a:gd name="connsiteX1" fmla="*/ 1470294 w 1735042"/>
              <a:gd name="connsiteY1" fmla="*/ 548658 h 1798660"/>
              <a:gd name="connsiteX2" fmla="*/ 1524082 w 1735042"/>
              <a:gd name="connsiteY2" fmla="*/ 1584081 h 1798660"/>
              <a:gd name="connsiteX3" fmla="*/ 315529 w 1735042"/>
              <a:gd name="connsiteY3" fmla="*/ 1609294 h 1798660"/>
              <a:gd name="connsiteX4" fmla="*/ 258938 w 1735042"/>
              <a:gd name="connsiteY4" fmla="*/ 141884 h 1798660"/>
              <a:gd name="connsiteX0" fmla="*/ 258938 w 1735042"/>
              <a:gd name="connsiteY0" fmla="*/ 96307 h 1753083"/>
              <a:gd name="connsiteX1" fmla="*/ 1470294 w 1735042"/>
              <a:gd name="connsiteY1" fmla="*/ 503081 h 1753083"/>
              <a:gd name="connsiteX2" fmla="*/ 1524082 w 1735042"/>
              <a:gd name="connsiteY2" fmla="*/ 1538504 h 1753083"/>
              <a:gd name="connsiteX3" fmla="*/ 315529 w 1735042"/>
              <a:gd name="connsiteY3" fmla="*/ 1563717 h 1753083"/>
              <a:gd name="connsiteX4" fmla="*/ 258938 w 1735042"/>
              <a:gd name="connsiteY4" fmla="*/ 96307 h 1753083"/>
              <a:gd name="connsiteX0" fmla="*/ 273434 w 1749538"/>
              <a:gd name="connsiteY0" fmla="*/ 96307 h 1753083"/>
              <a:gd name="connsiteX1" fmla="*/ 1484790 w 1749538"/>
              <a:gd name="connsiteY1" fmla="*/ 503081 h 1753083"/>
              <a:gd name="connsiteX2" fmla="*/ 1538578 w 1749538"/>
              <a:gd name="connsiteY2" fmla="*/ 1538504 h 1753083"/>
              <a:gd name="connsiteX3" fmla="*/ 330025 w 1749538"/>
              <a:gd name="connsiteY3" fmla="*/ 1563717 h 1753083"/>
              <a:gd name="connsiteX4" fmla="*/ 273434 w 1749538"/>
              <a:gd name="connsiteY4" fmla="*/ 96307 h 1753083"/>
              <a:gd name="connsiteX0" fmla="*/ 273434 w 1749538"/>
              <a:gd name="connsiteY0" fmla="*/ 96307 h 1753083"/>
              <a:gd name="connsiteX1" fmla="*/ 1484790 w 1749538"/>
              <a:gd name="connsiteY1" fmla="*/ 503081 h 1753083"/>
              <a:gd name="connsiteX2" fmla="*/ 1538578 w 1749538"/>
              <a:gd name="connsiteY2" fmla="*/ 1538504 h 1753083"/>
              <a:gd name="connsiteX3" fmla="*/ 330025 w 1749538"/>
              <a:gd name="connsiteY3" fmla="*/ 1563717 h 1753083"/>
              <a:gd name="connsiteX4" fmla="*/ 273434 w 1749538"/>
              <a:gd name="connsiteY4" fmla="*/ 96307 h 1753083"/>
              <a:gd name="connsiteX0" fmla="*/ 273434 w 1741059"/>
              <a:gd name="connsiteY0" fmla="*/ 96307 h 1741345"/>
              <a:gd name="connsiteX1" fmla="*/ 1484790 w 1741059"/>
              <a:gd name="connsiteY1" fmla="*/ 503081 h 1741345"/>
              <a:gd name="connsiteX2" fmla="*/ 1519528 w 1741059"/>
              <a:gd name="connsiteY2" fmla="*/ 1519454 h 1741345"/>
              <a:gd name="connsiteX3" fmla="*/ 330025 w 1741059"/>
              <a:gd name="connsiteY3" fmla="*/ 1563717 h 1741345"/>
              <a:gd name="connsiteX4" fmla="*/ 273434 w 1741059"/>
              <a:gd name="connsiteY4" fmla="*/ 96307 h 1741345"/>
              <a:gd name="connsiteX0" fmla="*/ 273434 w 1741059"/>
              <a:gd name="connsiteY0" fmla="*/ 96307 h 1741345"/>
              <a:gd name="connsiteX1" fmla="*/ 1484790 w 1741059"/>
              <a:gd name="connsiteY1" fmla="*/ 503081 h 1741345"/>
              <a:gd name="connsiteX2" fmla="*/ 1519528 w 1741059"/>
              <a:gd name="connsiteY2" fmla="*/ 1519454 h 1741345"/>
              <a:gd name="connsiteX3" fmla="*/ 330025 w 1741059"/>
              <a:gd name="connsiteY3" fmla="*/ 1563717 h 1741345"/>
              <a:gd name="connsiteX4" fmla="*/ 273434 w 1741059"/>
              <a:gd name="connsiteY4" fmla="*/ 96307 h 1741345"/>
              <a:gd name="connsiteX0" fmla="*/ 273434 w 1741059"/>
              <a:gd name="connsiteY0" fmla="*/ 99249 h 1744287"/>
              <a:gd name="connsiteX1" fmla="*/ 1484790 w 1741059"/>
              <a:gd name="connsiteY1" fmla="*/ 506023 h 1744287"/>
              <a:gd name="connsiteX2" fmla="*/ 1519528 w 1741059"/>
              <a:gd name="connsiteY2" fmla="*/ 1522396 h 1744287"/>
              <a:gd name="connsiteX3" fmla="*/ 330025 w 1741059"/>
              <a:gd name="connsiteY3" fmla="*/ 1566659 h 1744287"/>
              <a:gd name="connsiteX4" fmla="*/ 273434 w 1741059"/>
              <a:gd name="connsiteY4" fmla="*/ 99249 h 1744287"/>
              <a:gd name="connsiteX0" fmla="*/ 273434 w 1741059"/>
              <a:gd name="connsiteY0" fmla="*/ 56657 h 1701695"/>
              <a:gd name="connsiteX1" fmla="*/ 1484790 w 1741059"/>
              <a:gd name="connsiteY1" fmla="*/ 463431 h 1701695"/>
              <a:gd name="connsiteX2" fmla="*/ 1519528 w 1741059"/>
              <a:gd name="connsiteY2" fmla="*/ 1479804 h 1701695"/>
              <a:gd name="connsiteX3" fmla="*/ 330025 w 1741059"/>
              <a:gd name="connsiteY3" fmla="*/ 1524067 h 1701695"/>
              <a:gd name="connsiteX4" fmla="*/ 273434 w 1741059"/>
              <a:gd name="connsiteY4" fmla="*/ 56657 h 1701695"/>
              <a:gd name="connsiteX0" fmla="*/ 273434 w 1741059"/>
              <a:gd name="connsiteY0" fmla="*/ 56657 h 1701695"/>
              <a:gd name="connsiteX1" fmla="*/ 1484790 w 1741059"/>
              <a:gd name="connsiteY1" fmla="*/ 463431 h 1701695"/>
              <a:gd name="connsiteX2" fmla="*/ 1519528 w 1741059"/>
              <a:gd name="connsiteY2" fmla="*/ 1479804 h 1701695"/>
              <a:gd name="connsiteX3" fmla="*/ 330025 w 1741059"/>
              <a:gd name="connsiteY3" fmla="*/ 1524067 h 1701695"/>
              <a:gd name="connsiteX4" fmla="*/ 273434 w 1741059"/>
              <a:gd name="connsiteY4" fmla="*/ 56657 h 1701695"/>
              <a:gd name="connsiteX0" fmla="*/ 278866 w 1746491"/>
              <a:gd name="connsiteY0" fmla="*/ 102264 h 1747302"/>
              <a:gd name="connsiteX1" fmla="*/ 1490222 w 1746491"/>
              <a:gd name="connsiteY1" fmla="*/ 509038 h 1747302"/>
              <a:gd name="connsiteX2" fmla="*/ 1524960 w 1746491"/>
              <a:gd name="connsiteY2" fmla="*/ 1525411 h 1747302"/>
              <a:gd name="connsiteX3" fmla="*/ 335457 w 1746491"/>
              <a:gd name="connsiteY3" fmla="*/ 1569674 h 1747302"/>
              <a:gd name="connsiteX4" fmla="*/ 278866 w 1746491"/>
              <a:gd name="connsiteY4" fmla="*/ 102264 h 1747302"/>
              <a:gd name="connsiteX0" fmla="*/ 268885 w 1736510"/>
              <a:gd name="connsiteY0" fmla="*/ 162029 h 1807067"/>
              <a:gd name="connsiteX1" fmla="*/ 1480241 w 1736510"/>
              <a:gd name="connsiteY1" fmla="*/ 568803 h 1807067"/>
              <a:gd name="connsiteX2" fmla="*/ 1514979 w 1736510"/>
              <a:gd name="connsiteY2" fmla="*/ 1585176 h 1807067"/>
              <a:gd name="connsiteX3" fmla="*/ 325476 w 1736510"/>
              <a:gd name="connsiteY3" fmla="*/ 1629439 h 1807067"/>
              <a:gd name="connsiteX4" fmla="*/ 268885 w 1736510"/>
              <a:gd name="connsiteY4" fmla="*/ 162029 h 1807067"/>
              <a:gd name="connsiteX0" fmla="*/ 274505 w 1742130"/>
              <a:gd name="connsiteY0" fmla="*/ 102246 h 1747284"/>
              <a:gd name="connsiteX1" fmla="*/ 1485861 w 1742130"/>
              <a:gd name="connsiteY1" fmla="*/ 509020 h 1747284"/>
              <a:gd name="connsiteX2" fmla="*/ 1520599 w 1742130"/>
              <a:gd name="connsiteY2" fmla="*/ 1525393 h 1747284"/>
              <a:gd name="connsiteX3" fmla="*/ 331096 w 1742130"/>
              <a:gd name="connsiteY3" fmla="*/ 1569656 h 1747284"/>
              <a:gd name="connsiteX4" fmla="*/ 274505 w 1742130"/>
              <a:gd name="connsiteY4" fmla="*/ 102246 h 1747284"/>
              <a:gd name="connsiteX0" fmla="*/ 267112 w 1734737"/>
              <a:gd name="connsiteY0" fmla="*/ 190362 h 1835400"/>
              <a:gd name="connsiteX1" fmla="*/ 1478468 w 1734737"/>
              <a:gd name="connsiteY1" fmla="*/ 597136 h 1835400"/>
              <a:gd name="connsiteX2" fmla="*/ 1513206 w 1734737"/>
              <a:gd name="connsiteY2" fmla="*/ 1613509 h 1835400"/>
              <a:gd name="connsiteX3" fmla="*/ 323703 w 1734737"/>
              <a:gd name="connsiteY3" fmla="*/ 1657772 h 1835400"/>
              <a:gd name="connsiteX4" fmla="*/ 267112 w 1734737"/>
              <a:gd name="connsiteY4" fmla="*/ 190362 h 1835400"/>
              <a:gd name="connsiteX0" fmla="*/ 273297 w 1740922"/>
              <a:gd name="connsiteY0" fmla="*/ 106061 h 1751099"/>
              <a:gd name="connsiteX1" fmla="*/ 1484653 w 1740922"/>
              <a:gd name="connsiteY1" fmla="*/ 512835 h 1751099"/>
              <a:gd name="connsiteX2" fmla="*/ 1519391 w 1740922"/>
              <a:gd name="connsiteY2" fmla="*/ 1529208 h 1751099"/>
              <a:gd name="connsiteX3" fmla="*/ 329888 w 1740922"/>
              <a:gd name="connsiteY3" fmla="*/ 1573471 h 1751099"/>
              <a:gd name="connsiteX4" fmla="*/ 273297 w 1740922"/>
              <a:gd name="connsiteY4" fmla="*/ 106061 h 1751099"/>
              <a:gd name="connsiteX0" fmla="*/ 273297 w 1729435"/>
              <a:gd name="connsiteY0" fmla="*/ 106061 h 1751099"/>
              <a:gd name="connsiteX1" fmla="*/ 1484653 w 1729435"/>
              <a:gd name="connsiteY1" fmla="*/ 512835 h 1751099"/>
              <a:gd name="connsiteX2" fmla="*/ 1519391 w 1729435"/>
              <a:gd name="connsiteY2" fmla="*/ 1529208 h 1751099"/>
              <a:gd name="connsiteX3" fmla="*/ 329888 w 1729435"/>
              <a:gd name="connsiteY3" fmla="*/ 1573471 h 1751099"/>
              <a:gd name="connsiteX4" fmla="*/ 273297 w 1729435"/>
              <a:gd name="connsiteY4" fmla="*/ 106061 h 1751099"/>
              <a:gd name="connsiteX0" fmla="*/ 260732 w 1716870"/>
              <a:gd name="connsiteY0" fmla="*/ 106061 h 1751099"/>
              <a:gd name="connsiteX1" fmla="*/ 1472088 w 1716870"/>
              <a:gd name="connsiteY1" fmla="*/ 512835 h 1751099"/>
              <a:gd name="connsiteX2" fmla="*/ 1506826 w 1716870"/>
              <a:gd name="connsiteY2" fmla="*/ 1529208 h 1751099"/>
              <a:gd name="connsiteX3" fmla="*/ 317323 w 1716870"/>
              <a:gd name="connsiteY3" fmla="*/ 1573471 h 1751099"/>
              <a:gd name="connsiteX4" fmla="*/ 260732 w 1716870"/>
              <a:gd name="connsiteY4" fmla="*/ 106061 h 1751099"/>
              <a:gd name="connsiteX0" fmla="*/ 261454 w 1717592"/>
              <a:gd name="connsiteY0" fmla="*/ 90485 h 1735523"/>
              <a:gd name="connsiteX1" fmla="*/ 1472810 w 1717592"/>
              <a:gd name="connsiteY1" fmla="*/ 497259 h 1735523"/>
              <a:gd name="connsiteX2" fmla="*/ 1507548 w 1717592"/>
              <a:gd name="connsiteY2" fmla="*/ 1513632 h 1735523"/>
              <a:gd name="connsiteX3" fmla="*/ 318045 w 1717592"/>
              <a:gd name="connsiteY3" fmla="*/ 1557895 h 1735523"/>
              <a:gd name="connsiteX4" fmla="*/ 261454 w 1717592"/>
              <a:gd name="connsiteY4" fmla="*/ 90485 h 1735523"/>
              <a:gd name="connsiteX0" fmla="*/ 274572 w 1711660"/>
              <a:gd name="connsiteY0" fmla="*/ 91734 h 1727247"/>
              <a:gd name="connsiteX1" fmla="*/ 1466878 w 1711660"/>
              <a:gd name="connsiteY1" fmla="*/ 488983 h 1727247"/>
              <a:gd name="connsiteX2" fmla="*/ 1501616 w 1711660"/>
              <a:gd name="connsiteY2" fmla="*/ 1505356 h 1727247"/>
              <a:gd name="connsiteX3" fmla="*/ 312113 w 1711660"/>
              <a:gd name="connsiteY3" fmla="*/ 1549619 h 1727247"/>
              <a:gd name="connsiteX4" fmla="*/ 274572 w 1711660"/>
              <a:gd name="connsiteY4" fmla="*/ 91734 h 1727247"/>
              <a:gd name="connsiteX0" fmla="*/ 273992 w 1711080"/>
              <a:gd name="connsiteY0" fmla="*/ 107394 h 1742907"/>
              <a:gd name="connsiteX1" fmla="*/ 1466298 w 1711080"/>
              <a:gd name="connsiteY1" fmla="*/ 504643 h 1742907"/>
              <a:gd name="connsiteX2" fmla="*/ 1501036 w 1711080"/>
              <a:gd name="connsiteY2" fmla="*/ 1521016 h 1742907"/>
              <a:gd name="connsiteX3" fmla="*/ 311533 w 1711080"/>
              <a:gd name="connsiteY3" fmla="*/ 1565279 h 1742907"/>
              <a:gd name="connsiteX4" fmla="*/ 273992 w 1711080"/>
              <a:gd name="connsiteY4" fmla="*/ 107394 h 1742907"/>
              <a:gd name="connsiteX0" fmla="*/ 273992 w 1722567"/>
              <a:gd name="connsiteY0" fmla="*/ 107394 h 1742907"/>
              <a:gd name="connsiteX1" fmla="*/ 1466298 w 1722567"/>
              <a:gd name="connsiteY1" fmla="*/ 504643 h 1742907"/>
              <a:gd name="connsiteX2" fmla="*/ 1501036 w 1722567"/>
              <a:gd name="connsiteY2" fmla="*/ 1521016 h 1742907"/>
              <a:gd name="connsiteX3" fmla="*/ 311533 w 1722567"/>
              <a:gd name="connsiteY3" fmla="*/ 1565279 h 1742907"/>
              <a:gd name="connsiteX4" fmla="*/ 273992 w 1722567"/>
              <a:gd name="connsiteY4" fmla="*/ 107394 h 1742907"/>
              <a:gd name="connsiteX0" fmla="*/ 282397 w 1730972"/>
              <a:gd name="connsiteY0" fmla="*/ 107394 h 1742907"/>
              <a:gd name="connsiteX1" fmla="*/ 1474703 w 1730972"/>
              <a:gd name="connsiteY1" fmla="*/ 504643 h 1742907"/>
              <a:gd name="connsiteX2" fmla="*/ 1509441 w 1730972"/>
              <a:gd name="connsiteY2" fmla="*/ 1521016 h 1742907"/>
              <a:gd name="connsiteX3" fmla="*/ 319938 w 1730972"/>
              <a:gd name="connsiteY3" fmla="*/ 1565279 h 1742907"/>
              <a:gd name="connsiteX4" fmla="*/ 282397 w 1730972"/>
              <a:gd name="connsiteY4" fmla="*/ 107394 h 1742907"/>
              <a:gd name="connsiteX0" fmla="*/ 282397 w 1730972"/>
              <a:gd name="connsiteY0" fmla="*/ 107394 h 1758441"/>
              <a:gd name="connsiteX1" fmla="*/ 1474703 w 1730972"/>
              <a:gd name="connsiteY1" fmla="*/ 504643 h 1758441"/>
              <a:gd name="connsiteX2" fmla="*/ 1509441 w 1730972"/>
              <a:gd name="connsiteY2" fmla="*/ 1521016 h 1758441"/>
              <a:gd name="connsiteX3" fmla="*/ 319938 w 1730972"/>
              <a:gd name="connsiteY3" fmla="*/ 1565279 h 1758441"/>
              <a:gd name="connsiteX4" fmla="*/ 282397 w 1730972"/>
              <a:gd name="connsiteY4" fmla="*/ 107394 h 1758441"/>
              <a:gd name="connsiteX0" fmla="*/ 282397 w 1730972"/>
              <a:gd name="connsiteY0" fmla="*/ 107394 h 1774904"/>
              <a:gd name="connsiteX1" fmla="*/ 1474703 w 1730972"/>
              <a:gd name="connsiteY1" fmla="*/ 504643 h 1774904"/>
              <a:gd name="connsiteX2" fmla="*/ 1509441 w 1730972"/>
              <a:gd name="connsiteY2" fmla="*/ 1521016 h 1774904"/>
              <a:gd name="connsiteX3" fmla="*/ 319938 w 1730972"/>
              <a:gd name="connsiteY3" fmla="*/ 1565279 h 1774904"/>
              <a:gd name="connsiteX4" fmla="*/ 282397 w 1730972"/>
              <a:gd name="connsiteY4" fmla="*/ 107394 h 1774904"/>
              <a:gd name="connsiteX0" fmla="*/ 282397 w 1730972"/>
              <a:gd name="connsiteY0" fmla="*/ 107394 h 1749266"/>
              <a:gd name="connsiteX1" fmla="*/ 1474703 w 1730972"/>
              <a:gd name="connsiteY1" fmla="*/ 504643 h 1749266"/>
              <a:gd name="connsiteX2" fmla="*/ 1509441 w 1730972"/>
              <a:gd name="connsiteY2" fmla="*/ 1521016 h 1749266"/>
              <a:gd name="connsiteX3" fmla="*/ 319938 w 1730972"/>
              <a:gd name="connsiteY3" fmla="*/ 1565279 h 1749266"/>
              <a:gd name="connsiteX4" fmla="*/ 282397 w 1730972"/>
              <a:gd name="connsiteY4" fmla="*/ 107394 h 1749266"/>
              <a:gd name="connsiteX0" fmla="*/ 282397 w 1730972"/>
              <a:gd name="connsiteY0" fmla="*/ 107394 h 1745704"/>
              <a:gd name="connsiteX1" fmla="*/ 1474703 w 1730972"/>
              <a:gd name="connsiteY1" fmla="*/ 504643 h 1745704"/>
              <a:gd name="connsiteX2" fmla="*/ 1509441 w 1730972"/>
              <a:gd name="connsiteY2" fmla="*/ 1521016 h 1745704"/>
              <a:gd name="connsiteX3" fmla="*/ 319938 w 1730972"/>
              <a:gd name="connsiteY3" fmla="*/ 1565279 h 1745704"/>
              <a:gd name="connsiteX4" fmla="*/ 282397 w 1730972"/>
              <a:gd name="connsiteY4" fmla="*/ 107394 h 1745704"/>
              <a:gd name="connsiteX0" fmla="*/ 282397 w 1730972"/>
              <a:gd name="connsiteY0" fmla="*/ 107394 h 1745704"/>
              <a:gd name="connsiteX1" fmla="*/ 1474703 w 1730972"/>
              <a:gd name="connsiteY1" fmla="*/ 504643 h 1745704"/>
              <a:gd name="connsiteX2" fmla="*/ 1509441 w 1730972"/>
              <a:gd name="connsiteY2" fmla="*/ 1521016 h 1745704"/>
              <a:gd name="connsiteX3" fmla="*/ 319938 w 1730972"/>
              <a:gd name="connsiteY3" fmla="*/ 1565279 h 1745704"/>
              <a:gd name="connsiteX4" fmla="*/ 282397 w 1730972"/>
              <a:gd name="connsiteY4" fmla="*/ 107394 h 1745704"/>
              <a:gd name="connsiteX0" fmla="*/ 314897 w 1756379"/>
              <a:gd name="connsiteY0" fmla="*/ 48351 h 1686661"/>
              <a:gd name="connsiteX1" fmla="*/ 1494503 w 1756379"/>
              <a:gd name="connsiteY1" fmla="*/ 451950 h 1686661"/>
              <a:gd name="connsiteX2" fmla="*/ 1541941 w 1756379"/>
              <a:gd name="connsiteY2" fmla="*/ 1461973 h 1686661"/>
              <a:gd name="connsiteX3" fmla="*/ 352438 w 1756379"/>
              <a:gd name="connsiteY3" fmla="*/ 1506236 h 1686661"/>
              <a:gd name="connsiteX4" fmla="*/ 314897 w 1756379"/>
              <a:gd name="connsiteY4" fmla="*/ 48351 h 1686661"/>
              <a:gd name="connsiteX0" fmla="*/ 314897 w 1756379"/>
              <a:gd name="connsiteY0" fmla="*/ 112516 h 1750826"/>
              <a:gd name="connsiteX1" fmla="*/ 1494503 w 1756379"/>
              <a:gd name="connsiteY1" fmla="*/ 516115 h 1750826"/>
              <a:gd name="connsiteX2" fmla="*/ 1541941 w 1756379"/>
              <a:gd name="connsiteY2" fmla="*/ 1526138 h 1750826"/>
              <a:gd name="connsiteX3" fmla="*/ 352438 w 1756379"/>
              <a:gd name="connsiteY3" fmla="*/ 1570401 h 1750826"/>
              <a:gd name="connsiteX4" fmla="*/ 314897 w 1756379"/>
              <a:gd name="connsiteY4" fmla="*/ 112516 h 1750826"/>
              <a:gd name="connsiteX0" fmla="*/ 304129 w 1745611"/>
              <a:gd name="connsiteY0" fmla="*/ 121341 h 1759651"/>
              <a:gd name="connsiteX1" fmla="*/ 1483735 w 1745611"/>
              <a:gd name="connsiteY1" fmla="*/ 524940 h 1759651"/>
              <a:gd name="connsiteX2" fmla="*/ 1531173 w 1745611"/>
              <a:gd name="connsiteY2" fmla="*/ 1534963 h 1759651"/>
              <a:gd name="connsiteX3" fmla="*/ 341670 w 1745611"/>
              <a:gd name="connsiteY3" fmla="*/ 1579226 h 1759651"/>
              <a:gd name="connsiteX4" fmla="*/ 304129 w 1745611"/>
              <a:gd name="connsiteY4" fmla="*/ 121341 h 1759651"/>
              <a:gd name="connsiteX0" fmla="*/ 305324 w 1746806"/>
              <a:gd name="connsiteY0" fmla="*/ 117152 h 1755462"/>
              <a:gd name="connsiteX1" fmla="*/ 1484930 w 1746806"/>
              <a:gd name="connsiteY1" fmla="*/ 520751 h 1755462"/>
              <a:gd name="connsiteX2" fmla="*/ 1532368 w 1746806"/>
              <a:gd name="connsiteY2" fmla="*/ 1530774 h 1755462"/>
              <a:gd name="connsiteX3" fmla="*/ 342865 w 1746806"/>
              <a:gd name="connsiteY3" fmla="*/ 1575037 h 1755462"/>
              <a:gd name="connsiteX4" fmla="*/ 305324 w 1746806"/>
              <a:gd name="connsiteY4" fmla="*/ 117152 h 1755462"/>
              <a:gd name="connsiteX0" fmla="*/ 288763 w 1730245"/>
              <a:gd name="connsiteY0" fmla="*/ 117152 h 1755462"/>
              <a:gd name="connsiteX1" fmla="*/ 1468369 w 1730245"/>
              <a:gd name="connsiteY1" fmla="*/ 520751 h 1755462"/>
              <a:gd name="connsiteX2" fmla="*/ 1515807 w 1730245"/>
              <a:gd name="connsiteY2" fmla="*/ 1530774 h 1755462"/>
              <a:gd name="connsiteX3" fmla="*/ 326304 w 1730245"/>
              <a:gd name="connsiteY3" fmla="*/ 1575037 h 1755462"/>
              <a:gd name="connsiteX4" fmla="*/ 288763 w 1730245"/>
              <a:gd name="connsiteY4" fmla="*/ 117152 h 1755462"/>
              <a:gd name="connsiteX0" fmla="*/ 288763 w 1739798"/>
              <a:gd name="connsiteY0" fmla="*/ 117152 h 1755462"/>
              <a:gd name="connsiteX1" fmla="*/ 1468369 w 1739798"/>
              <a:gd name="connsiteY1" fmla="*/ 520751 h 1755462"/>
              <a:gd name="connsiteX2" fmla="*/ 1515807 w 1739798"/>
              <a:gd name="connsiteY2" fmla="*/ 1530774 h 1755462"/>
              <a:gd name="connsiteX3" fmla="*/ 326304 w 1739798"/>
              <a:gd name="connsiteY3" fmla="*/ 1575037 h 1755462"/>
              <a:gd name="connsiteX4" fmla="*/ 288763 w 1739798"/>
              <a:gd name="connsiteY4" fmla="*/ 117152 h 1755462"/>
              <a:gd name="connsiteX0" fmla="*/ 282179 w 1733214"/>
              <a:gd name="connsiteY0" fmla="*/ 112168 h 1748138"/>
              <a:gd name="connsiteX1" fmla="*/ 1461785 w 1733214"/>
              <a:gd name="connsiteY1" fmla="*/ 515767 h 1748138"/>
              <a:gd name="connsiteX2" fmla="*/ 1509223 w 1733214"/>
              <a:gd name="connsiteY2" fmla="*/ 1525790 h 1748138"/>
              <a:gd name="connsiteX3" fmla="*/ 343532 w 1733214"/>
              <a:gd name="connsiteY3" fmla="*/ 1565290 h 1748138"/>
              <a:gd name="connsiteX4" fmla="*/ 282179 w 1733214"/>
              <a:gd name="connsiteY4" fmla="*/ 112168 h 1748138"/>
              <a:gd name="connsiteX0" fmla="*/ 296424 w 1747459"/>
              <a:gd name="connsiteY0" fmla="*/ 112168 h 1748138"/>
              <a:gd name="connsiteX1" fmla="*/ 1476030 w 1747459"/>
              <a:gd name="connsiteY1" fmla="*/ 515767 h 1748138"/>
              <a:gd name="connsiteX2" fmla="*/ 1523468 w 1747459"/>
              <a:gd name="connsiteY2" fmla="*/ 1525790 h 1748138"/>
              <a:gd name="connsiteX3" fmla="*/ 357777 w 1747459"/>
              <a:gd name="connsiteY3" fmla="*/ 1565290 h 1748138"/>
              <a:gd name="connsiteX4" fmla="*/ 296424 w 1747459"/>
              <a:gd name="connsiteY4" fmla="*/ 112168 h 1748138"/>
              <a:gd name="connsiteX0" fmla="*/ 296424 w 1747459"/>
              <a:gd name="connsiteY0" fmla="*/ 112168 h 1755230"/>
              <a:gd name="connsiteX1" fmla="*/ 1476030 w 1747459"/>
              <a:gd name="connsiteY1" fmla="*/ 515767 h 1755230"/>
              <a:gd name="connsiteX2" fmla="*/ 1523468 w 1747459"/>
              <a:gd name="connsiteY2" fmla="*/ 1525790 h 1755230"/>
              <a:gd name="connsiteX3" fmla="*/ 357777 w 1747459"/>
              <a:gd name="connsiteY3" fmla="*/ 1565290 h 1755230"/>
              <a:gd name="connsiteX4" fmla="*/ 296424 w 1747459"/>
              <a:gd name="connsiteY4" fmla="*/ 112168 h 1755230"/>
              <a:gd name="connsiteX0" fmla="*/ 287124 w 1651585"/>
              <a:gd name="connsiteY0" fmla="*/ 314860 h 1957922"/>
              <a:gd name="connsiteX1" fmla="*/ 1276230 w 1651585"/>
              <a:gd name="connsiteY1" fmla="*/ 346984 h 1957922"/>
              <a:gd name="connsiteX2" fmla="*/ 1514168 w 1651585"/>
              <a:gd name="connsiteY2" fmla="*/ 1728482 h 1957922"/>
              <a:gd name="connsiteX3" fmla="*/ 348477 w 1651585"/>
              <a:gd name="connsiteY3" fmla="*/ 1767982 h 1957922"/>
              <a:gd name="connsiteX4" fmla="*/ 287124 w 1651585"/>
              <a:gd name="connsiteY4" fmla="*/ 314860 h 1957922"/>
              <a:gd name="connsiteX0" fmla="*/ 146098 w 1767734"/>
              <a:gd name="connsiteY0" fmla="*/ 693073 h 1831310"/>
              <a:gd name="connsiteX1" fmla="*/ 1392379 w 1767734"/>
              <a:gd name="connsiteY1" fmla="*/ 220372 h 1831310"/>
              <a:gd name="connsiteX2" fmla="*/ 1630317 w 1767734"/>
              <a:gd name="connsiteY2" fmla="*/ 1601870 h 1831310"/>
              <a:gd name="connsiteX3" fmla="*/ 464626 w 1767734"/>
              <a:gd name="connsiteY3" fmla="*/ 1641370 h 1831310"/>
              <a:gd name="connsiteX4" fmla="*/ 146098 w 1767734"/>
              <a:gd name="connsiteY4" fmla="*/ 693073 h 1831310"/>
              <a:gd name="connsiteX0" fmla="*/ 146098 w 1767734"/>
              <a:gd name="connsiteY0" fmla="*/ 597520 h 1735757"/>
              <a:gd name="connsiteX1" fmla="*/ 1392379 w 1767734"/>
              <a:gd name="connsiteY1" fmla="*/ 124819 h 1735757"/>
              <a:gd name="connsiteX2" fmla="*/ 1630317 w 1767734"/>
              <a:gd name="connsiteY2" fmla="*/ 1506317 h 1735757"/>
              <a:gd name="connsiteX3" fmla="*/ 464626 w 1767734"/>
              <a:gd name="connsiteY3" fmla="*/ 1545817 h 1735757"/>
              <a:gd name="connsiteX4" fmla="*/ 146098 w 1767734"/>
              <a:gd name="connsiteY4" fmla="*/ 597520 h 1735757"/>
              <a:gd name="connsiteX0" fmla="*/ 142021 w 1773182"/>
              <a:gd name="connsiteY0" fmla="*/ 581033 h 1738320"/>
              <a:gd name="connsiteX1" fmla="*/ 1397827 w 1773182"/>
              <a:gd name="connsiteY1" fmla="*/ 127382 h 1738320"/>
              <a:gd name="connsiteX2" fmla="*/ 1635765 w 1773182"/>
              <a:gd name="connsiteY2" fmla="*/ 1508880 h 1738320"/>
              <a:gd name="connsiteX3" fmla="*/ 470074 w 1773182"/>
              <a:gd name="connsiteY3" fmla="*/ 1548380 h 1738320"/>
              <a:gd name="connsiteX4" fmla="*/ 142021 w 1773182"/>
              <a:gd name="connsiteY4" fmla="*/ 581033 h 1738320"/>
              <a:gd name="connsiteX0" fmla="*/ 142021 w 1682204"/>
              <a:gd name="connsiteY0" fmla="*/ 581033 h 1708044"/>
              <a:gd name="connsiteX1" fmla="*/ 1397827 w 1682204"/>
              <a:gd name="connsiteY1" fmla="*/ 127382 h 1708044"/>
              <a:gd name="connsiteX2" fmla="*/ 1473840 w 1682204"/>
              <a:gd name="connsiteY2" fmla="*/ 1442205 h 1708044"/>
              <a:gd name="connsiteX3" fmla="*/ 470074 w 1682204"/>
              <a:gd name="connsiteY3" fmla="*/ 1548380 h 1708044"/>
              <a:gd name="connsiteX4" fmla="*/ 142021 w 1682204"/>
              <a:gd name="connsiteY4" fmla="*/ 581033 h 1708044"/>
              <a:gd name="connsiteX0" fmla="*/ 142021 w 1710397"/>
              <a:gd name="connsiteY0" fmla="*/ 581033 h 1708044"/>
              <a:gd name="connsiteX1" fmla="*/ 1397827 w 1710397"/>
              <a:gd name="connsiteY1" fmla="*/ 127382 h 1708044"/>
              <a:gd name="connsiteX2" fmla="*/ 1473840 w 1710397"/>
              <a:gd name="connsiteY2" fmla="*/ 1442205 h 1708044"/>
              <a:gd name="connsiteX3" fmla="*/ 470074 w 1710397"/>
              <a:gd name="connsiteY3" fmla="*/ 1548380 h 1708044"/>
              <a:gd name="connsiteX4" fmla="*/ 142021 w 1710397"/>
              <a:gd name="connsiteY4" fmla="*/ 581033 h 1708044"/>
              <a:gd name="connsiteX0" fmla="*/ 313243 w 1881619"/>
              <a:gd name="connsiteY0" fmla="*/ 582632 h 1758263"/>
              <a:gd name="connsiteX1" fmla="*/ 1569049 w 1881619"/>
              <a:gd name="connsiteY1" fmla="*/ 128981 h 1758263"/>
              <a:gd name="connsiteX2" fmla="*/ 1645062 w 1881619"/>
              <a:gd name="connsiteY2" fmla="*/ 1443804 h 1758263"/>
              <a:gd name="connsiteX3" fmla="*/ 355546 w 1881619"/>
              <a:gd name="connsiteY3" fmla="*/ 1626179 h 1758263"/>
              <a:gd name="connsiteX4" fmla="*/ 313243 w 1881619"/>
              <a:gd name="connsiteY4" fmla="*/ 582632 h 1758263"/>
              <a:gd name="connsiteX0" fmla="*/ 139893 w 1708269"/>
              <a:gd name="connsiteY0" fmla="*/ 582632 h 1758263"/>
              <a:gd name="connsiteX1" fmla="*/ 1395699 w 1708269"/>
              <a:gd name="connsiteY1" fmla="*/ 128981 h 1758263"/>
              <a:gd name="connsiteX2" fmla="*/ 1471712 w 1708269"/>
              <a:gd name="connsiteY2" fmla="*/ 1443804 h 1758263"/>
              <a:gd name="connsiteX3" fmla="*/ 182196 w 1708269"/>
              <a:gd name="connsiteY3" fmla="*/ 1626179 h 1758263"/>
              <a:gd name="connsiteX4" fmla="*/ 139893 w 1708269"/>
              <a:gd name="connsiteY4" fmla="*/ 582632 h 1758263"/>
              <a:gd name="connsiteX0" fmla="*/ 178664 w 1747040"/>
              <a:gd name="connsiteY0" fmla="*/ 582632 h 1758263"/>
              <a:gd name="connsiteX1" fmla="*/ 1434470 w 1747040"/>
              <a:gd name="connsiteY1" fmla="*/ 128981 h 1758263"/>
              <a:gd name="connsiteX2" fmla="*/ 1510483 w 1747040"/>
              <a:gd name="connsiteY2" fmla="*/ 1443804 h 1758263"/>
              <a:gd name="connsiteX3" fmla="*/ 220967 w 1747040"/>
              <a:gd name="connsiteY3" fmla="*/ 1626179 h 1758263"/>
              <a:gd name="connsiteX4" fmla="*/ 178664 w 1747040"/>
              <a:gd name="connsiteY4" fmla="*/ 582632 h 1758263"/>
              <a:gd name="connsiteX0" fmla="*/ 178664 w 1747040"/>
              <a:gd name="connsiteY0" fmla="*/ 582632 h 1758263"/>
              <a:gd name="connsiteX1" fmla="*/ 1434470 w 1747040"/>
              <a:gd name="connsiteY1" fmla="*/ 128981 h 1758263"/>
              <a:gd name="connsiteX2" fmla="*/ 1510483 w 1747040"/>
              <a:gd name="connsiteY2" fmla="*/ 1443804 h 1758263"/>
              <a:gd name="connsiteX3" fmla="*/ 220967 w 1747040"/>
              <a:gd name="connsiteY3" fmla="*/ 1626179 h 1758263"/>
              <a:gd name="connsiteX4" fmla="*/ 178664 w 1747040"/>
              <a:gd name="connsiteY4" fmla="*/ 582632 h 1758263"/>
              <a:gd name="connsiteX0" fmla="*/ 178664 w 1747040"/>
              <a:gd name="connsiteY0" fmla="*/ 582632 h 1722732"/>
              <a:gd name="connsiteX1" fmla="*/ 1434470 w 1747040"/>
              <a:gd name="connsiteY1" fmla="*/ 128981 h 1722732"/>
              <a:gd name="connsiteX2" fmla="*/ 1510483 w 1747040"/>
              <a:gd name="connsiteY2" fmla="*/ 1443804 h 1722732"/>
              <a:gd name="connsiteX3" fmla="*/ 220967 w 1747040"/>
              <a:gd name="connsiteY3" fmla="*/ 1626179 h 1722732"/>
              <a:gd name="connsiteX4" fmla="*/ 178664 w 1747040"/>
              <a:gd name="connsiteY4" fmla="*/ 582632 h 1722732"/>
              <a:gd name="connsiteX0" fmla="*/ 178664 w 1747040"/>
              <a:gd name="connsiteY0" fmla="*/ 582632 h 1722732"/>
              <a:gd name="connsiteX1" fmla="*/ 1434470 w 1747040"/>
              <a:gd name="connsiteY1" fmla="*/ 128981 h 1722732"/>
              <a:gd name="connsiteX2" fmla="*/ 1510483 w 1747040"/>
              <a:gd name="connsiteY2" fmla="*/ 1443804 h 1722732"/>
              <a:gd name="connsiteX3" fmla="*/ 220967 w 1747040"/>
              <a:gd name="connsiteY3" fmla="*/ 1626179 h 1722732"/>
              <a:gd name="connsiteX4" fmla="*/ 178664 w 1747040"/>
              <a:gd name="connsiteY4" fmla="*/ 582632 h 1722732"/>
              <a:gd name="connsiteX0" fmla="*/ 178664 w 1747040"/>
              <a:gd name="connsiteY0" fmla="*/ 582632 h 1737678"/>
              <a:gd name="connsiteX1" fmla="*/ 1434470 w 1747040"/>
              <a:gd name="connsiteY1" fmla="*/ 128981 h 1737678"/>
              <a:gd name="connsiteX2" fmla="*/ 1510483 w 1747040"/>
              <a:gd name="connsiteY2" fmla="*/ 1443804 h 1737678"/>
              <a:gd name="connsiteX3" fmla="*/ 220967 w 1747040"/>
              <a:gd name="connsiteY3" fmla="*/ 1626179 h 1737678"/>
              <a:gd name="connsiteX4" fmla="*/ 178664 w 1747040"/>
              <a:gd name="connsiteY4" fmla="*/ 582632 h 1737678"/>
              <a:gd name="connsiteX0" fmla="*/ 178664 w 1723429"/>
              <a:gd name="connsiteY0" fmla="*/ 582632 h 1737678"/>
              <a:gd name="connsiteX1" fmla="*/ 1434470 w 1723429"/>
              <a:gd name="connsiteY1" fmla="*/ 128981 h 1737678"/>
              <a:gd name="connsiteX2" fmla="*/ 1510483 w 1723429"/>
              <a:gd name="connsiteY2" fmla="*/ 1443804 h 1737678"/>
              <a:gd name="connsiteX3" fmla="*/ 220967 w 1723429"/>
              <a:gd name="connsiteY3" fmla="*/ 1626179 h 1737678"/>
              <a:gd name="connsiteX4" fmla="*/ 178664 w 1723429"/>
              <a:gd name="connsiteY4" fmla="*/ 582632 h 1737678"/>
              <a:gd name="connsiteX0" fmla="*/ 178664 w 1723429"/>
              <a:gd name="connsiteY0" fmla="*/ 582632 h 1764261"/>
              <a:gd name="connsiteX1" fmla="*/ 1434470 w 1723429"/>
              <a:gd name="connsiteY1" fmla="*/ 128981 h 1764261"/>
              <a:gd name="connsiteX2" fmla="*/ 1510483 w 1723429"/>
              <a:gd name="connsiteY2" fmla="*/ 1443804 h 1764261"/>
              <a:gd name="connsiteX3" fmla="*/ 220967 w 1723429"/>
              <a:gd name="connsiteY3" fmla="*/ 1626179 h 1764261"/>
              <a:gd name="connsiteX4" fmla="*/ 178664 w 1723429"/>
              <a:gd name="connsiteY4" fmla="*/ 582632 h 1764261"/>
              <a:gd name="connsiteX0" fmla="*/ 178664 w 1725738"/>
              <a:gd name="connsiteY0" fmla="*/ 582632 h 1764261"/>
              <a:gd name="connsiteX1" fmla="*/ 1434470 w 1725738"/>
              <a:gd name="connsiteY1" fmla="*/ 128981 h 1764261"/>
              <a:gd name="connsiteX2" fmla="*/ 1510483 w 1725738"/>
              <a:gd name="connsiteY2" fmla="*/ 1443804 h 1764261"/>
              <a:gd name="connsiteX3" fmla="*/ 220967 w 1725738"/>
              <a:gd name="connsiteY3" fmla="*/ 1626179 h 1764261"/>
              <a:gd name="connsiteX4" fmla="*/ 178664 w 1725738"/>
              <a:gd name="connsiteY4" fmla="*/ 582632 h 1764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5738" h="1764261">
                <a:moveTo>
                  <a:pt x="178664" y="582632"/>
                </a:moveTo>
                <a:cubicBezTo>
                  <a:pt x="380915" y="333099"/>
                  <a:pt x="960088" y="-260610"/>
                  <a:pt x="1434470" y="128981"/>
                </a:cubicBezTo>
                <a:cubicBezTo>
                  <a:pt x="1866177" y="590103"/>
                  <a:pt x="1753651" y="1220433"/>
                  <a:pt x="1510483" y="1443804"/>
                </a:cubicBezTo>
                <a:cubicBezTo>
                  <a:pt x="1197093" y="1784276"/>
                  <a:pt x="496910" y="1867106"/>
                  <a:pt x="220967" y="1626179"/>
                </a:cubicBezTo>
                <a:cubicBezTo>
                  <a:pt x="-108767" y="1477141"/>
                  <a:pt x="-23587" y="832165"/>
                  <a:pt x="178664" y="582632"/>
                </a:cubicBezTo>
                <a:close/>
              </a:path>
            </a:pathLst>
          </a:custGeom>
          <a:solidFill>
            <a:srgbClr val="F1FBFD"/>
          </a:solidFill>
          <a:ln>
            <a:noFill/>
          </a:ln>
          <a:effectLst>
            <a:outerShdw blurRad="1270000" sx="200000" sy="200000" algn="ctr" rotWithShape="0">
              <a:srgbClr val="F1FBFD"/>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10" name="Freeform 9"/>
          <p:cNvSpPr/>
          <p:nvPr/>
        </p:nvSpPr>
        <p:spPr>
          <a:xfrm>
            <a:off x="1368204" y="882543"/>
            <a:ext cx="3614056" cy="4383314"/>
          </a:xfrm>
          <a:custGeom>
            <a:avLst/>
            <a:gdLst>
              <a:gd name="connsiteX0" fmla="*/ 1299388 w 3614056"/>
              <a:gd name="connsiteY0" fmla="*/ 0 h 4383314"/>
              <a:gd name="connsiteX1" fmla="*/ 3614056 w 3614056"/>
              <a:gd name="connsiteY1" fmla="*/ 0 h 4383314"/>
              <a:gd name="connsiteX2" fmla="*/ 3614056 w 3614056"/>
              <a:gd name="connsiteY2" fmla="*/ 4383314 h 4383314"/>
              <a:gd name="connsiteX3" fmla="*/ 7531 w 3614056"/>
              <a:gd name="connsiteY3" fmla="*/ 4383314 h 4383314"/>
              <a:gd name="connsiteX4" fmla="*/ 6709 w 3614056"/>
              <a:gd name="connsiteY4" fmla="*/ 4377924 h 4383314"/>
              <a:gd name="connsiteX5" fmla="*/ 0 w 3614056"/>
              <a:gd name="connsiteY5" fmla="*/ 4245069 h 4383314"/>
              <a:gd name="connsiteX6" fmla="*/ 0 w 3614056"/>
              <a:gd name="connsiteY6" fmla="*/ 1299388 h 4383314"/>
              <a:gd name="connsiteX7" fmla="*/ 1299388 w 3614056"/>
              <a:gd name="connsiteY7" fmla="*/ 0 h 438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4056" h="4383314">
                <a:moveTo>
                  <a:pt x="1299388" y="0"/>
                </a:moveTo>
                <a:lnTo>
                  <a:pt x="3614056" y="0"/>
                </a:lnTo>
                <a:lnTo>
                  <a:pt x="3614056" y="4383314"/>
                </a:lnTo>
                <a:lnTo>
                  <a:pt x="7531" y="4383314"/>
                </a:lnTo>
                <a:lnTo>
                  <a:pt x="6709" y="4377924"/>
                </a:lnTo>
                <a:cubicBezTo>
                  <a:pt x="2272" y="4334242"/>
                  <a:pt x="0" y="4289921"/>
                  <a:pt x="0" y="4245069"/>
                </a:cubicBezTo>
                <a:lnTo>
                  <a:pt x="0" y="1299388"/>
                </a:lnTo>
                <a:cubicBezTo>
                  <a:pt x="0" y="581756"/>
                  <a:pt x="581756" y="0"/>
                  <a:pt x="1299388" y="0"/>
                </a:cubicBezTo>
                <a:close/>
              </a:path>
            </a:pathLst>
          </a:custGeom>
          <a:solidFill>
            <a:srgbClr val="8BC53F"/>
          </a:solidFill>
          <a:ln>
            <a:noFill/>
          </a:ln>
          <a:effectLst>
            <a:outerShdw blurRad="1143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11" name="Freeform 10"/>
          <p:cNvSpPr/>
          <p:nvPr/>
        </p:nvSpPr>
        <p:spPr>
          <a:xfrm>
            <a:off x="3654597" y="2182257"/>
            <a:ext cx="2911394" cy="3531089"/>
          </a:xfrm>
          <a:custGeom>
            <a:avLst/>
            <a:gdLst>
              <a:gd name="connsiteX0" fmla="*/ 1299388 w 3614056"/>
              <a:gd name="connsiteY0" fmla="*/ 0 h 4383314"/>
              <a:gd name="connsiteX1" fmla="*/ 3614056 w 3614056"/>
              <a:gd name="connsiteY1" fmla="*/ 0 h 4383314"/>
              <a:gd name="connsiteX2" fmla="*/ 3614056 w 3614056"/>
              <a:gd name="connsiteY2" fmla="*/ 4383314 h 4383314"/>
              <a:gd name="connsiteX3" fmla="*/ 7531 w 3614056"/>
              <a:gd name="connsiteY3" fmla="*/ 4383314 h 4383314"/>
              <a:gd name="connsiteX4" fmla="*/ 6709 w 3614056"/>
              <a:gd name="connsiteY4" fmla="*/ 4377924 h 4383314"/>
              <a:gd name="connsiteX5" fmla="*/ 0 w 3614056"/>
              <a:gd name="connsiteY5" fmla="*/ 4245069 h 4383314"/>
              <a:gd name="connsiteX6" fmla="*/ 0 w 3614056"/>
              <a:gd name="connsiteY6" fmla="*/ 1299388 h 4383314"/>
              <a:gd name="connsiteX7" fmla="*/ 1299388 w 3614056"/>
              <a:gd name="connsiteY7" fmla="*/ 0 h 438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4056" h="4383314">
                <a:moveTo>
                  <a:pt x="1299388" y="0"/>
                </a:moveTo>
                <a:lnTo>
                  <a:pt x="3614056" y="0"/>
                </a:lnTo>
                <a:lnTo>
                  <a:pt x="3614056" y="4383314"/>
                </a:lnTo>
                <a:lnTo>
                  <a:pt x="7531" y="4383314"/>
                </a:lnTo>
                <a:lnTo>
                  <a:pt x="6709" y="4377924"/>
                </a:lnTo>
                <a:cubicBezTo>
                  <a:pt x="2272" y="4334242"/>
                  <a:pt x="0" y="4289921"/>
                  <a:pt x="0" y="4245069"/>
                </a:cubicBezTo>
                <a:lnTo>
                  <a:pt x="0" y="1299388"/>
                </a:lnTo>
                <a:cubicBezTo>
                  <a:pt x="0" y="581756"/>
                  <a:pt x="581756" y="0"/>
                  <a:pt x="1299388" y="0"/>
                </a:cubicBezTo>
                <a:close/>
              </a:path>
            </a:pathLst>
          </a:custGeom>
          <a:solidFill>
            <a:srgbClr val="354659"/>
          </a:solidFill>
          <a:ln>
            <a:noFill/>
          </a:ln>
          <a:effectLst>
            <a:outerShdw blurRad="1143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5" name="TextBox 24"/>
          <p:cNvSpPr txBox="1"/>
          <p:nvPr/>
        </p:nvSpPr>
        <p:spPr>
          <a:xfrm>
            <a:off x="1829278" y="1972106"/>
            <a:ext cx="2107954" cy="3008452"/>
          </a:xfrm>
          <a:prstGeom prst="rect">
            <a:avLst/>
          </a:prstGeom>
          <a:noFill/>
        </p:spPr>
        <p:txBody>
          <a:bodyPr wrap="square" rtlCol="0">
            <a:spAutoFit/>
          </a:bodyPr>
          <a:lstStyle/>
          <a:p>
            <a:pPr>
              <a:lnSpc>
                <a:spcPts val="5800"/>
              </a:lnSpc>
            </a:pPr>
            <a:r>
              <a:rPr lang="en-US" sz="4000" b="1" spc="150" dirty="0">
                <a:solidFill>
                  <a:schemeClr val="bg1"/>
                </a:solidFill>
                <a:latin typeface="Avenir Next LT Pro" panose="020B0504020202020204" pitchFamily="34" charset="0"/>
                <a:ea typeface="Montserrat Alternates" charset="0"/>
                <a:cs typeface="Montserrat Alternates" charset="0"/>
              </a:rPr>
              <a:t>2024</a:t>
            </a:r>
            <a:r>
              <a:rPr lang="en-US" sz="4000" spc="150" dirty="0">
                <a:solidFill>
                  <a:schemeClr val="bg1"/>
                </a:solidFill>
                <a:latin typeface="Avenir Next LT Pro" panose="020B0504020202020204" pitchFamily="34" charset="0"/>
                <a:ea typeface="Montserrat Alternates" charset="0"/>
                <a:cs typeface="Montserrat Alternates" charset="0"/>
              </a:rPr>
              <a:t> </a:t>
            </a:r>
            <a:r>
              <a:rPr lang="sr-Latn-RS" sz="4000" spc="150" dirty="0">
                <a:solidFill>
                  <a:schemeClr val="bg1"/>
                </a:solidFill>
                <a:latin typeface="Avenir Next LT Pro" panose="020B0504020202020204" pitchFamily="34" charset="0"/>
                <a:ea typeface="Montserrat Alternates" charset="0"/>
                <a:cs typeface="Montserrat Alternates" charset="0"/>
              </a:rPr>
              <a:t>Green economy</a:t>
            </a:r>
            <a:endParaRPr lang="en-US" sz="4000" spc="150" dirty="0">
              <a:solidFill>
                <a:schemeClr val="bg1"/>
              </a:solidFill>
              <a:latin typeface="Avenir Next LT Pro" panose="020B0504020202020204" pitchFamily="34" charset="0"/>
              <a:ea typeface="Montserrat Alternates" charset="0"/>
              <a:cs typeface="Montserrat Alternates" charset="0"/>
            </a:endParaRPr>
          </a:p>
        </p:txBody>
      </p:sp>
      <p:cxnSp>
        <p:nvCxnSpPr>
          <p:cNvPr id="28" name="Straight Connector 27"/>
          <p:cNvCxnSpPr/>
          <p:nvPr/>
        </p:nvCxnSpPr>
        <p:spPr>
          <a:xfrm>
            <a:off x="4183970" y="4905638"/>
            <a:ext cx="0" cy="304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578698" y="3534713"/>
            <a:ext cx="1755451" cy="707886"/>
          </a:xfrm>
          <a:prstGeom prst="rect">
            <a:avLst/>
          </a:prstGeom>
          <a:noFill/>
        </p:spPr>
        <p:txBody>
          <a:bodyPr wrap="square" rtlCol="0">
            <a:spAutoFit/>
          </a:bodyPr>
          <a:lstStyle/>
          <a:p>
            <a:r>
              <a:rPr lang="sr-Latn-RS" sz="2000" b="1" dirty="0">
                <a:solidFill>
                  <a:schemeClr val="bg1"/>
                </a:solidFill>
                <a:latin typeface="Avenir Next LT Pro" panose="020B0504020202020204" pitchFamily="34" charset="0"/>
                <a:ea typeface="Montserrat Alternates" charset="0"/>
                <a:cs typeface="Montserrat Alternates" charset="0"/>
              </a:rPr>
              <a:t>Green transition</a:t>
            </a:r>
            <a:endParaRPr lang="en-US" sz="2000" b="1" dirty="0">
              <a:solidFill>
                <a:schemeClr val="bg1"/>
              </a:solidFill>
              <a:latin typeface="Avenir Next LT Pro" panose="020B0504020202020204" pitchFamily="34" charset="0"/>
              <a:ea typeface="Montserrat Alternates" charset="0"/>
              <a:cs typeface="Montserrat Alternates" charset="0"/>
            </a:endParaRPr>
          </a:p>
        </p:txBody>
      </p:sp>
      <p:sp>
        <p:nvSpPr>
          <p:cNvPr id="34" name="TextBox 33"/>
          <p:cNvSpPr txBox="1"/>
          <p:nvPr/>
        </p:nvSpPr>
        <p:spPr>
          <a:xfrm>
            <a:off x="4568599" y="2584000"/>
            <a:ext cx="1302542" cy="923330"/>
          </a:xfrm>
          <a:prstGeom prst="rect">
            <a:avLst/>
          </a:prstGeom>
          <a:noFill/>
        </p:spPr>
        <p:txBody>
          <a:bodyPr wrap="square" rtlCol="0">
            <a:spAutoFit/>
          </a:bodyPr>
          <a:lstStyle/>
          <a:p>
            <a:r>
              <a:rPr lang="en-US" sz="5400" b="1" dirty="0">
                <a:solidFill>
                  <a:srgbClr val="8BC53F"/>
                </a:solidFill>
                <a:latin typeface="Avenir Next LT Pro" panose="020B0504020202020204" pitchFamily="34" charset="0"/>
                <a:ea typeface="Montserrat Alternates" charset="0"/>
                <a:cs typeface="Montserrat Alternates" charset="0"/>
              </a:rPr>
              <a:t>0</a:t>
            </a:r>
            <a:r>
              <a:rPr lang="sr-Latn-RS" sz="5400" b="1" dirty="0">
                <a:solidFill>
                  <a:srgbClr val="8BC53F"/>
                </a:solidFill>
                <a:latin typeface="Avenir Next LT Pro" panose="020B0504020202020204" pitchFamily="34" charset="0"/>
                <a:ea typeface="Montserrat Alternates" charset="0"/>
                <a:cs typeface="Montserrat Alternates" charset="0"/>
              </a:rPr>
              <a:t>3</a:t>
            </a:r>
            <a:endParaRPr lang="en-US" sz="5400" b="1" dirty="0">
              <a:solidFill>
                <a:srgbClr val="8BC53F"/>
              </a:solidFill>
              <a:latin typeface="Avenir Next LT Pro" panose="020B0504020202020204" pitchFamily="34" charset="0"/>
              <a:ea typeface="Montserrat Alternates" charset="0"/>
              <a:cs typeface="Montserrat Alternates" charset="0"/>
            </a:endParaRPr>
          </a:p>
        </p:txBody>
      </p:sp>
      <p:pic>
        <p:nvPicPr>
          <p:cNvPr id="13" name="Graphic 4">
            <a:extLst>
              <a:ext uri="{FF2B5EF4-FFF2-40B4-BE49-F238E27FC236}">
                <a16:creationId xmlns:a16="http://schemas.microsoft.com/office/drawing/2014/main" id="{497EADB9-5CC2-49A1-2046-8D28410883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5950" y="403527"/>
            <a:ext cx="1981200" cy="428625"/>
          </a:xfrm>
          <a:prstGeom prst="rect">
            <a:avLst/>
          </a:prstGeom>
        </p:spPr>
      </p:pic>
      <p:sp>
        <p:nvSpPr>
          <p:cNvPr id="4" name="TextBox 3">
            <a:extLst>
              <a:ext uri="{FF2B5EF4-FFF2-40B4-BE49-F238E27FC236}">
                <a16:creationId xmlns:a16="http://schemas.microsoft.com/office/drawing/2014/main" id="{F2A56D8D-636B-D56F-9659-416851455F9F}"/>
              </a:ext>
            </a:extLst>
          </p:cNvPr>
          <p:cNvSpPr txBox="1"/>
          <p:nvPr/>
        </p:nvSpPr>
        <p:spPr>
          <a:xfrm>
            <a:off x="6807578" y="617839"/>
            <a:ext cx="5023061" cy="6065891"/>
          </a:xfrm>
          <a:prstGeom prst="rect">
            <a:avLst/>
          </a:prstGeom>
          <a:noFill/>
        </p:spPr>
        <p:txBody>
          <a:bodyPr wrap="square">
            <a:spAutoFit/>
          </a:bodyPr>
          <a:lstStyle/>
          <a:p>
            <a:pPr algn="just">
              <a:lnSpc>
                <a:spcPct val="107000"/>
              </a:lnSpc>
              <a:spcAft>
                <a:spcPts val="800"/>
              </a:spcAft>
            </a:pP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The green transition refers to a multidimensional change that </a:t>
            </a:r>
            <a:r>
              <a:rPr lang="sr-Latn-RS" sz="2000"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transforms the global situation into a sustainable paradigm</a:t>
            </a: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 </a:t>
            </a:r>
          </a:p>
          <a:p>
            <a:pPr algn="just">
              <a:lnSpc>
                <a:spcPct val="107000"/>
              </a:lnSpc>
              <a:spcAft>
                <a:spcPts val="800"/>
              </a:spcAft>
            </a:pPr>
            <a:r>
              <a:rPr lang="sr-Latn-RS" sz="2000"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The green transition </a:t>
            </a: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is related to </a:t>
            </a:r>
            <a:r>
              <a:rPr lang="sr-Latn-RS" sz="2000" kern="100" dirty="0">
                <a:solidFill>
                  <a:srgbClr val="354659"/>
                </a:solidFill>
                <a:latin typeface="Times New Roman" panose="02020603050405020304" pitchFamily="18" charset="0"/>
                <a:ea typeface="Aptos" panose="020B0004020202020204" pitchFamily="34" charset="0"/>
                <a:cs typeface="Times New Roman" panose="02020603050405020304" pitchFamily="18" charset="0"/>
              </a:rPr>
              <a:t>(Chien-Chiang et al., 2022):</a:t>
            </a:r>
            <a:endPar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endParaRPr>
          </a:p>
          <a:p>
            <a:pPr marL="342900" indent="-342900" algn="just">
              <a:lnSpc>
                <a:spcPct val="107000"/>
              </a:lnSpc>
              <a:spcAft>
                <a:spcPts val="800"/>
              </a:spcAft>
              <a:buFont typeface="Arial" panose="020B0604020202020204" pitchFamily="34" charset="0"/>
              <a:buChar char="•"/>
            </a:pP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saving energy, </a:t>
            </a:r>
          </a:p>
          <a:p>
            <a:pPr marL="342900" indent="-342900" algn="just">
              <a:lnSpc>
                <a:spcPct val="107000"/>
              </a:lnSpc>
              <a:spcAft>
                <a:spcPts val="800"/>
              </a:spcAft>
              <a:buFont typeface="Arial" panose="020B0604020202020204" pitchFamily="34" charset="0"/>
              <a:buChar char="•"/>
            </a:pP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expanding market demand, </a:t>
            </a:r>
          </a:p>
          <a:p>
            <a:pPr marL="342900" indent="-342900" algn="just">
              <a:lnSpc>
                <a:spcPct val="107000"/>
              </a:lnSpc>
              <a:spcAft>
                <a:spcPts val="800"/>
              </a:spcAft>
              <a:buFont typeface="Arial" panose="020B0604020202020204" pitchFamily="34" charset="0"/>
              <a:buChar char="•"/>
            </a:pP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creating new jobs, </a:t>
            </a:r>
          </a:p>
          <a:p>
            <a:pPr marL="342900" indent="-342900">
              <a:lnSpc>
                <a:spcPct val="107000"/>
              </a:lnSpc>
              <a:spcAft>
                <a:spcPts val="800"/>
              </a:spcAft>
              <a:buFont typeface="Arial" panose="020B0604020202020204" pitchFamily="34" charset="0"/>
              <a:buChar char="•"/>
            </a:pP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achieving sustainable economic development and </a:t>
            </a:r>
          </a:p>
          <a:p>
            <a:pPr marL="342900" indent="-342900" algn="just">
              <a:lnSpc>
                <a:spcPct val="107000"/>
              </a:lnSpc>
              <a:spcAft>
                <a:spcPts val="800"/>
              </a:spcAft>
              <a:buFont typeface="Arial" panose="020B0604020202020204" pitchFamily="34" charset="0"/>
              <a:buChar char="•"/>
            </a:pP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eliminating poverty. </a:t>
            </a:r>
          </a:p>
          <a:p>
            <a:pPr algn="just">
              <a:lnSpc>
                <a:spcPct val="107000"/>
              </a:lnSpc>
              <a:spcAft>
                <a:spcPts val="800"/>
              </a:spcAft>
            </a:pP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A practical proposal of the stages of transformation </a:t>
            </a:r>
            <a:r>
              <a:rPr lang="sr-Latn-RS" sz="2000" b="1"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from a low-carbon economy through greening the economy to a green economy </a:t>
            </a:r>
            <a:r>
              <a:rPr lang="sr-Latn-RS" sz="2000" kern="100" dirty="0">
                <a:solidFill>
                  <a:srgbClr val="354659"/>
                </a:solidFill>
                <a:effectLst/>
                <a:latin typeface="Times New Roman" panose="02020603050405020304" pitchFamily="18" charset="0"/>
                <a:ea typeface="Aptos" panose="020B0004020202020204" pitchFamily="34" charset="0"/>
                <a:cs typeface="Times New Roman" panose="02020603050405020304" pitchFamily="18" charset="0"/>
              </a:rPr>
              <a:t>at the national, business and social level.</a:t>
            </a:r>
            <a:endParaRPr lang="en-US" sz="2000" kern="100" dirty="0">
              <a:solidFill>
                <a:srgbClr val="354659"/>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79382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txBody>
          <a:bodyPr/>
          <a:lstStyle/>
          <a:p>
            <a:endParaRPr lang="sr-Latn-RS" dirty="0"/>
          </a:p>
        </p:txBody>
      </p:sp>
      <p:sp>
        <p:nvSpPr>
          <p:cNvPr id="14" name="Rectangle 13"/>
          <p:cNvSpPr/>
          <p:nvPr/>
        </p:nvSpPr>
        <p:spPr>
          <a:xfrm>
            <a:off x="0" y="0"/>
            <a:ext cx="12191999" cy="6858000"/>
          </a:xfrm>
          <a:prstGeom prst="rect">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9" name="Freeform 8"/>
          <p:cNvSpPr/>
          <p:nvPr/>
        </p:nvSpPr>
        <p:spPr>
          <a:xfrm rot="10800000">
            <a:off x="3835235" y="-17050"/>
            <a:ext cx="4571999" cy="6892098"/>
          </a:xfrm>
          <a:custGeom>
            <a:avLst/>
            <a:gdLst>
              <a:gd name="connsiteX0" fmla="*/ 0 w 4571999"/>
              <a:gd name="connsiteY0" fmla="*/ 0 h 6892098"/>
              <a:gd name="connsiteX1" fmla="*/ 4571999 w 4571999"/>
              <a:gd name="connsiteY1" fmla="*/ 0 h 6892098"/>
              <a:gd name="connsiteX2" fmla="*/ 4571999 w 4571999"/>
              <a:gd name="connsiteY2" fmla="*/ 4672781 h 6892098"/>
              <a:gd name="connsiteX3" fmla="*/ 2352682 w 4571999"/>
              <a:gd name="connsiteY3" fmla="*/ 6892098 h 6892098"/>
              <a:gd name="connsiteX4" fmla="*/ 0 w 4571999"/>
              <a:gd name="connsiteY4" fmla="*/ 6892098 h 6892098"/>
              <a:gd name="connsiteX5" fmla="*/ 0 w 4571999"/>
              <a:gd name="connsiteY5" fmla="*/ 0 h 689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1999" h="6892098">
                <a:moveTo>
                  <a:pt x="0" y="0"/>
                </a:moveTo>
                <a:lnTo>
                  <a:pt x="4571999" y="0"/>
                </a:lnTo>
                <a:lnTo>
                  <a:pt x="4571999" y="4672781"/>
                </a:lnTo>
                <a:cubicBezTo>
                  <a:pt x="4571999" y="5898476"/>
                  <a:pt x="3578377" y="6892098"/>
                  <a:pt x="2352682" y="6892098"/>
                </a:cubicBezTo>
                <a:lnTo>
                  <a:pt x="0" y="6892098"/>
                </a:lnTo>
                <a:lnTo>
                  <a:pt x="0" y="0"/>
                </a:lnTo>
                <a:close/>
              </a:path>
            </a:pathLst>
          </a:custGeom>
          <a:solidFill>
            <a:srgbClr val="8BC53F">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cxnSp>
        <p:nvCxnSpPr>
          <p:cNvPr id="13" name="Straight Connector 12"/>
          <p:cNvCxnSpPr/>
          <p:nvPr/>
        </p:nvCxnSpPr>
        <p:spPr>
          <a:xfrm>
            <a:off x="554347" y="5413829"/>
            <a:ext cx="0" cy="304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3133102" y="1106714"/>
            <a:ext cx="5965373" cy="4644572"/>
          </a:xfrm>
          <a:prstGeom prst="roundRect">
            <a:avLst>
              <a:gd name="adj" fmla="val 10729"/>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venir Next LT Pro" panose="020B0504020202020204" pitchFamily="34" charset="0"/>
            </a:endParaRPr>
          </a:p>
        </p:txBody>
      </p:sp>
      <p:sp>
        <p:nvSpPr>
          <p:cNvPr id="20" name="TextBox 19"/>
          <p:cNvSpPr txBox="1"/>
          <p:nvPr/>
        </p:nvSpPr>
        <p:spPr>
          <a:xfrm>
            <a:off x="3833167" y="1514105"/>
            <a:ext cx="5265307" cy="3758593"/>
          </a:xfrm>
          <a:prstGeom prst="rect">
            <a:avLst/>
          </a:prstGeom>
          <a:noFill/>
        </p:spPr>
        <p:txBody>
          <a:bodyPr wrap="square" rtlCol="0">
            <a:spAutoFit/>
          </a:bodyPr>
          <a:lstStyle/>
          <a:p>
            <a:pPr>
              <a:lnSpc>
                <a:spcPts val="5800"/>
              </a:lnSpc>
            </a:pPr>
            <a:r>
              <a:rPr lang="sr-Latn-RS" sz="4200" spc="150" dirty="0">
                <a:solidFill>
                  <a:schemeClr val="bg1"/>
                </a:solidFill>
                <a:latin typeface="Avenir Next LT Pro" panose="020B0504020202020204" pitchFamily="34" charset="0"/>
              </a:rPr>
              <a:t>Table 2.</a:t>
            </a:r>
            <a:r>
              <a:rPr lang="sr-Latn-RS" sz="1800" kern="100" dirty="0">
                <a:effectLst/>
                <a:latin typeface="Times New Roman" panose="02020603050405020304" pitchFamily="18" charset="0"/>
                <a:ea typeface="Aptos" panose="020B0004020202020204" pitchFamily="34" charset="0"/>
                <a:cs typeface="Times New Roman" panose="02020603050405020304" pitchFamily="18" charset="0"/>
              </a:rPr>
              <a:t> </a:t>
            </a:r>
          </a:p>
          <a:p>
            <a:pPr>
              <a:lnSpc>
                <a:spcPts val="5800"/>
              </a:lnSpc>
            </a:pPr>
            <a:r>
              <a:rPr lang="sr-Latn-RS" sz="4200" b="1" spc="150" dirty="0">
                <a:solidFill>
                  <a:schemeClr val="bg1"/>
                </a:solidFill>
                <a:latin typeface="Avenir Next LT Pro" panose="020B0504020202020204" pitchFamily="34" charset="0"/>
              </a:rPr>
              <a:t>SWOT analysis of transformation into green economy</a:t>
            </a:r>
            <a:endParaRPr lang="en-US" sz="4200" b="1" spc="150" dirty="0">
              <a:solidFill>
                <a:schemeClr val="bg1"/>
              </a:solidFill>
              <a:latin typeface="Avenir Next LT Pro" panose="020B0504020202020204" pitchFamily="34" charset="0"/>
            </a:endParaRPr>
          </a:p>
        </p:txBody>
      </p:sp>
      <p:sp>
        <p:nvSpPr>
          <p:cNvPr id="21" name="Shape 640"/>
          <p:cNvSpPr/>
          <p:nvPr/>
        </p:nvSpPr>
        <p:spPr>
          <a:xfrm>
            <a:off x="4084029" y="5955257"/>
            <a:ext cx="3853544" cy="132718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lstStyle>
            <a:lvl1pPr algn="l">
              <a:lnSpc>
                <a:spcPct val="120000"/>
              </a:lnSpc>
              <a:spcBef>
                <a:spcPts val="2500"/>
              </a:spcBef>
              <a:defRPr sz="1800" spc="-36">
                <a:solidFill>
                  <a:srgbClr val="868A8B"/>
                </a:solidFill>
                <a:latin typeface="Open Sans Semibold"/>
                <a:ea typeface="Open Sans Semibold"/>
                <a:cs typeface="Open Sans Semibold"/>
                <a:sym typeface="Open Sans Semibold"/>
              </a:defRPr>
            </a:lvl1pPr>
          </a:lstStyle>
          <a:p>
            <a:pPr>
              <a:lnSpc>
                <a:spcPts val="2000"/>
              </a:lnSpc>
            </a:pPr>
            <a:r>
              <a:rPr lang="sr-Latn-RS" sz="2400" b="1" i="1" dirty="0">
                <a:solidFill>
                  <a:srgbClr val="354659"/>
                </a:solidFill>
                <a:effectLst/>
                <a:latin typeface="Times New Roman" panose="02020603050405020304" pitchFamily="18" charset="0"/>
                <a:ea typeface="Aptos" panose="020B0004020202020204" pitchFamily="34" charset="0"/>
              </a:rPr>
              <a:t>Source</a:t>
            </a:r>
            <a:r>
              <a:rPr lang="sr-Latn-RS" sz="2400" dirty="0">
                <a:solidFill>
                  <a:srgbClr val="354659"/>
                </a:solidFill>
                <a:effectLst/>
                <a:latin typeface="Times New Roman" panose="02020603050405020304" pitchFamily="18" charset="0"/>
                <a:ea typeface="Aptos" panose="020B0004020202020204" pitchFamily="34" charset="0"/>
              </a:rPr>
              <a:t>: Adapted to Allen, 2012; Smith &amp; Musango, 2015; Nacu &amp; Jercan, 2023.</a:t>
            </a:r>
            <a:endParaRPr lang="en-US" sz="2400" dirty="0">
              <a:solidFill>
                <a:srgbClr val="354659"/>
              </a:solidFill>
              <a:latin typeface="Avenir Next LT Pro" panose="020B0504020202020204" pitchFamily="34" charset="0"/>
            </a:endParaRPr>
          </a:p>
        </p:txBody>
      </p:sp>
      <p:pic>
        <p:nvPicPr>
          <p:cNvPr id="10" name="Graphic 4">
            <a:extLst>
              <a:ext uri="{FF2B5EF4-FFF2-40B4-BE49-F238E27FC236}">
                <a16:creationId xmlns:a16="http://schemas.microsoft.com/office/drawing/2014/main" id="{497EADB9-5CC2-49A1-2046-8D28410883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5950" y="403527"/>
            <a:ext cx="1981200" cy="428625"/>
          </a:xfrm>
          <a:prstGeom prst="rect">
            <a:avLst/>
          </a:prstGeom>
        </p:spPr>
      </p:pic>
    </p:spTree>
    <p:extLst>
      <p:ext uri="{BB962C8B-B14F-4D97-AF65-F5344CB8AC3E}">
        <p14:creationId xmlns:p14="http://schemas.microsoft.com/office/powerpoint/2010/main" val="1333210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D2B266D-3625-4584-A5C3-7D3F672CFF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463B99A-73EE-4FBB-B7C4-F9F9BCC25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A5D2A5D1-BA0D-47D3-B051-DA7743C46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4" name="Table 3">
            <a:extLst>
              <a:ext uri="{FF2B5EF4-FFF2-40B4-BE49-F238E27FC236}">
                <a16:creationId xmlns:a16="http://schemas.microsoft.com/office/drawing/2014/main" id="{56D3AF37-DDBE-B3CB-800C-90428DE6D499}"/>
              </a:ext>
            </a:extLst>
          </p:cNvPr>
          <p:cNvGraphicFramePr>
            <a:graphicFrameLocks noGrp="1"/>
          </p:cNvGraphicFramePr>
          <p:nvPr>
            <p:extLst>
              <p:ext uri="{D42A27DB-BD31-4B8C-83A1-F6EECF244321}">
                <p14:modId xmlns:p14="http://schemas.microsoft.com/office/powerpoint/2010/main" val="1823803063"/>
              </p:ext>
            </p:extLst>
          </p:nvPr>
        </p:nvGraphicFramePr>
        <p:xfrm>
          <a:off x="752289" y="228599"/>
          <a:ext cx="10611223" cy="6511565"/>
        </p:xfrm>
        <a:graphic>
          <a:graphicData uri="http://schemas.openxmlformats.org/drawingml/2006/table">
            <a:tbl>
              <a:tblPr firstRow="1" firstCol="1" bandRow="1"/>
              <a:tblGrid>
                <a:gridCol w="5447854">
                  <a:extLst>
                    <a:ext uri="{9D8B030D-6E8A-4147-A177-3AD203B41FA5}">
                      <a16:colId xmlns:a16="http://schemas.microsoft.com/office/drawing/2014/main" val="1883411402"/>
                    </a:ext>
                  </a:extLst>
                </a:gridCol>
                <a:gridCol w="5163369">
                  <a:extLst>
                    <a:ext uri="{9D8B030D-6E8A-4147-A177-3AD203B41FA5}">
                      <a16:colId xmlns:a16="http://schemas.microsoft.com/office/drawing/2014/main" val="2471165386"/>
                    </a:ext>
                  </a:extLst>
                </a:gridCol>
              </a:tblGrid>
              <a:tr h="6511565">
                <a:tc>
                  <a:txBody>
                    <a:bodyPr/>
                    <a:lstStyle/>
                    <a:p>
                      <a:pPr algn="just" fontAlgn="t">
                        <a:lnSpc>
                          <a:spcPct val="100000"/>
                        </a:lnSpc>
                        <a:spcBef>
                          <a:spcPts val="0"/>
                        </a:spcBef>
                        <a:spcAft>
                          <a:spcPts val="0"/>
                        </a:spcAft>
                      </a:pPr>
                      <a:r>
                        <a:rPr lang="sr-Latn-RS" sz="1600" b="1" i="0" u="none" strike="noStrike" kern="100" dirty="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t>Strengths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Promoting</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 cross sectorial and international </a:t>
                      </a: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integration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through </a:t>
                      </a:r>
                      <a:r>
                        <a:rPr lang="sr-Latn-RS" sz="16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regional expertise;</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Broadly popular concept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with positive impact on environmental, economic and social transformation;</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Promotes stakeholder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engagement and empowerment of local communities, </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Openness to </a:t>
                      </a: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innovation</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Independence from external funding</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1" i="1"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Benefits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1"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Environmental benefits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Resource-use efficiency;</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Reduced carbon emissions</a:t>
                      </a:r>
                      <a:r>
                        <a:rPr lang="sr-Latn-RS" sz="1600" b="0" i="1"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1"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Economic benefits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Job creation;</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New value streams;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Inclusive growth;</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Reduction in waste and cost savings;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Reduced welfare payments.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1"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Social benefits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Decent work;</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Poverty eradication;</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Food security;</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Improved health and wellbeing;</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Reduced inequality;</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Increased skills and level of education.</a:t>
                      </a:r>
                      <a:endParaRPr lang="sr-Latn-RS" sz="1600" b="0" i="0" u="none" strike="noStrike" dirty="0">
                        <a:effectLst/>
                        <a:latin typeface="Arial" panose="020B0604020202020204" pitchFamily="34" charset="0"/>
                      </a:endParaRPr>
                    </a:p>
                  </a:txBody>
                  <a:tcPr marL="54038" marR="54038" marT="75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fontAlgn="t">
                        <a:lnSpc>
                          <a:spcPct val="100000"/>
                        </a:lnSpc>
                        <a:spcBef>
                          <a:spcPts val="0"/>
                        </a:spcBef>
                        <a:spcAft>
                          <a:spcPts val="0"/>
                        </a:spcAft>
                      </a:pPr>
                      <a:r>
                        <a:rPr lang="sr-Latn-RS" sz="1600" b="1" i="0" u="none" strike="noStrike" kern="100" dirty="0">
                          <a:solidFill>
                            <a:srgbClr val="000000"/>
                          </a:solidFill>
                          <a:effectLst/>
                          <a:highlight>
                            <a:srgbClr val="D9D9D9"/>
                          </a:highlight>
                          <a:latin typeface="Times New Roman" panose="02020603050405020304" pitchFamily="18" charset="0"/>
                          <a:ea typeface="Aptos" panose="020B0004020202020204" pitchFamily="34" charset="0"/>
                          <a:cs typeface="Times New Roman" panose="02020603050405020304" pitchFamily="18" charset="0"/>
                        </a:rPr>
                        <a:t>Weaknesses/Barriers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Lack of experts</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 knowledge, goals </a:t>
                      </a: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monitoring system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on green transition;</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No unique global definition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of green economy;</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Situational concept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characteristics vary according to the area;</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Global management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behavioral influences;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Lack of understanding of the financial benefit of switching to a green economy;</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Shortage of funding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difficulties in accessing funds;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Damage to conventional "brown" businesses models and current economic participants;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Horizontal and vertical coordination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in terms of both policies and practices;</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Bureaucracy; </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Weak government intervention </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and lack of decision-making power at the local level;</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sng" strike="noStrike" kern="100" dirty="0">
                          <a:effectLst/>
                          <a:latin typeface="Times New Roman" panose="02020603050405020304" pitchFamily="18" charset="0"/>
                          <a:ea typeface="Aptos" panose="020B0004020202020204" pitchFamily="34" charset="0"/>
                          <a:cs typeface="Times New Roman" panose="02020603050405020304" pitchFamily="18" charset="0"/>
                        </a:rPr>
                        <a:t>Low involvement of citizens</a:t>
                      </a: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a:t>
                      </a:r>
                      <a:endParaRPr lang="sr-Latn-RS" sz="1600" b="0" i="0" u="none" strike="noStrike" dirty="0">
                        <a:effectLst/>
                        <a:latin typeface="Arial" panose="020B0604020202020204" pitchFamily="34" charset="0"/>
                      </a:endParaRPr>
                    </a:p>
                    <a:p>
                      <a:pPr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Transport emissions.</a:t>
                      </a:r>
                      <a:endParaRPr lang="sr-Latn-RS" sz="1600" b="0" i="0" u="none" strike="noStrike" dirty="0">
                        <a:effectLst/>
                        <a:latin typeface="Arial" panose="020B0604020202020204" pitchFamily="34" charset="0"/>
                      </a:endParaRPr>
                    </a:p>
                    <a:p>
                      <a:pPr marL="457200" algn="just" fontAlgn="t">
                        <a:lnSpc>
                          <a:spcPct val="100000"/>
                        </a:lnSpc>
                        <a:spcBef>
                          <a:spcPts val="0"/>
                        </a:spcBef>
                        <a:spcAft>
                          <a:spcPts val="0"/>
                        </a:spcAft>
                      </a:pPr>
                      <a:r>
                        <a:rPr lang="sr-Latn-RS" sz="1600" b="0" i="0" u="none" strike="noStrike" kern="100" dirty="0">
                          <a:effectLst/>
                          <a:latin typeface="Times New Roman" panose="02020603050405020304" pitchFamily="18" charset="0"/>
                          <a:ea typeface="Aptos" panose="020B0004020202020204" pitchFamily="34" charset="0"/>
                          <a:cs typeface="Times New Roman" panose="02020603050405020304" pitchFamily="18" charset="0"/>
                        </a:rPr>
                        <a:t> </a:t>
                      </a:r>
                      <a:endParaRPr lang="sr-Latn-RS" sz="1600" b="0" i="0" u="none" strike="noStrike" dirty="0">
                        <a:effectLst/>
                        <a:latin typeface="Arial" panose="020B0604020202020204" pitchFamily="34" charset="0"/>
                      </a:endParaRPr>
                    </a:p>
                  </a:txBody>
                  <a:tcPr marL="54038" marR="54038" marT="750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14087518"/>
                  </a:ext>
                </a:extLst>
              </a:tr>
            </a:tbl>
          </a:graphicData>
        </a:graphic>
      </p:graphicFrame>
    </p:spTree>
    <p:extLst>
      <p:ext uri="{BB962C8B-B14F-4D97-AF65-F5344CB8AC3E}">
        <p14:creationId xmlns:p14="http://schemas.microsoft.com/office/powerpoint/2010/main" val="1691798030"/>
      </p:ext>
    </p:extLst>
  </p:cSld>
  <p:clrMapOvr>
    <a:masterClrMapping/>
  </p:clrMapOvr>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12443</TotalTime>
  <Words>2282</Words>
  <Application>Microsoft Office PowerPoint</Application>
  <PresentationFormat>Widescreen</PresentationFormat>
  <Paragraphs>285</Paragraphs>
  <Slides>20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Avenir Next LT Pro</vt:lpstr>
      <vt:lpstr>Wingdings</vt:lpstr>
      <vt:lpstr>Times New Roman</vt:lpstr>
      <vt:lpstr>Cambria Math</vt:lpstr>
      <vt:lpstr>Montserrat</vt:lpstr>
      <vt:lpstr>Arial</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4337</cp:lastModifiedBy>
  <cp:revision>2482</cp:revision>
  <dcterms:created xsi:type="dcterms:W3CDTF">2019-06-03T03:08:53Z</dcterms:created>
  <dcterms:modified xsi:type="dcterms:W3CDTF">2024-05-29T21:39:28Z</dcterms:modified>
</cp:coreProperties>
</file>