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68" r:id="rId4"/>
    <p:sldId id="267" r:id="rId5"/>
    <p:sldId id="258" r:id="rId6"/>
    <p:sldId id="266" r:id="rId7"/>
    <p:sldId id="264" r:id="rId8"/>
    <p:sldId id="259" r:id="rId9"/>
    <p:sldId id="265" r:id="rId10"/>
    <p:sldId id="263" r:id="rId11"/>
    <p:sldId id="260" r:id="rId12"/>
    <p:sldId id="26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Sheet1!$A$7</c:f>
              <c:strCache>
                <c:ptCount val="1"/>
                <c:pt idx="0">
                  <c:v>Extreme powerty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Sheet1!$B$6:$G$6</c:f>
              <c:numCache>
                <c:formatCode>General</c:formatCode>
                <c:ptCount val="6"/>
                <c:pt idx="0">
                  <c:v>1820</c:v>
                </c:pt>
                <c:pt idx="1">
                  <c:v>1860</c:v>
                </c:pt>
                <c:pt idx="2">
                  <c:v>1900</c:v>
                </c:pt>
                <c:pt idx="3">
                  <c:v>1940</c:v>
                </c:pt>
                <c:pt idx="4">
                  <c:v>1980</c:v>
                </c:pt>
                <c:pt idx="5">
                  <c:v>2020</c:v>
                </c:pt>
              </c:numCache>
            </c:numRef>
          </c:cat>
          <c:val>
            <c:numRef>
              <c:f>Sheet1!$B$7:$G$7</c:f>
              <c:numCache>
                <c:formatCode>0%</c:formatCode>
                <c:ptCount val="6"/>
                <c:pt idx="0">
                  <c:v>0.9</c:v>
                </c:pt>
                <c:pt idx="1">
                  <c:v>0.85</c:v>
                </c:pt>
                <c:pt idx="2">
                  <c:v>0.75</c:v>
                </c:pt>
                <c:pt idx="3">
                  <c:v>0.63</c:v>
                </c:pt>
                <c:pt idx="4">
                  <c:v>0.42</c:v>
                </c:pt>
                <c:pt idx="5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08-4D43-8C96-DAEDF700CE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4239824"/>
        <c:axId val="404435352"/>
        <c:axId val="0"/>
      </c:bar3DChart>
      <c:catAx>
        <c:axId val="34423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4435352"/>
        <c:crosses val="autoZero"/>
        <c:auto val="1"/>
        <c:lblAlgn val="ctr"/>
        <c:lblOffset val="100"/>
        <c:noMultiLvlLbl val="0"/>
      </c:catAx>
      <c:valAx>
        <c:axId val="404435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423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B05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Sheet1!$A$12</c:f>
              <c:strCache>
                <c:ptCount val="1"/>
                <c:pt idx="0">
                  <c:v>Child mortality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Sheet1!$B$11:$G$11</c:f>
              <c:numCache>
                <c:formatCode>General</c:formatCode>
                <c:ptCount val="6"/>
                <c:pt idx="0">
                  <c:v>1820</c:v>
                </c:pt>
                <c:pt idx="1">
                  <c:v>1860</c:v>
                </c:pt>
                <c:pt idx="2">
                  <c:v>1900</c:v>
                </c:pt>
                <c:pt idx="3">
                  <c:v>1940</c:v>
                </c:pt>
                <c:pt idx="4">
                  <c:v>1980</c:v>
                </c:pt>
                <c:pt idx="5">
                  <c:v>2020</c:v>
                </c:pt>
              </c:numCache>
            </c:numRef>
          </c:cat>
          <c:val>
            <c:numRef>
              <c:f>Sheet1!$B$12:$G$12</c:f>
              <c:numCache>
                <c:formatCode>0%</c:formatCode>
                <c:ptCount val="6"/>
                <c:pt idx="0">
                  <c:v>0.43</c:v>
                </c:pt>
                <c:pt idx="1">
                  <c:v>0.41</c:v>
                </c:pt>
                <c:pt idx="2">
                  <c:v>0.38</c:v>
                </c:pt>
                <c:pt idx="3">
                  <c:v>0.22</c:v>
                </c:pt>
                <c:pt idx="4">
                  <c:v>0.12</c:v>
                </c:pt>
                <c:pt idx="5">
                  <c:v>0.04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484-4739-8BD5-3DF8298FA1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28374536"/>
        <c:axId val="528373096"/>
      </c:lineChart>
      <c:catAx>
        <c:axId val="528374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8373096"/>
        <c:crosses val="autoZero"/>
        <c:auto val="1"/>
        <c:lblAlgn val="ctr"/>
        <c:lblOffset val="100"/>
        <c:noMultiLvlLbl val="0"/>
      </c:catAx>
      <c:valAx>
        <c:axId val="528373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8374536"/>
        <c:crosses val="autoZero"/>
        <c:crossBetween val="between"/>
      </c:valAx>
      <c:spPr>
        <a:solidFill>
          <a:srgbClr val="FFFF00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B050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9931354734504332E-2"/>
          <c:y val="0.14682282362606394"/>
          <c:w val="0.86783421303106345"/>
          <c:h val="0.714467381855350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Sheet1!$A$16</c:f>
              <c:strCache>
                <c:ptCount val="1"/>
                <c:pt idx="0">
                  <c:v>Literacy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Sheet1!$B$15:$G$15</c:f>
              <c:numCache>
                <c:formatCode>General</c:formatCode>
                <c:ptCount val="6"/>
                <c:pt idx="0">
                  <c:v>1820</c:v>
                </c:pt>
                <c:pt idx="1">
                  <c:v>1860</c:v>
                </c:pt>
                <c:pt idx="2">
                  <c:v>1900</c:v>
                </c:pt>
                <c:pt idx="3">
                  <c:v>1940</c:v>
                </c:pt>
                <c:pt idx="4">
                  <c:v>1980</c:v>
                </c:pt>
                <c:pt idx="5">
                  <c:v>2020</c:v>
                </c:pt>
              </c:numCache>
            </c:numRef>
          </c:cat>
          <c:val>
            <c:numRef>
              <c:f>Sheet1!$B$16:$G$16</c:f>
              <c:numCache>
                <c:formatCode>0%</c:formatCode>
                <c:ptCount val="6"/>
                <c:pt idx="0">
                  <c:v>0.13</c:v>
                </c:pt>
                <c:pt idx="1">
                  <c:v>0.17</c:v>
                </c:pt>
                <c:pt idx="2">
                  <c:v>0.22</c:v>
                </c:pt>
                <c:pt idx="3">
                  <c:v>0.43</c:v>
                </c:pt>
                <c:pt idx="4">
                  <c:v>0.73</c:v>
                </c:pt>
                <c:pt idx="5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60-4698-B8BE-A673EEFE60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4432832"/>
        <c:axId val="532385960"/>
      </c:barChart>
      <c:catAx>
        <c:axId val="404432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385960"/>
        <c:crosses val="autoZero"/>
        <c:auto val="1"/>
        <c:lblAlgn val="ctr"/>
        <c:lblOffset val="100"/>
        <c:noMultiLvlLbl val="0"/>
      </c:catAx>
      <c:valAx>
        <c:axId val="532385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4432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5">
        <a:lumMod val="40000"/>
        <a:lumOff val="6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837091517406477"/>
          <c:y val="7.6037564493327561E-2"/>
          <c:w val="0.89162908482593506"/>
          <c:h val="0.76155385256627128"/>
        </c:manualLayout>
      </c:layout>
      <c:lineChart>
        <c:grouping val="standard"/>
        <c:varyColors val="0"/>
        <c:ser>
          <c:idx val="0"/>
          <c:order val="0"/>
          <c:tx>
            <c:strRef>
              <c:f>Sheet1!$A$19</c:f>
              <c:strCache>
                <c:ptCount val="1"/>
                <c:pt idx="0">
                  <c:v>Life expectancy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Sheet1!$B$18:$G$18</c:f>
              <c:numCache>
                <c:formatCode>General</c:formatCode>
                <c:ptCount val="6"/>
                <c:pt idx="0">
                  <c:v>1820</c:v>
                </c:pt>
                <c:pt idx="1">
                  <c:v>1860</c:v>
                </c:pt>
                <c:pt idx="2">
                  <c:v>1900</c:v>
                </c:pt>
                <c:pt idx="3">
                  <c:v>1940</c:v>
                </c:pt>
                <c:pt idx="4">
                  <c:v>1980</c:v>
                </c:pt>
                <c:pt idx="5">
                  <c:v>2020</c:v>
                </c:pt>
              </c:numCache>
            </c:numRef>
          </c:cat>
          <c:val>
            <c:numRef>
              <c:f>Sheet1!$B$19:$G$19</c:f>
              <c:numCache>
                <c:formatCode>General</c:formatCode>
                <c:ptCount val="6"/>
                <c:pt idx="0">
                  <c:v>28</c:v>
                </c:pt>
                <c:pt idx="1">
                  <c:v>29</c:v>
                </c:pt>
                <c:pt idx="2">
                  <c:v>35</c:v>
                </c:pt>
                <c:pt idx="3">
                  <c:v>42</c:v>
                </c:pt>
                <c:pt idx="4">
                  <c:v>63</c:v>
                </c:pt>
                <c:pt idx="5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BB4-4188-94BE-08F90D2F91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8623584"/>
        <c:axId val="408623944"/>
      </c:lineChart>
      <c:catAx>
        <c:axId val="40862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623944"/>
        <c:crosses val="autoZero"/>
        <c:auto val="1"/>
        <c:lblAlgn val="ctr"/>
        <c:lblOffset val="100"/>
        <c:noMultiLvlLbl val="0"/>
      </c:catAx>
      <c:valAx>
        <c:axId val="408623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62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5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18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59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5150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286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84810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92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269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92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11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49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17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14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132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80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83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9BDE4-031A-480D-88D1-64A30D748A2E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7701412-F53A-4528-88DF-E775B4E343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640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djukic@tmf.bg.ac.r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9.pn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10.jpeg"/><Relationship Id="rId10" Type="http://schemas.openxmlformats.org/officeDocument/2006/relationships/image" Target="../media/image14.jpg"/><Relationship Id="rId4" Type="http://schemas.openxmlformats.org/officeDocument/2006/relationships/hyperlink" Target="https://www.slobodnaevropa.org/a/kakhovka-brana-ekoloska-katastrofa/32455627.html" TargetMode="External"/><Relationship Id="rId9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B2DE36-20D6-4D04-885F-50AE2C712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72" y="602559"/>
            <a:ext cx="11008424" cy="16047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03257F-C8B7-431C-BBB3-E3AA51E326B5}"/>
              </a:ext>
            </a:extLst>
          </p:cNvPr>
          <p:cNvSpPr txBox="1"/>
          <p:nvPr/>
        </p:nvSpPr>
        <p:spPr>
          <a:xfrm>
            <a:off x="2080310" y="135558"/>
            <a:ext cx="9070619" cy="902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539750">
              <a:lnSpc>
                <a:spcPct val="107000"/>
              </a:lnSpc>
              <a:spcAft>
                <a:spcPts val="800"/>
              </a:spcAft>
            </a:pPr>
            <a:r>
              <a:rPr lang="en-US" b="1" i="0" dirty="0">
                <a:solidFill>
                  <a:srgbClr val="002060"/>
                </a:solidFill>
                <a:effectLst/>
                <a:latin typeface="Helvetica Neue"/>
              </a:rPr>
              <a:t>Traditional Scientific Conference NEW </a:t>
            </a:r>
            <a:r>
              <a:rPr lang="en-US" sz="1600" b="1" i="0" dirty="0">
                <a:solidFill>
                  <a:srgbClr val="002060"/>
                </a:solidFill>
                <a:effectLst/>
                <a:latin typeface="Helvetica Neue"/>
              </a:rPr>
              <a:t>ECONOMY 2024</a:t>
            </a:r>
            <a:br>
              <a:rPr lang="en-US" sz="1600" dirty="0">
                <a:solidFill>
                  <a:srgbClr val="002060"/>
                </a:solidFill>
              </a:rPr>
            </a:br>
            <a:br>
              <a:rPr lang="en-US" sz="1600" dirty="0">
                <a:solidFill>
                  <a:srgbClr val="002060"/>
                </a:solidFill>
              </a:rPr>
            </a:br>
            <a:r>
              <a:rPr lang="en-US" sz="1600" b="1" i="0" dirty="0">
                <a:solidFill>
                  <a:srgbClr val="002060"/>
                </a:solidFill>
                <a:effectLst/>
                <a:latin typeface="Helvetica Neue"/>
              </a:rPr>
              <a:t>Topic: "New Paradigm</a:t>
            </a:r>
            <a:r>
              <a:rPr lang="sr-Latn-RS" sz="1600" b="1" i="0" dirty="0">
                <a:solidFill>
                  <a:srgbClr val="002060"/>
                </a:solidFill>
                <a:effectLst/>
                <a:latin typeface="Helvetica Neue"/>
              </a:rPr>
              <a:t>a</a:t>
            </a:r>
            <a:r>
              <a:rPr lang="en-US" sz="1600" b="1" i="0" dirty="0">
                <a:solidFill>
                  <a:srgbClr val="002060"/>
                </a:solidFill>
                <a:effectLst/>
                <a:latin typeface="Helvetica Neue"/>
              </a:rPr>
              <a:t>s in the Economy: </a:t>
            </a:r>
            <a:r>
              <a:rPr lang="en-US" sz="1600" b="1" i="0" dirty="0">
                <a:solidFill>
                  <a:srgbClr val="00B0F0"/>
                </a:solidFill>
                <a:effectLst/>
                <a:latin typeface="Helvetica Neue"/>
              </a:rPr>
              <a:t>Connectivity, Innovation </a:t>
            </a:r>
            <a:r>
              <a:rPr lang="en-US" sz="1600" b="1" i="0" dirty="0">
                <a:solidFill>
                  <a:srgbClr val="002060"/>
                </a:solidFill>
                <a:effectLst/>
                <a:latin typeface="Helvetica Neue"/>
              </a:rPr>
              <a:t>and </a:t>
            </a:r>
            <a:r>
              <a:rPr lang="en-US" sz="1600" b="1" i="0" dirty="0">
                <a:solidFill>
                  <a:srgbClr val="00B0F0"/>
                </a:solidFill>
                <a:effectLst/>
                <a:latin typeface="Helvetica Neue"/>
              </a:rPr>
              <a:t>Sustainability</a:t>
            </a:r>
            <a:r>
              <a:rPr lang="en-US" sz="1600" b="1" i="0" dirty="0">
                <a:solidFill>
                  <a:srgbClr val="002060"/>
                </a:solidFill>
                <a:effectLst/>
                <a:latin typeface="Helvetica Neue"/>
              </a:rPr>
              <a:t>"</a:t>
            </a:r>
            <a:endParaRPr lang="en-US" sz="1600" b="0" i="0" u="none" strike="noStrike" baseline="0" dirty="0">
              <a:solidFill>
                <a:srgbClr val="002060"/>
              </a:solidFill>
              <a:latin typeface="CIDFont+F6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4CBFF3-A043-4A2E-88F8-351F1BC20AC6}"/>
              </a:ext>
            </a:extLst>
          </p:cNvPr>
          <p:cNvSpPr txBox="1"/>
          <p:nvPr/>
        </p:nvSpPr>
        <p:spPr>
          <a:xfrm>
            <a:off x="5848710" y="6336721"/>
            <a:ext cx="6103188" cy="279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  <a:tabLst>
                <a:tab pos="1890395" algn="l"/>
                <a:tab pos="2430780" algn="l"/>
              </a:tabLst>
            </a:pPr>
            <a:r>
              <a:rPr lang="sr-Latn-RS" sz="1200" i="1" spc="100" dirty="0">
                <a:solidFill>
                  <a:srgbClr val="595959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21 - 24. jun 2022, Zlatibor, Hotel Palisad</a:t>
            </a:r>
            <a:endParaRPr lang="sr-Latn-R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Table 24">
            <a:extLst>
              <a:ext uri="{FF2B5EF4-FFF2-40B4-BE49-F238E27FC236}">
                <a16:creationId xmlns:a16="http://schemas.microsoft.com/office/drawing/2014/main" id="{3D934041-0B07-4781-A4FB-36924E8828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745976"/>
              </p:ext>
            </p:extLst>
          </p:nvPr>
        </p:nvGraphicFramePr>
        <p:xfrm>
          <a:off x="240100" y="2499360"/>
          <a:ext cx="11563973" cy="4423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3973">
                  <a:extLst>
                    <a:ext uri="{9D8B030D-6E8A-4147-A177-3AD203B41FA5}">
                      <a16:colId xmlns:a16="http://schemas.microsoft.com/office/drawing/2014/main" val="2661542167"/>
                    </a:ext>
                  </a:extLst>
                </a:gridCol>
              </a:tblGrid>
              <a:tr h="33794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Latn-RS" sz="2000" b="1" kern="1200" dirty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Latn-RS" sz="2000" b="1" kern="1200" dirty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</a:rPr>
                        <a:t>Announcement</a:t>
                      </a:r>
                      <a:r>
                        <a:rPr lang="sr-Latn-RS" sz="2000" dirty="0">
                          <a:solidFill>
                            <a:srgbClr val="002060"/>
                          </a:solidFill>
                        </a:rPr>
                        <a:t>: </a:t>
                      </a:r>
                      <a:r>
                        <a:rPr lang="en-US" sz="2000" b="1" kern="1200" dirty="0">
                          <a:solidFill>
                            <a:srgbClr val="00B0F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Climate policy - in the jaws of the geopolitical crisis</a:t>
                      </a:r>
                      <a:endParaRPr lang="sr-Latn-RS" sz="2000" b="1" kern="1200" dirty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POST- COVED ERA AND SEARCH FOR THE GLOBAL </a:t>
                      </a:r>
                      <a:endParaRPr lang="sr-Latn-RS" sz="3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CLIMATE COOPERATION FORMULA</a:t>
                      </a:r>
                      <a:r>
                        <a:rPr lang="sr-Latn-RS" sz="32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lang="en-US" sz="32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2400" b="1" kern="1200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to save the burning planet?</a:t>
                      </a:r>
                    </a:p>
                    <a:p>
                      <a:r>
                        <a:rPr lang="en-US" sz="3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3600" b="0" spc="100" baseline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3944102"/>
                  </a:ext>
                </a:extLst>
              </a:tr>
              <a:tr h="735806">
                <a:tc>
                  <a:txBody>
                    <a:bodyPr/>
                    <a:lstStyle/>
                    <a:p>
                      <a:pPr algn="r"/>
                      <a:r>
                        <a:rPr lang="en-US" sz="2000" b="1" spc="100" baseline="0" dirty="0" err="1">
                          <a:solidFill>
                            <a:srgbClr val="0070C0"/>
                          </a:solidFill>
                        </a:rPr>
                        <a:t>Petar</a:t>
                      </a:r>
                      <a:r>
                        <a:rPr lang="en-US" sz="2000" b="1" spc="100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sr-Latn-RS" sz="2000" b="1" spc="100" baseline="0" dirty="0">
                          <a:solidFill>
                            <a:srgbClr val="0070C0"/>
                          </a:solidFill>
                        </a:rPr>
                        <a:t>Đ</a:t>
                      </a:r>
                      <a:r>
                        <a:rPr lang="en-US" sz="2000" b="1" spc="100" baseline="0" dirty="0" err="1">
                          <a:solidFill>
                            <a:srgbClr val="0070C0"/>
                          </a:solidFill>
                        </a:rPr>
                        <a:t>uki</a:t>
                      </a:r>
                      <a:r>
                        <a:rPr lang="sr-Latn-RS" sz="2000" b="1" spc="100" baseline="0" dirty="0">
                          <a:solidFill>
                            <a:srgbClr val="0070C0"/>
                          </a:solidFill>
                        </a:rPr>
                        <a:t>ć, TMF, University of Belgrade</a:t>
                      </a:r>
                    </a:p>
                    <a:p>
                      <a:pPr algn="l"/>
                      <a:endParaRPr lang="en-US" b="1" spc="100" baseline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462911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D7CFE10B-EB8E-5F55-87A1-481F8CE6A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150" y="1137951"/>
            <a:ext cx="1306184" cy="73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F691EF-5CBB-A099-0727-FB9182A1AB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476098"/>
            <a:ext cx="5943600" cy="850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775B83-33B1-65DB-3FC1-D24888B7C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531787"/>
            <a:ext cx="5943600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51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CC0A9-5713-0451-DFE5-13DBB9026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17" y="136567"/>
            <a:ext cx="11222182" cy="1169719"/>
          </a:xfrm>
        </p:spPr>
        <p:txBody>
          <a:bodyPr>
            <a:normAutofit/>
          </a:bodyPr>
          <a:lstStyle/>
          <a:p>
            <a:r>
              <a:rPr lang="sr-Latn-RS" dirty="0"/>
              <a:t>Atmospsric measures- The last 60 years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DB3FF9F-79E4-6C46-D323-462F0829D2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739" y="736036"/>
            <a:ext cx="7718960" cy="605692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DDDE63-DDFC-DB64-441B-32D33C33FBE8}"/>
              </a:ext>
            </a:extLst>
          </p:cNvPr>
          <p:cNvSpPr txBox="1"/>
          <p:nvPr/>
        </p:nvSpPr>
        <p:spPr>
          <a:xfrm>
            <a:off x="190006" y="2416306"/>
            <a:ext cx="372885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Source: </a:t>
            </a:r>
            <a:r>
              <a:rPr lang="en-US" dirty="0"/>
              <a:t>https://www.google.com/search?q=CO2+concentration+in+atmosphere+graps&amp;oq=CO2+concentration+in+atmosphere+graps&amp;gs_lcrp=EgZjaHJvbWUyBggAEEUYOTILCAEQABgNGBMYgAQyDAgCEAAYCBgNGBMYHjIKCAMQABiABBiiBDIKCAQQABiABBiiBDIKCAUQABiABBiiBDIKCAYQABiABBiiBNIBCjE5OTQ4ajBqMTWoAgiwAgE&amp;sourceid=chrome&amp;ie=UTF-8#vhid=KmwAP916OrDMmM&amp;vssid=l</a:t>
            </a:r>
          </a:p>
        </p:txBody>
      </p:sp>
    </p:spTree>
    <p:extLst>
      <p:ext uri="{BB962C8B-B14F-4D97-AF65-F5344CB8AC3E}">
        <p14:creationId xmlns:p14="http://schemas.microsoft.com/office/powerpoint/2010/main" val="2013636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F29A57-23D4-4AB8-AA44-CCCB86DE7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764"/>
            <a:ext cx="12192000" cy="13341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ACE615-742C-4B19-A66A-AD332E2600F5}"/>
              </a:ext>
            </a:extLst>
          </p:cNvPr>
          <p:cNvSpPr txBox="1"/>
          <p:nvPr/>
        </p:nvSpPr>
        <p:spPr>
          <a:xfrm>
            <a:off x="5930379" y="786163"/>
            <a:ext cx="5930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000" b="1" spc="150" dirty="0">
                <a:latin typeface="Century Gothic" panose="020B0502020202020204" pitchFamily="34" charset="0"/>
              </a:rPr>
              <a:t>Conclusions about climate agenda risks</a:t>
            </a:r>
            <a:endParaRPr lang="en-US" sz="2400" b="1" spc="15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3ADD90-A3FE-4615-8A55-7004A9E1EEB0}"/>
              </a:ext>
            </a:extLst>
          </p:cNvPr>
          <p:cNvSpPr txBox="1"/>
          <p:nvPr/>
        </p:nvSpPr>
        <p:spPr>
          <a:xfrm>
            <a:off x="1" y="1334179"/>
            <a:ext cx="11951898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sr-Latn-R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Bigest problems</a:t>
            </a:r>
            <a:br>
              <a:rPr lang="sr-Latn-R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Latn-R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Energy resources structure – </a:t>
            </a:r>
            <a:r>
              <a:rPr lang="sr-Latn-R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externalities controversa</a:t>
            </a:r>
            <a:br>
              <a:rPr lang="sr-Latn-RS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Latn-R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Political dimension and political will as a transition supposition </a:t>
            </a:r>
            <a:r>
              <a:rPr lang="sr-Latn-RS" dirty="0"/>
              <a:t>…</a:t>
            </a:r>
          </a:p>
          <a:p>
            <a:r>
              <a:rPr lang="sr-Latn-RS" sz="1800" b="1" i="1" dirty="0">
                <a:solidFill>
                  <a:srgbClr val="000000"/>
                </a:solidFill>
                <a:effectLst/>
                <a:latin typeface="Times-BoldItalic"/>
                <a:ea typeface="Times New Roman" panose="02020603050405020304" pitchFamily="18" charset="0"/>
                <a:cs typeface="Times New Roman" panose="02020603050405020304" pitchFamily="18" charset="0"/>
              </a:rPr>
              <a:t>Charmonosation of today and future justice, common </a:t>
            </a:r>
            <a:r>
              <a:rPr lang="sr-Latn-RS" b="1" i="1" dirty="0">
                <a:solidFill>
                  <a:srgbClr val="000000"/>
                </a:solidFill>
                <a:latin typeface="Times-BoldItalic"/>
                <a:ea typeface="Times New Roman" panose="02020603050405020304" pitchFamily="18" charset="0"/>
                <a:cs typeface="Times New Roman" panose="02020603050405020304" pitchFamily="18" charset="0"/>
              </a:rPr>
              <a:t>needs operationalisation</a:t>
            </a:r>
            <a:endParaRPr lang="sr-Latn-RS" dirty="0"/>
          </a:p>
          <a:p>
            <a:pPr marL="285750" indent="-285750">
              <a:buBlip>
                <a:blip r:embed="rId3"/>
              </a:buBlip>
            </a:pPr>
            <a:r>
              <a:rPr lang="sr-Latn-RS" b="1" dirty="0"/>
              <a:t>Economic and moral dimension of every reform, as a sistematic changes</a:t>
            </a:r>
            <a:endParaRPr lang="sr-Latn-RS" dirty="0"/>
          </a:p>
          <a:p>
            <a:pPr marL="285750" indent="-285750">
              <a:buBlip>
                <a:blip r:embed="rId3"/>
              </a:buBlip>
            </a:pPr>
            <a:r>
              <a:rPr lang="sr-Latn-R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Social obstacles controle and political will as stimulous or blocade</a:t>
            </a:r>
            <a:r>
              <a:rPr lang="sr-Latn-R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(?)</a:t>
            </a:r>
          </a:p>
          <a:p>
            <a:pPr algn="ctr"/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PERSPECTIVES How to proceed?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r>
              <a:rPr lang="sr-Latn-RS" dirty="0"/>
              <a:t>- </a:t>
            </a:r>
            <a:r>
              <a:rPr lang="sr-Latn-RS" b="1" u="sng" dirty="0">
                <a:solidFill>
                  <a:srgbClr val="002060"/>
                </a:solidFill>
              </a:rPr>
              <a:t>No one sollution, </a:t>
            </a:r>
            <a:r>
              <a:rPr lang="sr-Latn-RS" b="1" u="sng" dirty="0">
                <a:solidFill>
                  <a:srgbClr val="0070C0"/>
                </a:solidFill>
              </a:rPr>
              <a:t>even definit concept of green transition!</a:t>
            </a:r>
            <a:endParaRPr lang="sr-Latn-RS" dirty="0">
              <a:solidFill>
                <a:srgbClr val="0070C0"/>
              </a:solidFill>
            </a:endParaRPr>
          </a:p>
          <a:p>
            <a:r>
              <a:rPr lang="sr-Latn-RS" dirty="0">
                <a:solidFill>
                  <a:srgbClr val="0070C0"/>
                </a:solidFill>
              </a:rPr>
              <a:t>(Energy, transportation, mining, ugriculture, a new mix of the technologies...)   </a:t>
            </a:r>
            <a:br>
              <a:rPr lang="sr-Latn-RS" dirty="0">
                <a:solidFill>
                  <a:srgbClr val="0070C0"/>
                </a:solidFill>
              </a:rPr>
            </a:br>
            <a:r>
              <a:rPr lang="sr-Latn-RS" dirty="0">
                <a:solidFill>
                  <a:srgbClr val="0070C0"/>
                </a:solidFill>
              </a:rPr>
              <a:t>- 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There is no permanent concept</a:t>
            </a:r>
            <a:r>
              <a:rPr kumimoji="0" lang="sr-Latn-RS" altLang="en-US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-</a:t>
            </a:r>
            <a:r>
              <a:rPr lang="sr-Latn-RS" dirty="0">
                <a:solidFill>
                  <a:srgbClr val="0070C0"/>
                </a:solidFill>
              </a:rPr>
              <a:t>... </a:t>
            </a:r>
            <a:br>
              <a:rPr lang="sr-Latn-RS" dirty="0">
                <a:solidFill>
                  <a:srgbClr val="0070C0"/>
                </a:solidFill>
              </a:rPr>
            </a:br>
            <a:r>
              <a:rPr lang="sr-Latn-RS" dirty="0">
                <a:solidFill>
                  <a:srgbClr val="0070C0"/>
                </a:solidFill>
              </a:rPr>
              <a:t>- </a:t>
            </a:r>
            <a:r>
              <a:rPr kumimoji="0" lang="en-US" altLang="en-US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Economic measures </a:t>
            </a:r>
            <a:r>
              <a:rPr kumimoji="0" lang="sr-Latn-RS" altLang="en-US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are efficient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(stimulation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or prohibition) – in principle for as many markets as possible: both in terms of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internalizing costs and in terms of stimulating good practice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r>
              <a:rPr lang="sr-Latn-RS" dirty="0">
                <a:solidFill>
                  <a:srgbClr val="0070C0"/>
                </a:solidFill>
              </a:rPr>
              <a:t>- </a:t>
            </a:r>
            <a:r>
              <a:rPr lang="sr-Latn-RS" dirty="0">
                <a:solidFill>
                  <a:srgbClr val="002060"/>
                </a:solidFill>
              </a:rPr>
              <a:t>No </a:t>
            </a:r>
            <a:r>
              <a:rPr lang="sr-Latn-RS" u="sng" dirty="0">
                <a:solidFill>
                  <a:srgbClr val="002060"/>
                </a:solidFill>
              </a:rPr>
              <a:t>enouph good sollution without  </a:t>
            </a:r>
            <a:r>
              <a:rPr lang="sr-Latn-RS" b="1" u="sng" dirty="0">
                <a:solidFill>
                  <a:srgbClr val="002060"/>
                </a:solidFill>
              </a:rPr>
              <a:t>dialogue</a:t>
            </a:r>
            <a:r>
              <a:rPr lang="sr-Latn-RS" dirty="0">
                <a:solidFill>
                  <a:srgbClr val="0070C0"/>
                </a:solidFill>
              </a:rPr>
              <a:t>. Redines for dialogue depends on dialogue contents and i positive expiriences in stop confrontations, green transitions and international help.  </a:t>
            </a:r>
          </a:p>
          <a:p>
            <a:pPr algn="ctr"/>
            <a:r>
              <a:rPr lang="sr-Latn-RS" dirty="0">
                <a:solidFill>
                  <a:srgbClr val="002060"/>
                </a:solidFill>
              </a:rPr>
              <a:t>We pladge for the </a:t>
            </a:r>
            <a:r>
              <a:rPr lang="sr-Latn-RS" u="sng" dirty="0">
                <a:solidFill>
                  <a:srgbClr val="002060"/>
                </a:solidFill>
              </a:rPr>
              <a:t>positive and succesfool expiriences</a:t>
            </a:r>
            <a:r>
              <a:rPr lang="sr-Latn-RS" dirty="0">
                <a:solidFill>
                  <a:srgbClr val="0070C0"/>
                </a:solidFill>
              </a:rPr>
              <a:t>!</a:t>
            </a:r>
          </a:p>
          <a:p>
            <a:r>
              <a:rPr lang="sr-Latn-RS" dirty="0">
                <a:solidFill>
                  <a:srgbClr val="0070C0"/>
                </a:solidFill>
              </a:rPr>
              <a:t> the huge meaning and </a:t>
            </a:r>
            <a:r>
              <a:rPr lang="sr-Latn-RS" dirty="0">
                <a:solidFill>
                  <a:srgbClr val="002060"/>
                </a:solidFill>
              </a:rPr>
              <a:t>influence of environmental conscience</a:t>
            </a:r>
            <a:r>
              <a:rPr lang="sr-Latn-RS" dirty="0">
                <a:solidFill>
                  <a:srgbClr val="0070C0"/>
                </a:solidFill>
              </a:rPr>
              <a:t>, </a:t>
            </a:r>
          </a:p>
          <a:p>
            <a:r>
              <a:rPr lang="sr-Latn-RS" dirty="0">
                <a:solidFill>
                  <a:srgbClr val="0070C0"/>
                </a:solidFill>
              </a:rPr>
              <a:t>and „green culture“, </a:t>
            </a:r>
            <a:r>
              <a:rPr lang="sr-Latn-RS" b="1" dirty="0">
                <a:solidFill>
                  <a:srgbClr val="0070C0"/>
                </a:solidFill>
              </a:rPr>
              <a:t>but knowledge based economy in energy and other sectora, and </a:t>
            </a:r>
          </a:p>
          <a:p>
            <a:r>
              <a:rPr lang="sr-Latn-RS" b="1" dirty="0">
                <a:solidFill>
                  <a:srgbClr val="0070C0"/>
                </a:solidFill>
              </a:rPr>
              <a:t> </a:t>
            </a:r>
            <a:r>
              <a:rPr lang="sr-Latn-RS" b="1" dirty="0">
                <a:solidFill>
                  <a:srgbClr val="002060"/>
                </a:solidFill>
              </a:rPr>
              <a:t>Culture: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We are here we plead for a reasonable, cooperative and less risky world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sr-Latn-RS" altLang="en-US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r>
              <a:rPr lang="sr-Latn-RS" alt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en-US" alt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Culture will save the world</a:t>
            </a:r>
            <a:r>
              <a:rPr lang="sr-Latn-RS" altLang="en-US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 (Dostoyevski)</a:t>
            </a:r>
            <a:endParaRPr lang="en-US" altLang="en-US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endParaRPr lang="sr-Latn-RS" dirty="0">
              <a:solidFill>
                <a:srgbClr val="0070C0"/>
              </a:solidFill>
            </a:endParaRPr>
          </a:p>
          <a:p>
            <a:endParaRPr lang="sr-Latn-RS" dirty="0">
              <a:solidFill>
                <a:srgbClr val="0070C0"/>
              </a:solidFill>
            </a:endParaRPr>
          </a:p>
          <a:p>
            <a:pPr marL="285750" indent="-285750">
              <a:buBlip>
                <a:blip r:embed="rId3"/>
              </a:buBlip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69176E-2247-0438-B09E-B78DCEC40E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534"/>
            <a:ext cx="5930379" cy="842638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080F852F-60A6-4A15-C838-DA3A91C58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CA61E8B-36E4-2D6A-75F1-CD5811CCA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B2778989-8DDD-EDCB-3902-B73A64D08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8D40A465-C8A3-35E7-FF99-5E68A2845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9EF29498-9117-6118-DF9C-4FD99AB14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398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B2DE36-20D6-4D04-885F-50AE2C712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679" y="6211668"/>
            <a:ext cx="12211229" cy="6463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2AD0AF-CDAE-446A-8CF3-1F8A67E2C04B}"/>
              </a:ext>
            </a:extLst>
          </p:cNvPr>
          <p:cNvSpPr txBox="1"/>
          <p:nvPr/>
        </p:nvSpPr>
        <p:spPr>
          <a:xfrm>
            <a:off x="1168106" y="820715"/>
            <a:ext cx="88264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4800" b="1" spc="300" dirty="0">
                <a:solidFill>
                  <a:srgbClr val="308B8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Thanks for your attention. </a:t>
            </a:r>
            <a:endParaRPr lang="en-US" sz="4800" b="1" spc="300" dirty="0">
              <a:solidFill>
                <a:srgbClr val="308B8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F5766C-1EF9-436F-8FE2-B2EDE318E16F}"/>
              </a:ext>
            </a:extLst>
          </p:cNvPr>
          <p:cNvSpPr txBox="1"/>
          <p:nvPr/>
        </p:nvSpPr>
        <p:spPr>
          <a:xfrm>
            <a:off x="5799517" y="3933032"/>
            <a:ext cx="40527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sr-Latn-RS" sz="1600" spc="200" dirty="0">
                <a:solidFill>
                  <a:srgbClr val="308B8B"/>
                </a:solidFill>
                <a:latin typeface="Century Gothic" panose="020B0502020202020204" pitchFamily="34" charset="0"/>
              </a:rPr>
              <a:t>Contacts</a:t>
            </a:r>
          </a:p>
          <a:p>
            <a:pPr algn="r"/>
            <a:r>
              <a:rPr lang="en-US" sz="2000" spc="2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Petar</a:t>
            </a:r>
            <a:r>
              <a:rPr lang="en-US" sz="2000" spc="2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sr-Latn-RS" sz="2000" spc="200" dirty="0">
                <a:solidFill>
                  <a:srgbClr val="002060"/>
                </a:solidFill>
                <a:latin typeface="Century Gothic" panose="020B0502020202020204" pitchFamily="34" charset="0"/>
              </a:rPr>
              <a:t>Đ</a:t>
            </a:r>
            <a:r>
              <a:rPr lang="en-US" sz="2000" spc="2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uki</a:t>
            </a:r>
            <a:r>
              <a:rPr lang="sr-Latn-RS" sz="2000" spc="200" dirty="0">
                <a:solidFill>
                  <a:srgbClr val="002060"/>
                </a:solidFill>
                <a:latin typeface="Century Gothic" panose="020B0502020202020204" pitchFamily="34" charset="0"/>
              </a:rPr>
              <a:t>ć</a:t>
            </a:r>
          </a:p>
          <a:p>
            <a:pPr algn="r"/>
            <a:r>
              <a:rPr lang="sr-Latn-RS" sz="2000" spc="200" dirty="0">
                <a:solidFill>
                  <a:srgbClr val="00B0F0"/>
                </a:solidFill>
                <a:latin typeface="Century Gothic" panose="020B0502020202020204" pitchFamily="34" charset="0"/>
              </a:rPr>
              <a:t>University of Belgrade TMF</a:t>
            </a:r>
          </a:p>
          <a:p>
            <a:pPr algn="r"/>
            <a:r>
              <a:rPr lang="sr-Latn-RS" sz="2000" b="1" spc="200" dirty="0">
                <a:solidFill>
                  <a:srgbClr val="00B0F0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djukic</a:t>
            </a:r>
            <a:r>
              <a:rPr lang="en-US" sz="2000" b="1" spc="200" dirty="0">
                <a:solidFill>
                  <a:srgbClr val="00B0F0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@tmf.bg.ac.rs</a:t>
            </a:r>
            <a:endParaRPr lang="en-US" sz="2000" b="1" spc="200" dirty="0">
              <a:solidFill>
                <a:srgbClr val="00B0F0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2000" b="1" spc="200" dirty="0">
                <a:solidFill>
                  <a:srgbClr val="00B0F0"/>
                </a:solidFill>
                <a:latin typeface="Century Gothic" panose="020B0502020202020204" pitchFamily="34" charset="0"/>
              </a:rPr>
              <a:t>djukic954@gmail.com</a:t>
            </a:r>
            <a:endParaRPr lang="sr-Latn-RS" sz="2000" b="1" spc="200" dirty="0">
              <a:solidFill>
                <a:srgbClr val="00B0F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5A2C13-5971-5CAA-9B47-06B383A53A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3375"/>
            <a:ext cx="4888675" cy="69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88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14CBFF3-A043-4A2E-88F8-351F1BC20AC6}"/>
              </a:ext>
            </a:extLst>
          </p:cNvPr>
          <p:cNvSpPr txBox="1"/>
          <p:nvPr/>
        </p:nvSpPr>
        <p:spPr>
          <a:xfrm>
            <a:off x="5848710" y="6422061"/>
            <a:ext cx="610318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  <a:tabLst>
                <a:tab pos="1890395" algn="l"/>
                <a:tab pos="2430780" algn="l"/>
              </a:tabLst>
            </a:pPr>
            <a:r>
              <a:rPr lang="sr-Latn-RS" sz="1050" i="1" spc="100" dirty="0">
                <a:solidFill>
                  <a:srgbClr val="595959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31. Of mai, </a:t>
            </a:r>
            <a:r>
              <a:rPr lang="sr-Latn-RS" sz="1050" i="1" spc="100" dirty="0">
                <a:solidFill>
                  <a:srgbClr val="595959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,Belgrade, 31. of Mai </a:t>
            </a:r>
            <a:endParaRPr lang="sr-Latn-R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ACE615-742C-4B19-A66A-AD332E2600F5}"/>
              </a:ext>
            </a:extLst>
          </p:cNvPr>
          <p:cNvSpPr txBox="1"/>
          <p:nvPr/>
        </p:nvSpPr>
        <p:spPr>
          <a:xfrm>
            <a:off x="5394416" y="2027260"/>
            <a:ext cx="6797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000" b="1" spc="150" dirty="0">
                <a:solidFill>
                  <a:srgbClr val="0070C0"/>
                </a:solidFill>
                <a:latin typeface="Century Gothic" panose="020B0502020202020204" pitchFamily="34" charset="0"/>
              </a:rPr>
              <a:t>Introduction</a:t>
            </a:r>
            <a:endParaRPr lang="en-US" sz="2400" b="1" spc="15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85706E32-2AAF-F62B-4A73-9FE76959A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15026"/>
            <a:ext cx="12191999" cy="1744075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After the </a:t>
            </a:r>
            <a:r>
              <a:rPr kumimoji="0" lang="sr-Latn-RS" altLang="en-US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C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ov</a:t>
            </a:r>
            <a:r>
              <a:rPr kumimoji="0" lang="sr-Latn-RS" altLang="en-US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e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d pandemic what do we </a:t>
            </a:r>
            <a:r>
              <a:rPr kumimoji="0" lang="sr-Latn-RS" altLang="en-US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have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? </a:t>
            </a:r>
            <a:endParaRPr kumimoji="0" lang="sr-Latn-RS" altLang="en-US" sz="28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Global scene: </a:t>
            </a:r>
            <a:endParaRPr kumimoji="0" lang="sr-Latn-RS" altLang="en-US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CHAOTIC ECONOMIC FLOWS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: INFLATION, A STANDARD "DEFENDED" BY AGREED PRICES (?) CHALLENGES OF DEGLOBALIZATION, RAW MATERIALS AND ENERGY POLICY AND NEW SANCTIONS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: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MULTISECTOR</a:t>
            </a:r>
            <a:r>
              <a:rPr lang="sr-Latn-RS" altLang="en-US" sz="2100" dirty="0">
                <a:solidFill>
                  <a:srgbClr val="002060"/>
                </a:solidFill>
                <a:latin typeface="inherit"/>
              </a:rPr>
              <a:t>AL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CRISIS AND RECONFIGURATION OF THE POST-COV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E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D ECONOMIC STRUCTURE 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inherit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1348691-6153-8838-647C-CBF9C6CD9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05" y="3321633"/>
            <a:ext cx="11716063" cy="363690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en-US" sz="32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inheri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What do we need?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POLITICAL WILL FOR COOPERATION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,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INSTEAD OF „</a:t>
            </a:r>
            <a:r>
              <a:rPr lang="sr-Latn-RS" altLang="en-US" b="1" dirty="0">
                <a:solidFill>
                  <a:srgbClr val="002060"/>
                </a:solidFill>
                <a:latin typeface="inherit"/>
              </a:rPr>
              <a:t>W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ill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FOR POWER„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 (</a:t>
            </a:r>
            <a:r>
              <a:rPr lang="de-DE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Nietzsche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AND STILL THE BIGGEST TEMPTATION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</a:rPr>
              <a:t> </a:t>
            </a:r>
            <a:endParaRPr kumimoji="0" lang="sr-Latn-RS" altLang="en-US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r-Latn-RS" altLang="en-US" sz="2400" b="0" i="1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Was Laiblitz right: „Th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is world is the best of all possible worlds</a:t>
            </a:r>
            <a:r>
              <a:rPr lang="sr-Latn-RS" altLang="en-US" sz="2400" i="1" dirty="0">
                <a:solidFill>
                  <a:srgbClr val="0070C0"/>
                </a:solidFill>
                <a:latin typeface="inherit"/>
              </a:rPr>
              <a:t>“</a:t>
            </a:r>
            <a:endParaRPr kumimoji="0" lang="sr-Latn-RS" altLang="en-US" sz="2400" b="0" i="1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2060"/>
                </a:solidFill>
                <a:latin typeface="inherit"/>
              </a:rPr>
              <a:t>What </a:t>
            </a:r>
            <a:r>
              <a:rPr lang="sr-Latn-RS" altLang="en-US" sz="2400" dirty="0">
                <a:solidFill>
                  <a:srgbClr val="002060"/>
                </a:solidFill>
                <a:latin typeface="inherit"/>
              </a:rPr>
              <a:t>do </a:t>
            </a:r>
            <a:r>
              <a:rPr lang="en-US" altLang="en-US" sz="2400" dirty="0">
                <a:solidFill>
                  <a:srgbClr val="002060"/>
                </a:solidFill>
                <a:latin typeface="inherit"/>
              </a:rPr>
              <a:t>we have, in</a:t>
            </a:r>
            <a:r>
              <a:rPr lang="sr-Latn-RS" altLang="en-US" sz="2400" dirty="0">
                <a:solidFill>
                  <a:srgbClr val="002060"/>
                </a:solidFill>
                <a:latin typeface="inherit"/>
              </a:rPr>
              <a:t>s</a:t>
            </a:r>
            <a:r>
              <a:rPr lang="en-US" altLang="en-US" sz="2400" dirty="0" err="1">
                <a:solidFill>
                  <a:srgbClr val="002060"/>
                </a:solidFill>
                <a:latin typeface="inherit"/>
              </a:rPr>
              <a:t>tead</a:t>
            </a:r>
            <a:r>
              <a:rPr lang="en-US" altLang="en-US" sz="2400" dirty="0">
                <a:solidFill>
                  <a:srgbClr val="002060"/>
                </a:solidFill>
                <a:latin typeface="inherit"/>
              </a:rPr>
              <a:t>: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After the pandemic</a:t>
            </a:r>
            <a:r>
              <a:rPr kumimoji="0" lang="sr-Latn-R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: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 </a:t>
            </a:r>
            <a:endParaRPr kumimoji="0" lang="sr-Latn-RS" altLang="en-US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inherit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r-Latn-R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-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we have a real miracle: the escalation of all risks</a:t>
            </a:r>
            <a:r>
              <a:rPr lang="sr-Latn-RS" altLang="en-US" sz="2400" dirty="0">
                <a:solidFill>
                  <a:srgbClr val="0070C0"/>
                </a:solidFill>
                <a:latin typeface="inherit"/>
              </a:rPr>
              <a:t>: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70C0"/>
                </a:solidFill>
                <a:latin typeface="inherit"/>
              </a:rPr>
              <a:t>global </a:t>
            </a:r>
            <a:r>
              <a:rPr lang="sr-Latn-RS" altLang="en-US" sz="2400" dirty="0">
                <a:solidFill>
                  <a:srgbClr val="0070C0"/>
                </a:solidFill>
                <a:latin typeface="inherit"/>
              </a:rPr>
              <a:t>and regional,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security, environmental, geopolitical, technological, natural</a:t>
            </a:r>
            <a:r>
              <a:rPr kumimoji="0" lang="sr-Latn-R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...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F01DAC5-374D-2AAD-232E-BFF49DF32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432" y="2622175"/>
            <a:ext cx="5943600" cy="850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C1DF18-D604-4CF1-DB2E-3EF2264E3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3" y="2625144"/>
            <a:ext cx="5937662" cy="992303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84339E9C-DA8C-960A-4EC0-F3084CDEC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E772B54-DE3E-38D0-896C-4CCA55E9E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D2DBBC-3B78-6196-3CC5-3867AE1D5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20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8A649-8F0C-CF0D-5CBC-BE0B9AF1E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36" y="3602143"/>
            <a:ext cx="6574330" cy="2947422"/>
          </a:xfrm>
        </p:spPr>
        <p:txBody>
          <a:bodyPr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But, previously in 2020 Toby Ord, one Oxford philosepher, published the exelant book: THE PRECIPICE: Existetntial Risk and the Future of Humanity, Bloomsbury (left picture) </a:t>
            </a:r>
            <a:br>
              <a:rPr kumimoji="0" lang="sr-Latn-R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sr-Latn-R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Key sentence is from 17. century </a:t>
            </a:r>
            <a:br>
              <a:rPr kumimoji="0" lang="sr-Latn-R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sr-Latn-R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Edmund Burke: „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10F5F2F-38A8-F964-FDA8-21DFEDD3A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605" y="308436"/>
            <a:ext cx="10761407" cy="297525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what the pandemic has left us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FA5E254-D8B9-A8D9-D13A-3942D17F2B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3239" y="-296369"/>
            <a:ext cx="12059265" cy="376001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en-US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altLang="en-US" sz="40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hat the pandemic has left us</a:t>
            </a:r>
            <a:r>
              <a:rPr lang="sr-Latn-R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sr-Latn-RS" altLang="en-US" sz="40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Latn-RS" altLang="en-US" dirty="0">
              <a:solidFill>
                <a:srgbClr val="2021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WHO: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460 million years of stolen time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 at leat 20 milion dead peoples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sr-Latn-RS" altLang="en-US" sz="20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en-US" sz="20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quarrelsome world</a:t>
            </a:r>
            <a:r>
              <a:rPr lang="sr-Latn-RS" altLang="en-US" sz="2000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new wars, shortage of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conscience</a:t>
            </a: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sr-Latn-R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and understanding, humanitarian catastrophe 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sr-Latn-RS" alt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coved perioud -  it was one atipical social temptation and safety catastrophe</a:t>
            </a: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sr-Latn-RS" alt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I decided to write the book, just published about many contetnts od the coved crisis: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sr-Latn-RS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TIME THAT IS TAKEN AWAY: </a:t>
            </a:r>
            <a:r>
              <a:rPr lang="sr-Latn-RS" sz="2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Notes and Studies During the Covid Pandemic </a:t>
            </a:r>
            <a:endParaRPr lang="sr-Latn-RS" sz="2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sr-Latn-RS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2020-2023. (right picture)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sr-Latn-RS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881ADF-78F7-4B3D-21A2-1398A0E85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39FCBA-D4C0-08E8-801B-B109451A5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866" y="2111963"/>
            <a:ext cx="2547895" cy="35711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3190E0-D414-7EB5-E49A-10193DA157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809" y="2782896"/>
            <a:ext cx="2547894" cy="376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70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423E4-8781-D937-CEFC-25EAEF33A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83" y="213756"/>
            <a:ext cx="10390908" cy="74814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Coved</a:t>
            </a:r>
            <a:r>
              <a:rPr lang="sr-Latn-RS" dirty="0">
                <a:solidFill>
                  <a:schemeClr val="accent2">
                    <a:lumMod val="50000"/>
                  </a:schemeClr>
                </a:solidFill>
              </a:rPr>
              <a:t>–climate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crisis and the official  global reactions 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F5B66CC6-9F06-EA8C-2F11-DD31B1C06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44320"/>
            <a:ext cx="12192000" cy="62069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sr-Latn-R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Latn-RS" altLang="en-US" sz="12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0C43533-446B-978F-189F-3609E4E4C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703" y="920964"/>
            <a:ext cx="9381066" cy="105157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Adhanom Ghebreyesus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: "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We declared a health emergency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at a good time, on January 30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. (2020)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when the rest of the world had enough time to prepare"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sr-Latn-R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Latn-RS" altLang="en-US" sz="2800" dirty="0">
                <a:solidFill>
                  <a:srgbClr val="202124"/>
                </a:solidFill>
                <a:latin typeface="inherit"/>
              </a:rPr>
              <a:t>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as the world prepared adequately</a:t>
            </a:r>
            <a:r>
              <a:rPr lang="sr-Latn-RS" altLang="en-US" sz="2800" dirty="0">
                <a:latin typeface="inherit"/>
              </a:rPr>
              <a:t>?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13F6DF0-6F85-C1AF-5BC7-6F717CB02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39191"/>
            <a:ext cx="8063345" cy="39908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Previously</a:t>
            </a:r>
            <a:r>
              <a:rPr lang="sr-Latn-RS" altLang="en-US" sz="2100" dirty="0">
                <a:solidFill>
                  <a:srgbClr val="002060"/>
                </a:solidFill>
                <a:latin typeface="inherit"/>
              </a:rPr>
              <a:t>: </a:t>
            </a:r>
            <a:r>
              <a:rPr lang="sr-Latn-RS" altLang="en-US" sz="2100" b="1" dirty="0">
                <a:solidFill>
                  <a:srgbClr val="002060"/>
                </a:solidFill>
                <a:latin typeface="inherit"/>
              </a:rPr>
              <a:t>Prezident </a:t>
            </a:r>
            <a:r>
              <a:rPr lang="en-US" altLang="en-US" sz="2100" b="1" dirty="0">
                <a:solidFill>
                  <a:srgbClr val="002060"/>
                </a:solidFill>
                <a:latin typeface="inherit"/>
              </a:rPr>
              <a:t>Trump</a:t>
            </a:r>
            <a:r>
              <a:rPr lang="sr-Latn-RS" altLang="en-US" sz="2100" b="1" dirty="0">
                <a:solidFill>
                  <a:srgbClr val="002060"/>
                </a:solidFill>
                <a:latin typeface="inherit"/>
              </a:rPr>
              <a:t> </a:t>
            </a:r>
            <a:r>
              <a:rPr lang="sr-Latn-RS" altLang="en-US" sz="2100" dirty="0">
                <a:solidFill>
                  <a:srgbClr val="002060"/>
                </a:solidFill>
                <a:latin typeface="inherit"/>
              </a:rPr>
              <a:t>(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2017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)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, extravagantly and populistically openly denied the need for action on the climate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...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So </a:t>
            </a: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Pope Francis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told him that he would "answer to history" for that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inherit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Those time</a:t>
            </a:r>
            <a:r>
              <a:rPr lang="sr-Latn-RS" altLang="en-US" sz="2100" dirty="0">
                <a:solidFill>
                  <a:srgbClr val="002060"/>
                </a:solidFill>
                <a:latin typeface="inherit"/>
              </a:rPr>
              <a:t>, russian </a:t>
            </a:r>
            <a:r>
              <a:rPr lang="sr-Latn-RS" altLang="en-US" sz="2100" b="1" dirty="0">
                <a:solidFill>
                  <a:srgbClr val="002060"/>
                </a:solidFill>
                <a:latin typeface="inherit"/>
              </a:rPr>
              <a:t>prezident </a:t>
            </a: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Putin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almost supported his American colleague's position by stating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: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"Trump is open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mind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man with a vision...," and in front of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many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journalists told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: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inherit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„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Don t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worry," because "the implementation of the agreement will begin in 2021."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H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e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finally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added: "there is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enough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time, we will make an agreement".</a:t>
            </a:r>
            <a:r>
              <a:rPr kumimoji="0" lang="sr-Latn-RS" altLang="en-US" sz="1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</a:rPr>
              <a:t>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en-US" dirty="0">
                <a:solidFill>
                  <a:srgbClr val="002060"/>
                </a:solidFill>
                <a:latin typeface="inherit"/>
              </a:rPr>
              <a:t>During the pandemic, p</a:t>
            </a:r>
            <a:r>
              <a:rPr lang="en-US" altLang="en-US" dirty="0" err="1">
                <a:solidFill>
                  <a:srgbClr val="002060"/>
                </a:solidFill>
                <a:latin typeface="inherit"/>
              </a:rPr>
              <a:t>ope</a:t>
            </a:r>
            <a:r>
              <a:rPr lang="en-US" altLang="en-US" dirty="0">
                <a:solidFill>
                  <a:srgbClr val="002060"/>
                </a:solidFill>
                <a:latin typeface="inherit"/>
              </a:rPr>
              <a:t> Francis: "</a:t>
            </a:r>
            <a:r>
              <a:rPr lang="en-US" altLang="en-US" dirty="0" err="1">
                <a:solidFill>
                  <a:srgbClr val="002060"/>
                </a:solidFill>
                <a:latin typeface="inherit"/>
              </a:rPr>
              <a:t>Laudato</a:t>
            </a:r>
            <a:r>
              <a:rPr lang="en-US" altLang="en-US" dirty="0">
                <a:solidFill>
                  <a:srgbClr val="002060"/>
                </a:solidFill>
                <a:latin typeface="inherit"/>
              </a:rPr>
              <a:t> </a:t>
            </a:r>
            <a:r>
              <a:rPr lang="en-US" altLang="en-US" dirty="0" err="1">
                <a:solidFill>
                  <a:srgbClr val="002060"/>
                </a:solidFill>
                <a:latin typeface="inherit"/>
              </a:rPr>
              <a:t>si</a:t>
            </a:r>
            <a:r>
              <a:rPr lang="en-US" altLang="en-US" dirty="0">
                <a:solidFill>
                  <a:srgbClr val="002060"/>
                </a:solidFill>
                <a:latin typeface="inherit"/>
              </a:rPr>
              <a:t> - Fratelli </a:t>
            </a:r>
            <a:r>
              <a:rPr lang="en-US" altLang="en-US" dirty="0" err="1">
                <a:solidFill>
                  <a:srgbClr val="002060"/>
                </a:solidFill>
                <a:latin typeface="inherit"/>
              </a:rPr>
              <a:t>tuti</a:t>
            </a:r>
            <a:r>
              <a:rPr lang="en-US" altLang="en-US" dirty="0">
                <a:solidFill>
                  <a:srgbClr val="002060"/>
                </a:solidFill>
                <a:latin typeface="inherit"/>
              </a:rPr>
              <a:t>": </a:t>
            </a:r>
            <a:r>
              <a:rPr lang="sr-Latn-RS" altLang="en-US" dirty="0">
                <a:solidFill>
                  <a:srgbClr val="002060"/>
                </a:solidFill>
                <a:latin typeface="inherit"/>
              </a:rPr>
              <a:t>sent </a:t>
            </a:r>
            <a:r>
              <a:rPr lang="en-US" altLang="en-US" dirty="0">
                <a:solidFill>
                  <a:srgbClr val="002060"/>
                </a:solidFill>
                <a:latin typeface="inherit"/>
              </a:rPr>
              <a:t>a call to change the way of thinking and social justice - harsh condemnation of nationalism, </a:t>
            </a:r>
            <a:r>
              <a:rPr lang="sr-Latn-RS" altLang="en-US" dirty="0">
                <a:solidFill>
                  <a:srgbClr val="002060"/>
                </a:solidFill>
                <a:latin typeface="inherit"/>
              </a:rPr>
              <a:t>and </a:t>
            </a:r>
            <a:r>
              <a:rPr lang="en-US" altLang="en-US" dirty="0">
                <a:solidFill>
                  <a:srgbClr val="002060"/>
                </a:solidFill>
                <a:latin typeface="inherit"/>
              </a:rPr>
              <a:t>national egoism</a:t>
            </a:r>
            <a:r>
              <a:rPr lang="sr-Latn-RS" altLang="en-US" dirty="0">
                <a:solidFill>
                  <a:srgbClr val="002060"/>
                </a:solidFill>
                <a:latin typeface="inherit"/>
              </a:rPr>
              <a:t>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8678941-565D-39C8-EF0C-0379945BD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5364874"/>
            <a:ext cx="12037620" cy="1267022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After the covid pandemic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all 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(globaly)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biggest players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owners of the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global power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(USA, EU, Russia, China)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behave like the 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our </a:t>
            </a:r>
            <a:r>
              <a:rPr kumimoji="0" lang="sr-Latn-R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orsemen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of the Apocalypse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(picture source: Wikipedia)</a:t>
            </a:r>
            <a:r>
              <a:rPr lang="sr-Latn-RS" alt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alt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THREE possibility ANTROPOCENTRIC TRULY EXISTENTIAL risks, AND EXISTENTIAl CATASTROPHE remain: NUCLEAR WEPENS and CLIMATE CHANGES, ENVIRONMENTAL DAMAGE.</a:t>
            </a:r>
            <a:endParaRPr lang="en-US" altLang="en-US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en-US" sz="12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6685F94-7221-317F-863F-E8DE03D5E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45" y="1297866"/>
            <a:ext cx="4266818" cy="2236746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3B341222-48CB-3F81-6B6F-CBA47FDD2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84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F29A57-23D4-4AB8-AA44-CCCB86DE7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3417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36FA0D-3059-4ABC-AD8C-ACE7682CC39B}"/>
              </a:ext>
            </a:extLst>
          </p:cNvPr>
          <p:cNvSpPr txBox="1"/>
          <p:nvPr/>
        </p:nvSpPr>
        <p:spPr>
          <a:xfrm>
            <a:off x="3298128" y="479806"/>
            <a:ext cx="7338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400" b="1" spc="150" dirty="0">
                <a:solidFill>
                  <a:srgbClr val="002060"/>
                </a:solidFill>
                <a:latin typeface="Century Gothic" panose="020B0502020202020204" pitchFamily="34" charset="0"/>
              </a:rPr>
              <a:t>Save the Planet</a:t>
            </a:r>
            <a:endParaRPr lang="en-US" sz="2400" b="1" spc="15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705454-9DFD-812C-6C53-ADE04A06ECB6}"/>
              </a:ext>
            </a:extLst>
          </p:cNvPr>
          <p:cNvSpPr txBox="1"/>
          <p:nvPr/>
        </p:nvSpPr>
        <p:spPr>
          <a:xfrm>
            <a:off x="5848710" y="6422061"/>
            <a:ext cx="610318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  <a:tabLst>
                <a:tab pos="1890395" algn="l"/>
                <a:tab pos="2430780" algn="l"/>
              </a:tabLst>
            </a:pPr>
            <a:r>
              <a:rPr lang="sr-Latn-RS" sz="1050" i="1" spc="100" dirty="0">
                <a:solidFill>
                  <a:srgbClr val="595959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 SEPTEMBAR 2023, BEOGRAD, EF</a:t>
            </a:r>
            <a:endParaRPr lang="sr-Latn-R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2AE231C-A8F7-4E9E-BF29-AA7EF12B284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539118" y="2417897"/>
            <a:ext cx="15314940" cy="58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110611-2D7E-1E03-60AC-06F09065F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5" y="1847450"/>
            <a:ext cx="11679066" cy="4221677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sr-Latn-RS" altLang="en-US" sz="2100" dirty="0">
                <a:solidFill>
                  <a:srgbClr val="202124"/>
                </a:solidFill>
                <a:latin typeface="inherit"/>
              </a:rPr>
              <a:t>Key question </a:t>
            </a:r>
            <a:r>
              <a:rPr lang="en-US" altLang="en-US" sz="2100" dirty="0">
                <a:solidFill>
                  <a:srgbClr val="202124"/>
                </a:solidFill>
                <a:latin typeface="inherit"/>
              </a:rPr>
              <a:t>at the end of the 20th century</a:t>
            </a:r>
            <a:r>
              <a:rPr lang="sr-Latn-RS" altLang="en-US" sz="2100" dirty="0">
                <a:solidFill>
                  <a:srgbClr val="202124"/>
                </a:solidFill>
                <a:latin typeface="inherit"/>
              </a:rPr>
              <a:t>:</a:t>
            </a:r>
            <a:r>
              <a:rPr lang="en-US" altLang="en-US" sz="2100" dirty="0">
                <a:solidFill>
                  <a:srgbClr val="202124"/>
                </a:solidFill>
                <a:latin typeface="inherit"/>
              </a:rPr>
              <a:t>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How to save the Earth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?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inherit"/>
            </a:endParaRPr>
          </a:p>
          <a:p>
            <a:pPr marL="457200" lvl="0" indent="-45720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Already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,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at the end of the first quarter of the 21st century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effectLst/>
                <a:latin typeface="inherit"/>
              </a:rPr>
              <a:t>dilemma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effectLst/>
                <a:latin typeface="inherit"/>
              </a:rPr>
              <a:t>is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effectLst/>
                <a:latin typeface="inherit"/>
              </a:rPr>
              <a:t> current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: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I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s it even possible to preserve the planet Earth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?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sr-Latn-RS" altLang="en-US" sz="2100" i="0" u="none" strike="noStrike" cap="none" normalizeH="0" baseline="0" dirty="0">
                <a:ln>
                  <a:noFill/>
                </a:ln>
                <a:effectLst/>
                <a:latin typeface="inherit"/>
              </a:rPr>
              <a:t>In 1790 one conservativ philosopher E. Burke wrote: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00B0F0"/>
                </a:solidFill>
                <a:effectLst/>
                <a:latin typeface="inherit"/>
              </a:rPr>
              <a:t>„It is partneship of all science; a partnesfip in all art; parnership in every virtue; in all perfections.  As the end of all this parnership canot be obtained, axcept in many generations, </a:t>
            </a:r>
            <a:r>
              <a:rPr kumimoji="0" lang="sr-Latn-R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and becomes a </a:t>
            </a:r>
            <a:r>
              <a:rPr kumimoji="0" lang="sr-Latn-RS" altLang="en-US" sz="21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partnership</a:t>
            </a:r>
            <a:r>
              <a:rPr kumimoji="0" lang="sr-Latn-R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between not only </a:t>
            </a:r>
            <a:r>
              <a:rPr kumimoji="0" lang="sr-Latn-RS" altLang="en-US" sz="21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who are leaveng</a:t>
            </a:r>
            <a:r>
              <a:rPr kumimoji="0" lang="sr-Latn-R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, but between </a:t>
            </a:r>
            <a:r>
              <a:rPr kumimoji="0" lang="sr-Latn-RS" altLang="en-US" sz="21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those who are leaving</a:t>
            </a:r>
            <a:r>
              <a:rPr kumimoji="0" lang="sr-Latn-R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, but between those </a:t>
            </a:r>
            <a:r>
              <a:rPr kumimoji="0" lang="sr-Latn-RS" altLang="en-US" sz="21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who are dead</a:t>
            </a:r>
            <a:r>
              <a:rPr kumimoji="0" lang="sr-Latn-R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, those who are dead ad those </a:t>
            </a:r>
            <a:r>
              <a:rPr kumimoji="0" lang="sr-Latn-RS" altLang="en-US" sz="21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who are going to be born</a:t>
            </a:r>
            <a:r>
              <a:rPr kumimoji="0" lang="sr-Latn-R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“</a:t>
            </a:r>
          </a:p>
          <a:p>
            <a:pPr marL="457200" lvl="0" indent="-45720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sr-Latn-R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Is it possible to avoid present precepice? Toby Ord writs: Yes, it is. Beause </a:t>
            </a:r>
            <a:r>
              <a:rPr kumimoji="0" lang="sr-Latn-RS" altLang="en-US" sz="1800" b="0" i="0" u="sng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humanity</a:t>
            </a:r>
            <a:r>
              <a:rPr kumimoji="0" lang="sr-Latn-R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(homo sapiens) continues 200.000 years, world civilisation duration is at least 10.000 years, and humanity balances between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doom and permanence</a:t>
            </a:r>
            <a:r>
              <a:rPr kumimoji="0" lang="sr-Latn-RS" altLang="en-US" sz="18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 somehowe remains.</a:t>
            </a:r>
            <a:endParaRPr lang="sr-Latn-RS" altLang="en-US" b="1" dirty="0">
              <a:solidFill>
                <a:srgbClr val="0070C0"/>
              </a:solidFill>
              <a:latin typeface="inherit"/>
            </a:endParaRPr>
          </a:p>
          <a:p>
            <a:pPr marL="457200" lvl="0" indent="-45720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sr-Latn-R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He belives </a:t>
            </a:r>
            <a:r>
              <a:rPr lang="sr-Latn-RS" altLang="en-US" dirty="0">
                <a:latin typeface="Arial" panose="020B0604020202020204" pitchFamily="34" charset="0"/>
              </a:rPr>
              <a:t>that „</a:t>
            </a:r>
            <a:r>
              <a:rPr lang="sr-Latn-RS" altLang="en-US" b="1" dirty="0">
                <a:solidFill>
                  <a:srgbClr val="002060"/>
                </a:solidFill>
                <a:latin typeface="Arial" panose="020B0604020202020204" pitchFamily="34" charset="0"/>
              </a:rPr>
              <a:t>we are </a:t>
            </a:r>
            <a:r>
              <a:rPr kumimoji="0" lang="sr-Latn-RS" altLang="en-US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up to task</a:t>
            </a:r>
            <a:r>
              <a:rPr lang="sr-Latn-RS" altLang="en-US" b="1" dirty="0">
                <a:solidFill>
                  <a:srgbClr val="002060"/>
                </a:solidFill>
                <a:latin typeface="Arial" panose="020B0604020202020204" pitchFamily="34" charset="0"/>
              </a:rPr>
              <a:t>:</a:t>
            </a:r>
            <a:r>
              <a:rPr kumimoji="0" lang="sr-Latn-RS" altLang="en-US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that thr</a:t>
            </a:r>
            <a:r>
              <a:rPr lang="sr-Latn-RS" altLang="en-US" b="1" dirty="0">
                <a:solidFill>
                  <a:srgbClr val="002060"/>
                </a:solidFill>
                <a:latin typeface="Arial" panose="020B0604020202020204" pitchFamily="34" charset="0"/>
              </a:rPr>
              <a:t>ou our choices  we can pool  back from the precipice </a:t>
            </a:r>
            <a:r>
              <a:rPr kumimoji="0" lang="sr-Latn-RS" altLang="en-US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and, in time create astonishing value - with a richnes of which we baraly dream, by </a:t>
            </a:r>
            <a:r>
              <a:rPr kumimoji="0" lang="sr-Latn-RS" altLang="en-US" sz="1800" b="1" i="0" u="sng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inovation</a:t>
            </a:r>
            <a:r>
              <a:rPr kumimoji="0" lang="sr-Latn-RS" altLang="en-US" sz="1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 we are yet to conceive</a:t>
            </a:r>
            <a:r>
              <a:rPr kumimoji="0" lang="sr-Latn-R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8EE726-6996-2FC6-C4DE-0D1D68353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7" y="171764"/>
            <a:ext cx="5937662" cy="85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4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1EE48-771C-0089-9B89-88C957E61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130" y="213756"/>
            <a:ext cx="10949049" cy="129441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Catastrofic scenario is not unavoidable: some pictures and data for the last 200 years (Source:Precepice, Tobi Ord  </a:t>
            </a:r>
            <a:endParaRPr lang="en-US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52ADF81-BB38-66E8-96DC-8ACF53F765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9520674"/>
              </p:ext>
            </p:extLst>
          </p:nvPr>
        </p:nvGraphicFramePr>
        <p:xfrm>
          <a:off x="556160" y="1508166"/>
          <a:ext cx="4502727" cy="2714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84B6D6A-6840-C3FB-71F7-22EF49D163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133566"/>
              </p:ext>
            </p:extLst>
          </p:nvPr>
        </p:nvGraphicFramePr>
        <p:xfrm>
          <a:off x="556160" y="4143004"/>
          <a:ext cx="4502727" cy="2714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2560BDA-9263-A1CA-DFEE-76D5254D08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0768512"/>
              </p:ext>
            </p:extLst>
          </p:nvPr>
        </p:nvGraphicFramePr>
        <p:xfrm>
          <a:off x="6092658" y="1557151"/>
          <a:ext cx="4333875" cy="2617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C22117C-9674-1A4E-592F-6F675CEC17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8507430"/>
              </p:ext>
            </p:extLst>
          </p:nvPr>
        </p:nvGraphicFramePr>
        <p:xfrm>
          <a:off x="6092658" y="4174176"/>
          <a:ext cx="4333875" cy="2547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64408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0DC45-8E11-479E-97E4-770724DD1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What do we offuly need know?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E1649-5CD8-D5BC-57B9-8B517C729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070" y="1930400"/>
            <a:ext cx="6412611" cy="4826659"/>
          </a:xfrm>
        </p:spPr>
        <p:txBody>
          <a:bodyPr>
            <a:normAutofit fontScale="92500" lnSpcReduction="20000"/>
          </a:bodyPr>
          <a:lstStyle/>
          <a:p>
            <a:endParaRPr lang="sr-Latn-RS" sz="1900" dirty="0"/>
          </a:p>
          <a:p>
            <a:r>
              <a:rPr lang="sr-Latn-RS" sz="1900" b="1" dirty="0">
                <a:solidFill>
                  <a:srgbClr val="002060"/>
                </a:solidFill>
              </a:rPr>
              <a:t>Peacefool solving of the all af global conflicts</a:t>
            </a:r>
          </a:p>
          <a:p>
            <a:r>
              <a:rPr lang="sr-Latn-RS" sz="1900" b="1" dirty="0">
                <a:solidFill>
                  <a:srgbClr val="002060"/>
                </a:solidFill>
              </a:rPr>
              <a:t>Trade normalisation</a:t>
            </a:r>
          </a:p>
          <a:p>
            <a:r>
              <a:rPr lang="sr-Latn-RS" sz="1900" b="1" dirty="0">
                <a:solidFill>
                  <a:srgbClr val="002060"/>
                </a:solidFill>
              </a:rPr>
              <a:t>Technology spilower </a:t>
            </a:r>
          </a:p>
          <a:p>
            <a:r>
              <a:rPr lang="sr-Latn-RS" sz="1900" b="1" dirty="0">
                <a:solidFill>
                  <a:srgbClr val="002060"/>
                </a:solidFill>
              </a:rPr>
              <a:t>The world with no borders for: trade, technology cooperation, cultural and environmental action </a:t>
            </a:r>
          </a:p>
          <a:p>
            <a:r>
              <a:rPr kumimoji="0" lang="sr-Latn-RS" altLang="en-US" sz="19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Allwais r</a:t>
            </a:r>
            <a:r>
              <a:rPr kumimoji="0" lang="en-US" altLang="en-US" sz="1900" b="1" i="0" u="none" strike="noStrike" cap="none" normalizeH="0" baseline="0" dirty="0" err="1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egardless</a:t>
            </a:r>
            <a:r>
              <a:rPr kumimoji="0" lang="en-US" altLang="en-US" sz="19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 of defects and damage</a:t>
            </a:r>
            <a:r>
              <a:rPr kumimoji="0" lang="sr-Latn-RS" altLang="en-US" sz="19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s</a:t>
            </a:r>
            <a:r>
              <a:rPr lang="sr-Latn-RS" altLang="en-US" sz="1900" b="1" dirty="0">
                <a:solidFill>
                  <a:srgbClr val="002060"/>
                </a:solidFill>
                <a:latin typeface="inherit"/>
              </a:rPr>
              <a:t>: </a:t>
            </a:r>
            <a:r>
              <a:rPr lang="sr-Latn-RS" sz="1900" b="1" dirty="0">
                <a:solidFill>
                  <a:srgbClr val="002060"/>
                </a:solidFill>
              </a:rPr>
              <a:t>Globlisation is better than deglobalisation, and damages of fragmantations and rivility of „small differences“ -</a:t>
            </a:r>
            <a:r>
              <a:rPr lang="sr-Latn-RS" altLang="en-US" sz="1900" b="1" dirty="0">
                <a:solidFill>
                  <a:srgbClr val="002060"/>
                </a:solidFill>
              </a:rPr>
              <a:t>Z. Freud) </a:t>
            </a:r>
            <a:r>
              <a:rPr lang="sr-Latn-RS" sz="1900" b="1" dirty="0">
                <a:solidFill>
                  <a:srgbClr val="002060"/>
                </a:solidFill>
              </a:rPr>
              <a:t> for ex. Balkans </a:t>
            </a:r>
          </a:p>
          <a:p>
            <a:r>
              <a:rPr lang="sr-Latn-RS" sz="1900" b="1" dirty="0">
                <a:solidFill>
                  <a:srgbClr val="002060"/>
                </a:solidFill>
              </a:rPr>
              <a:t>We are small and woolnerable countries, and we need common climate actions, funds, institutions and mechamismes od mitigation and adoption. </a:t>
            </a:r>
          </a:p>
          <a:p>
            <a:r>
              <a:rPr lang="sr-Latn-RS" sz="1900" b="1" dirty="0">
                <a:solidFill>
                  <a:srgbClr val="002060"/>
                </a:solidFill>
              </a:rPr>
              <a:t>Picture source:Bolkans small differences in climate changes damages </a:t>
            </a:r>
            <a:r>
              <a:rPr lang="sr-Latn-RS" sz="1900" dirty="0">
                <a:solidFill>
                  <a:schemeClr val="tx1"/>
                </a:solidFill>
              </a:rPr>
              <a:t>https://commons.wikimedia.org/wiki/File:Balkans_regions_map.svg</a:t>
            </a:r>
            <a:endParaRPr lang="sr-Latn-RS" sz="19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ECAFBE-49AB-D715-EA10-9C7CBE8E0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650" y="1194595"/>
            <a:ext cx="5943600" cy="850900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5F5F8236-CD5C-0F1E-9A56-5B0378434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6E7731E-28C6-03D5-F385-F715CB040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750" y="623455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86C57D7-27B0-3552-0E8E-9F1686030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749" y="2291938"/>
            <a:ext cx="5427250" cy="43299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A33053-AA97-2ED3-B16C-FFEEA8B96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650" y="1245755"/>
            <a:ext cx="5943600" cy="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47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F29A57-23D4-4AB8-AA44-CCCB86DE7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341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ACE615-742C-4B19-A66A-AD332E2600F5}"/>
              </a:ext>
            </a:extLst>
          </p:cNvPr>
          <p:cNvSpPr txBox="1"/>
          <p:nvPr/>
        </p:nvSpPr>
        <p:spPr>
          <a:xfrm>
            <a:off x="3982130" y="159295"/>
            <a:ext cx="72359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sz="2000" kern="1400" cap="small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New  unSTABILlity </a:t>
            </a:r>
          </a:p>
          <a:p>
            <a:pPr algn="r"/>
            <a:r>
              <a:rPr lang="sr-Latn-RS" sz="2000" kern="1400" cap="small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 military-environmental amd i natural + human resposible and political eco responsibility katastrofe</a:t>
            </a:r>
            <a:endParaRPr lang="en-US" sz="2000" b="1" spc="150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88ED8E-ADF8-4825-9693-F093015038EF}"/>
              </a:ext>
            </a:extLst>
          </p:cNvPr>
          <p:cNvSpPr txBox="1"/>
          <p:nvPr/>
        </p:nvSpPr>
        <p:spPr>
          <a:xfrm>
            <a:off x="-1" y="1954606"/>
            <a:ext cx="12110591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7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Eko-consequences of the wars: </a:t>
            </a:r>
          </a:p>
          <a:p>
            <a:pPr marL="285750" indent="-285750">
              <a:buBlip>
                <a:blip r:embed="rId3"/>
              </a:buBlip>
            </a:pPr>
            <a:r>
              <a:rPr lang="sr-Latn-RS" sz="17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Remember Gulf- war 1991,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when the sea was burning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sr-Latn-RS" altLang="en-US" sz="105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</a:endParaRPr>
          </a:p>
          <a:p>
            <a:pPr marL="285750" indent="-285750">
              <a:buBlip>
                <a:blip r:embed="rId3"/>
              </a:buBlip>
            </a:pPr>
            <a:r>
              <a:rPr lang="sr-Latn-RS" altLang="en-US" sz="2000" dirty="0">
                <a:solidFill>
                  <a:srgbClr val="0070C0"/>
                </a:solidFill>
                <a:latin typeface="inherit"/>
              </a:rPr>
              <a:t>The first e</a:t>
            </a:r>
            <a:r>
              <a:rPr lang="en-US" altLang="en-US" sz="2000" dirty="0" err="1">
                <a:solidFill>
                  <a:srgbClr val="0070C0"/>
                </a:solidFill>
                <a:latin typeface="inherit"/>
              </a:rPr>
              <a:t>nvironmental</a:t>
            </a:r>
            <a:r>
              <a:rPr lang="en-US" altLang="en-US" sz="2000" dirty="0">
                <a:solidFill>
                  <a:srgbClr val="0070C0"/>
                </a:solidFill>
                <a:latin typeface="inherit"/>
              </a:rPr>
              <a:t> war in Sudan 2006 - a war for water</a:t>
            </a:r>
            <a:r>
              <a:rPr lang="en-US" altLang="en-US" sz="2000" dirty="0">
                <a:solidFill>
                  <a:srgbClr val="0070C0"/>
                </a:solidFill>
              </a:rPr>
              <a:t> </a:t>
            </a:r>
            <a:endParaRPr lang="sr-Latn-RS" altLang="en-US" sz="2000" dirty="0">
              <a:solidFill>
                <a:srgbClr val="0070C0"/>
              </a:solidFill>
            </a:endParaRPr>
          </a:p>
          <a:p>
            <a:pPr marL="285750" indent="-285750">
              <a:buBlip>
                <a:blip r:embed="rId3"/>
              </a:buBlip>
            </a:pPr>
            <a:r>
              <a:rPr lang="sr-Latn-RS" altLang="en-US" sz="2000" dirty="0">
                <a:solidFill>
                  <a:srgbClr val="0070C0"/>
                </a:solidFill>
                <a:latin typeface="Arial" panose="020B0604020202020204" pitchFamily="34" charset="0"/>
              </a:rPr>
              <a:t>Even 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the military intervention in Nagorno-Karabakh began as an environmental action aimed at protecting natural resources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sr-Latn-RS" sz="1700" dirty="0">
                <a:solidFill>
                  <a:srgbClr val="0070C0"/>
                </a:solidFill>
              </a:rPr>
              <a:t> OUN – reaction – was not enought smart </a:t>
            </a:r>
            <a:br>
              <a:rPr lang="sr-Latn-RS" sz="1700" dirty="0">
                <a:solidFill>
                  <a:srgbClr val="0070C0"/>
                </a:solidFill>
              </a:rPr>
            </a:br>
            <a:r>
              <a:rPr lang="sr-Latn-RS" sz="1700" dirty="0">
                <a:solidFill>
                  <a:srgbClr val="0070C0"/>
                </a:solidFill>
              </a:rPr>
              <a:t>Maybe</a:t>
            </a:r>
            <a:r>
              <a:rPr lang="sr-Latn-RS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 principle of "burying your head in the sand" </a:t>
            </a:r>
            <a:r>
              <a:rPr kumimoji="0" lang="sr-Latn-RS" altLang="en-US" sz="1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 efects of a new</a:t>
            </a: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geopolitically divided world </a:t>
            </a:r>
          </a:p>
          <a:p>
            <a:pPr marL="285750" indent="-285750">
              <a:buBlip>
                <a:blip r:embed="rId3"/>
              </a:buBlip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The green reform of industries as a long-term agenda is under the pressure of short-term (?) troubles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Fear of a bad perception of the future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sr-Latn-RS" sz="1700" dirty="0">
                <a:solidFill>
                  <a:srgbClr val="0070C0"/>
                </a:solidFill>
                <a:latin typeface="Times New Roman" panose="02020603050405020304" pitchFamily="18" charset="0"/>
              </a:rPr>
              <a:t>So we have. POSTCOVED MULTI CRISIS </a:t>
            </a:r>
          </a:p>
          <a:p>
            <a:pPr marL="285750" indent="-285750">
              <a:buBlip>
                <a:blip r:embed="rId3"/>
              </a:buBlip>
            </a:pPr>
            <a:r>
              <a:rPr lang="sr-Latn-RS" sz="1700" dirty="0">
                <a:solidFill>
                  <a:srgbClr val="0070C0"/>
                </a:solidFill>
                <a:latin typeface="Times New Roman" panose="02020603050405020304" pitchFamily="18" charset="0"/>
              </a:rPr>
              <a:t>Finally, HOVE TO TRANSIT </a:t>
            </a:r>
            <a:r>
              <a:rPr lang="sr-Latn-RS" sz="17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war, environmental and climate cotroversas  today</a:t>
            </a:r>
          </a:p>
          <a:p>
            <a:pPr marL="285750" indent="-285750">
              <a:buBlip>
                <a:blip r:embed="rId3"/>
              </a:buBlip>
            </a:pPr>
            <a:r>
              <a:rPr lang="sr-Latn-RS" sz="17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Know we have a new mid-term or longterm bad and thtrettening circumstances</a:t>
            </a:r>
            <a:endParaRPr lang="sr-Latn-RS" sz="17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sr-Latn-RS" sz="1700" u="sng" dirty="0">
                <a:solidFill>
                  <a:srgbClr val="0070C0"/>
                </a:solidFill>
                <a:latin typeface="Times New Roman" panose="02020603050405020304" pitchFamily="18" charset="0"/>
              </a:rPr>
              <a:t>See previos year pictures: </a:t>
            </a:r>
            <a:r>
              <a:rPr lang="sr-Latn-RS" sz="17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New Kahovka,</a:t>
            </a:r>
            <a:r>
              <a:rPr lang="sr-Latn-RS" sz="1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Source: Euronews </a:t>
            </a:r>
            <a:r>
              <a:rPr lang="sr-Latn-RS" sz="1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https://www.slobodnaevropa.org/a/kakhovka-brana-ekoloska-katastrofa/32455627.html</a:t>
            </a:r>
            <a:r>
              <a:rPr lang="sr-Latn-RS" sz="17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inherit"/>
              </a:rPr>
              <a:t>Birds Eye view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 </a:t>
            </a:r>
            <a:r>
              <a:rPr kumimoji="0" lang="sr-Latn-RS" altLang="en-US" sz="12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</a:rPr>
              <a:t>, Al Yezeera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r>
              <a:rPr lang="sr-Latn-RS" altLang="en-US" dirty="0">
                <a:solidFill>
                  <a:srgbClr val="0070C0"/>
                </a:solidFill>
                <a:latin typeface="inherit"/>
              </a:rPr>
              <a:t>A</a:t>
            </a:r>
            <a:r>
              <a:rPr lang="en-US" altLang="en-US" dirty="0" err="1">
                <a:solidFill>
                  <a:srgbClr val="0070C0"/>
                </a:solidFill>
                <a:latin typeface="inherit"/>
              </a:rPr>
              <a:t>nd</a:t>
            </a:r>
            <a:r>
              <a:rPr lang="en-US" altLang="en-US" dirty="0">
                <a:solidFill>
                  <a:srgbClr val="0070C0"/>
                </a:solidFill>
                <a:latin typeface="inherit"/>
              </a:rPr>
              <a:t> then the bursting of the dam in eastern Libya, is 20,000 lives a lot. </a:t>
            </a:r>
            <a:endParaRPr lang="sr-Latn-RS" altLang="en-US" dirty="0">
              <a:solidFill>
                <a:srgbClr val="0070C0"/>
              </a:solidFill>
              <a:latin typeface="inherit"/>
            </a:endParaRPr>
          </a:p>
          <a:p>
            <a:r>
              <a:rPr lang="en-US" altLang="en-US" dirty="0">
                <a:solidFill>
                  <a:srgbClr val="0070C0"/>
                </a:solidFill>
                <a:latin typeface="inherit"/>
              </a:rPr>
              <a:t>No, this is not a record!</a:t>
            </a:r>
            <a:r>
              <a:rPr lang="en-US" altLang="en-US" sz="1050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Helmet"/>
              </a:rPr>
              <a:t>Derna</a:t>
            </a:r>
            <a:r>
              <a:rPr lang="sr-Latn-RS" sz="1600" dirty="0">
                <a:solidFill>
                  <a:srgbClr val="0070C0"/>
                </a:solidFill>
                <a:latin typeface="Helmet"/>
              </a:rPr>
              <a:t>, Turkish and Siria eartquakes</a:t>
            </a:r>
            <a:endParaRPr lang="en-US" altLang="en-US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endParaRPr lang="sr-Latn-RS" sz="17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412247-C5C5-7E5C-082B-4BC25D142780}"/>
              </a:ext>
            </a:extLst>
          </p:cNvPr>
          <p:cNvSpPr txBox="1"/>
          <p:nvPr/>
        </p:nvSpPr>
        <p:spPr>
          <a:xfrm>
            <a:off x="8229600" y="6422062"/>
            <a:ext cx="3722298" cy="256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  <a:tabLst>
                <a:tab pos="1890395" algn="l"/>
                <a:tab pos="2430780" algn="l"/>
              </a:tabLst>
            </a:pPr>
            <a:r>
              <a:rPr lang="sr-Latn-RS" sz="1050" i="1" spc="100" dirty="0">
                <a:solidFill>
                  <a:srgbClr val="595959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21. septembar 2023, Zlatibor, Beograd, EF</a:t>
            </a:r>
            <a:endParaRPr lang="sr-Latn-R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E6AE8E-2C9B-1E7F-A599-C7DFBE6B5C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029" y="1389263"/>
            <a:ext cx="4201415" cy="2801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90C4B2-3FC5-43C7-8AB5-48C629F99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005"/>
            <a:ext cx="4119747" cy="850900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A9724585-0D65-950F-83D0-BFEEBC5EC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0196" y="6214161"/>
            <a:ext cx="6004957" cy="62069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Latn-RS" altLang="en-US" sz="2100" dirty="0">
              <a:solidFill>
                <a:srgbClr val="202124"/>
              </a:solidFill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F0C3D7CB-696B-32B0-EB75-31CF4648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53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E542F33A-C33A-42A8-902C-35CF14F9B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53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5B247E08-28CB-79B2-1C06-41637C067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53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86C18969-551A-03D2-24FD-C2232E9BF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53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0EF5627D-9D93-0FDA-C482-D2CFB5D64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id="{756A3A8E-B185-7934-A4DB-CD31A6C1D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8DC55B36-9DFF-D80C-588F-3E4D303E6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009" y="3728220"/>
            <a:ext cx="4502516" cy="300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570ABC-1917-4C64-E38B-D3E7396332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445" y="1407816"/>
            <a:ext cx="4588554" cy="2590314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F1523882-B257-AE72-0278-DF37FB70A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9434" y="102921"/>
            <a:ext cx="10042566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049CF84-8EE0-4059-6C48-FD48B3F44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ECAC237-15CC-EB27-7677-6CB7BCF57C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2" y="2100083"/>
            <a:ext cx="4689475" cy="44012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A9C6FF5-30BB-6B7F-24C9-E05BB7DA8F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948" y="3759416"/>
            <a:ext cx="5598645" cy="293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73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C24C7-3F4F-6F0F-841C-99E2A59BE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CO2 concentration trends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81403D5-3B3C-D9CA-F842-49FF2F5062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77863" y="1482639"/>
            <a:ext cx="8596312" cy="523733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he biggest problem </a:t>
            </a: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--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climate and planetary sensibility is concretized and turned into a system of </a:t>
            </a:r>
            <a:r>
              <a:rPr kumimoji="0" lang="en-US" altLang="en-US" sz="2100" b="0" i="1" u="sng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so-called measure and policy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, only when the devil has his way.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Before the Industrial Revolution, carbon dioxide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(CO2) levels were more stable and held at around 280 ppm (parts per million).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It's </a:t>
            </a: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been that way for about 6,000 years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of human civilization according to NOAA.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CO2 C</a:t>
            </a:r>
            <a:r>
              <a:rPr kumimoji="0" lang="en-US" altLang="en-US" sz="21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oncentrations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in the atmosphere as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early as May 2022 were 50 percent higher than during the pre-industrial era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, reaching levels not seen on Earth for about four million years.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The Rubicon of </a:t>
            </a:r>
            <a:r>
              <a:rPr kumimoji="0" lang="en-US" altLang="en-US" sz="21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inherit"/>
              </a:rPr>
              <a:t>400 ppm was already crossed in 2015, 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and the escalation is already noticeable every year: 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in May 2020, 417 ppm,</a:t>
            </a:r>
            <a:r>
              <a:rPr lang="en-US" sz="2000" b="1" dirty="0">
                <a:solidFill>
                  <a:srgbClr val="C00000"/>
                </a:solidFill>
                <a:latin typeface="Public Sans"/>
              </a:rPr>
              <a:t> March 2024</a:t>
            </a:r>
            <a:r>
              <a:rPr lang="sr-Latn-RS" sz="2000" b="1" dirty="0">
                <a:solidFill>
                  <a:srgbClr val="C00000"/>
                </a:solidFill>
                <a:latin typeface="Public Sans"/>
              </a:rPr>
              <a:t> 425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 in May 2021, already 419 ppm. </a:t>
            </a:r>
            <a:r>
              <a:rPr lang="en-US" sz="2400" b="1" i="0" dirty="0">
                <a:solidFill>
                  <a:srgbClr val="D48B2E"/>
                </a:solidFill>
                <a:effectLst/>
                <a:latin typeface="Public Sans"/>
              </a:rPr>
              <a:t> </a:t>
            </a:r>
            <a:endParaRPr kumimoji="0" lang="sr-Latn-RS" altLang="en-US" sz="21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inheri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And that value/trend, scientists say, </a:t>
            </a:r>
            <a:r>
              <a:rPr kumimoji="0" lang="en-US" altLang="en-US" sz="2100" b="0" i="0" u="sng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should now be "returned" back</a:t>
            </a:r>
            <a:r>
              <a:rPr kumimoji="0" lang="en-US" altLang="en-US" sz="21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inherit"/>
              </a:rPr>
              <a:t>, below 400ppm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sr-Latn-R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. </a:t>
            </a:r>
            <a:r>
              <a:rPr kumimoji="0" lang="sr-Latn-RS" altLang="en-US" b="0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</a:rPr>
              <a:t>Howe to do it?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C31DAF-CCDC-ADA8-98DE-E3628921A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724" y="0"/>
            <a:ext cx="4852000" cy="6946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EB1B49A-C744-4B91-D31D-9E6A71334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449" y="152400"/>
            <a:ext cx="4888675" cy="69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3665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2352</TotalTime>
  <Words>1725</Words>
  <Application>Microsoft Office PowerPoint</Application>
  <PresentationFormat>Widescreen</PresentationFormat>
  <Paragraphs>121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Calibri</vt:lpstr>
      <vt:lpstr>Century Gothic</vt:lpstr>
      <vt:lpstr>CIDFont+F6</vt:lpstr>
      <vt:lpstr>Helmet</vt:lpstr>
      <vt:lpstr>Helvetica Neue</vt:lpstr>
      <vt:lpstr>inherit</vt:lpstr>
      <vt:lpstr>Public Sans</vt:lpstr>
      <vt:lpstr>Times New Roman</vt:lpstr>
      <vt:lpstr>Times-BoldItalic</vt:lpstr>
      <vt:lpstr>Trebuchet MS</vt:lpstr>
      <vt:lpstr>Wingdings 3</vt:lpstr>
      <vt:lpstr>Facet</vt:lpstr>
      <vt:lpstr>PowerPoint Presentation</vt:lpstr>
      <vt:lpstr>PowerPoint Presentation</vt:lpstr>
      <vt:lpstr>But, previously in 2020 Toby Ord, one Oxford philosepher, published the exelant book: THE PRECIPICE: Existetntial Risk and the Future of Humanity, Bloomsbury (left picture)  Key sentence is from 17. century  Edmund Burke: „</vt:lpstr>
      <vt:lpstr>Coved–climate crisis and the official  global reactions </vt:lpstr>
      <vt:lpstr>PowerPoint Presentation</vt:lpstr>
      <vt:lpstr>Catastrofic scenario is not unavoidable: some pictures and data for the last 200 years (Source:Precepice, Tobi Ord  </vt:lpstr>
      <vt:lpstr>What do we offuly need know?</vt:lpstr>
      <vt:lpstr>PowerPoint Presentation</vt:lpstr>
      <vt:lpstr>CO2 concentration trends</vt:lpstr>
      <vt:lpstr>Atmospsric measures- The last 60 years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BBN Congress Management</dc:creator>
  <cp:lastModifiedBy>Djukic</cp:lastModifiedBy>
  <cp:revision>57</cp:revision>
  <dcterms:created xsi:type="dcterms:W3CDTF">2022-03-15T13:28:58Z</dcterms:created>
  <dcterms:modified xsi:type="dcterms:W3CDTF">2024-05-31T06:10:53Z</dcterms:modified>
</cp:coreProperties>
</file>