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7" r:id="rId3"/>
    <p:sldId id="259" r:id="rId4"/>
    <p:sldId id="289" r:id="rId5"/>
    <p:sldId id="277" r:id="rId6"/>
    <p:sldId id="278" r:id="rId7"/>
    <p:sldId id="279" r:id="rId8"/>
    <p:sldId id="280" r:id="rId9"/>
    <p:sldId id="281" r:id="rId10"/>
    <p:sldId id="282" r:id="rId11"/>
    <p:sldId id="283" r:id="rId12"/>
    <p:sldId id="284" r:id="rId13"/>
    <p:sldId id="285" r:id="rId14"/>
    <p:sldId id="286" r:id="rId15"/>
    <p:sldId id="287" r:id="rId16"/>
    <p:sldId id="288" r:id="rId17"/>
  </p:sldIdLst>
  <p:sldSz cx="9144000" cy="6858000" type="screen4x3"/>
  <p:notesSz cx="6858000" cy="9144000"/>
  <p:defaultTextStyle>
    <a:defPPr>
      <a:defRPr lang="pl-PL"/>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C9DA"/>
    <a:srgbClr val="CCE1F2"/>
    <a:srgbClr val="CDD9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yl pośredni 2 — Ak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19" autoAdjust="0"/>
    <p:restoredTop sz="72300" autoAdjust="0"/>
  </p:normalViewPr>
  <p:slideViewPr>
    <p:cSldViewPr>
      <p:cViewPr varScale="1">
        <p:scale>
          <a:sx n="65" d="100"/>
          <a:sy n="65" d="100"/>
        </p:scale>
        <p:origin x="191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8" d="100"/>
          <a:sy n="68" d="100"/>
        </p:scale>
        <p:origin x="3101"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pl-PL"/>
          </a:p>
        </p:txBody>
      </p:sp>
      <p:sp>
        <p:nvSpPr>
          <p:cNvPr id="3" name="Symbol zastępczy daty 2"/>
          <p:cNvSpPr>
            <a:spLocks noGrp="1"/>
          </p:cNvSpPr>
          <p:nvPr>
            <p:ph type="dt" sz="quarter" idx="1"/>
          </p:nvPr>
        </p:nvSpPr>
        <p:spPr>
          <a:xfrm>
            <a:off x="3884614" y="0"/>
            <a:ext cx="2971800" cy="458788"/>
          </a:xfrm>
          <a:prstGeom prst="rect">
            <a:avLst/>
          </a:prstGeom>
        </p:spPr>
        <p:txBody>
          <a:bodyPr vert="horz" lIns="91436" tIns="45719" rIns="91436" bIns="45719" rtlCol="0"/>
          <a:lstStyle>
            <a:lvl1pPr algn="r">
              <a:defRPr sz="1200"/>
            </a:lvl1pPr>
          </a:lstStyle>
          <a:p>
            <a:fld id="{780EC1EE-FE81-4466-9BDF-B24A2B81BDDF}" type="datetimeFigureOut">
              <a:rPr lang="pl-PL" smtClean="0"/>
              <a:t>31.05.2024</a:t>
            </a:fld>
            <a:endParaRPr lang="pl-PL"/>
          </a:p>
        </p:txBody>
      </p:sp>
      <p:sp>
        <p:nvSpPr>
          <p:cNvPr id="4" name="Symbol zastępczy stopki 3"/>
          <p:cNvSpPr>
            <a:spLocks noGrp="1"/>
          </p:cNvSpPr>
          <p:nvPr>
            <p:ph type="ftr" sz="quarter" idx="2"/>
          </p:nvPr>
        </p:nvSpPr>
        <p:spPr>
          <a:xfrm>
            <a:off x="0" y="8685214"/>
            <a:ext cx="2971800" cy="458787"/>
          </a:xfrm>
          <a:prstGeom prst="rect">
            <a:avLst/>
          </a:prstGeom>
        </p:spPr>
        <p:txBody>
          <a:bodyPr vert="horz" lIns="91436" tIns="45719" rIns="91436" bIns="45719" rtlCol="0" anchor="b"/>
          <a:lstStyle>
            <a:lvl1pPr algn="l">
              <a:defRPr sz="1200"/>
            </a:lvl1pPr>
          </a:lstStyle>
          <a:p>
            <a:endParaRPr lang="pl-PL"/>
          </a:p>
        </p:txBody>
      </p:sp>
      <p:sp>
        <p:nvSpPr>
          <p:cNvPr id="5" name="Symbol zastępczy numeru slajdu 4"/>
          <p:cNvSpPr>
            <a:spLocks noGrp="1"/>
          </p:cNvSpPr>
          <p:nvPr>
            <p:ph type="sldNum" sz="quarter" idx="3"/>
          </p:nvPr>
        </p:nvSpPr>
        <p:spPr>
          <a:xfrm>
            <a:off x="3884614" y="8685214"/>
            <a:ext cx="2971800" cy="458787"/>
          </a:xfrm>
          <a:prstGeom prst="rect">
            <a:avLst/>
          </a:prstGeom>
        </p:spPr>
        <p:txBody>
          <a:bodyPr vert="horz" lIns="91436" tIns="45719" rIns="91436" bIns="45719" rtlCol="0" anchor="b"/>
          <a:lstStyle>
            <a:lvl1pPr algn="r">
              <a:defRPr sz="1200"/>
            </a:lvl1pPr>
          </a:lstStyle>
          <a:p>
            <a:fld id="{6AF5F121-0955-428D-AB8D-9DDBFA135CA3}" type="slidenum">
              <a:rPr lang="pl-PL" smtClean="0"/>
              <a:t>‹#›</a:t>
            </a:fld>
            <a:endParaRPr lang="pl-PL"/>
          </a:p>
        </p:txBody>
      </p:sp>
    </p:spTree>
    <p:extLst>
      <p:ext uri="{BB962C8B-B14F-4D97-AF65-F5344CB8AC3E}">
        <p14:creationId xmlns:p14="http://schemas.microsoft.com/office/powerpoint/2010/main" val="12628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pl-PL"/>
          </a:p>
        </p:txBody>
      </p:sp>
      <p:sp>
        <p:nvSpPr>
          <p:cNvPr id="3" name="Date Placeholder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18BD032B-DA03-47CD-8529-38F65F24D071}" type="datetimeFigureOut">
              <a:rPr lang="pl-PL" smtClean="0"/>
              <a:t>31.05.2024</a:t>
            </a:fld>
            <a:endParaRPr lang="pl-PL"/>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36" tIns="45719" rIns="91436" bIns="45719" rtlCol="0" anchor="ctr"/>
          <a:lstStyle/>
          <a:p>
            <a:endParaRPr lang="pl-P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6" name="Footer Placeholder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pl-PL"/>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943561B3-F0CE-454B-9110-74FBBF02B57C}" type="slidenum">
              <a:rPr lang="pl-PL" smtClean="0"/>
              <a:t>‹#›</a:t>
            </a:fld>
            <a:endParaRPr lang="pl-PL"/>
          </a:p>
        </p:txBody>
      </p:sp>
    </p:spTree>
    <p:extLst>
      <p:ext uri="{BB962C8B-B14F-4D97-AF65-F5344CB8AC3E}">
        <p14:creationId xmlns:p14="http://schemas.microsoft.com/office/powerpoint/2010/main" val="356205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943561B3-F0CE-454B-9110-74FBBF02B57C}" type="slidenum">
              <a:rPr lang="pl-PL" smtClean="0"/>
              <a:t>1</a:t>
            </a:fld>
            <a:endParaRPr lang="pl-PL"/>
          </a:p>
        </p:txBody>
      </p:sp>
    </p:spTree>
    <p:extLst>
      <p:ext uri="{BB962C8B-B14F-4D97-AF65-F5344CB8AC3E}">
        <p14:creationId xmlns:p14="http://schemas.microsoft.com/office/powerpoint/2010/main" val="1166764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45D060A7-14C0-4463-9CB2-876616308565}" type="slidenum">
              <a:rPr lang="pl-PL" smtClean="0"/>
              <a:t>3</a:t>
            </a:fld>
            <a:endParaRPr lang="pl-PL"/>
          </a:p>
        </p:txBody>
      </p:sp>
    </p:spTree>
    <p:extLst>
      <p:ext uri="{BB962C8B-B14F-4D97-AF65-F5344CB8AC3E}">
        <p14:creationId xmlns:p14="http://schemas.microsoft.com/office/powerpoint/2010/main" val="2136357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943561B3-F0CE-454B-9110-74FBBF02B57C}" type="slidenum">
              <a:rPr lang="pl-PL" smtClean="0"/>
              <a:t>6</a:t>
            </a:fld>
            <a:endParaRPr lang="pl-PL"/>
          </a:p>
        </p:txBody>
      </p:sp>
    </p:spTree>
    <p:extLst>
      <p:ext uri="{BB962C8B-B14F-4D97-AF65-F5344CB8AC3E}">
        <p14:creationId xmlns:p14="http://schemas.microsoft.com/office/powerpoint/2010/main" val="3714963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943561B3-F0CE-454B-9110-74FBBF02B57C}" type="slidenum">
              <a:rPr lang="pl-PL" smtClean="0"/>
              <a:t>16</a:t>
            </a:fld>
            <a:endParaRPr lang="pl-PL"/>
          </a:p>
        </p:txBody>
      </p:sp>
    </p:spTree>
    <p:extLst>
      <p:ext uri="{BB962C8B-B14F-4D97-AF65-F5344CB8AC3E}">
        <p14:creationId xmlns:p14="http://schemas.microsoft.com/office/powerpoint/2010/main" val="2810356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pl-PL"/>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l-PL"/>
          </a:p>
        </p:txBody>
      </p:sp>
      <p:sp>
        <p:nvSpPr>
          <p:cNvPr id="4" name="Rectangle 4"/>
          <p:cNvSpPr>
            <a:spLocks noGrp="1" noChangeArrowheads="1"/>
          </p:cNvSpPr>
          <p:nvPr>
            <p:ph type="dt" sz="half" idx="10"/>
          </p:nvPr>
        </p:nvSpPr>
        <p:spPr>
          <a:ln/>
        </p:spPr>
        <p:txBody>
          <a:bodyPr/>
          <a:lstStyle>
            <a:lvl1pPr>
              <a:defRPr/>
            </a:lvl1pPr>
          </a:lstStyle>
          <a:p>
            <a:pPr>
              <a:defRPr/>
            </a:pPr>
            <a:endParaRPr lang="pl-PL" altLang="pl-PL"/>
          </a:p>
        </p:txBody>
      </p:sp>
      <p:sp>
        <p:nvSpPr>
          <p:cNvPr id="5" name="Rectangle 5"/>
          <p:cNvSpPr>
            <a:spLocks noGrp="1" noChangeArrowheads="1"/>
          </p:cNvSpPr>
          <p:nvPr>
            <p:ph type="ftr" sz="quarter" idx="11"/>
          </p:nvPr>
        </p:nvSpPr>
        <p:spPr>
          <a:ln/>
        </p:spPr>
        <p:txBody>
          <a:bodyPr/>
          <a:lstStyle>
            <a:lvl1pPr>
              <a:defRPr/>
            </a:lvl1pPr>
          </a:lstStyle>
          <a:p>
            <a:pPr>
              <a:defRPr/>
            </a:pPr>
            <a:endParaRPr lang="pl-PL" altLang="pl-PL"/>
          </a:p>
        </p:txBody>
      </p:sp>
      <p:sp>
        <p:nvSpPr>
          <p:cNvPr id="6" name="Rectangle 6"/>
          <p:cNvSpPr>
            <a:spLocks noGrp="1" noChangeArrowheads="1"/>
          </p:cNvSpPr>
          <p:nvPr>
            <p:ph type="sldNum" sz="quarter" idx="12"/>
          </p:nvPr>
        </p:nvSpPr>
        <p:spPr>
          <a:ln/>
        </p:spPr>
        <p:txBody>
          <a:bodyPr/>
          <a:lstStyle>
            <a:lvl1pPr>
              <a:defRPr/>
            </a:lvl1pPr>
          </a:lstStyle>
          <a:p>
            <a:pPr>
              <a:defRPr/>
            </a:pPr>
            <a:fld id="{4BAA3CDD-FD48-49DC-B7AD-5E6059CBEB1E}" type="slidenum">
              <a:rPr lang="pl-PL" altLang="pl-PL"/>
              <a:pPr>
                <a:defRPr/>
              </a:pPr>
              <a:t>‹#›</a:t>
            </a:fld>
            <a:endParaRPr lang="pl-PL" altLang="pl-PL"/>
          </a:p>
        </p:txBody>
      </p:sp>
    </p:spTree>
    <p:extLst>
      <p:ext uri="{BB962C8B-B14F-4D97-AF65-F5344CB8AC3E}">
        <p14:creationId xmlns:p14="http://schemas.microsoft.com/office/powerpoint/2010/main" val="2944839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p:txBody>
          <a:bodyPr/>
          <a:lstStyle/>
          <a:p>
            <a:r>
              <a:rPr lang="en-US"/>
              <a:t>Click to edit Master title style</a:t>
            </a:r>
            <a:endParaRPr lang="pl-P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3"/>
          <p:cNvSpPr>
            <a:spLocks noGrp="1"/>
          </p:cNvSpPr>
          <p:nvPr>
            <p:ph type="dt" sz="half" idx="10"/>
          </p:nvPr>
        </p:nvSpPr>
        <p:spPr/>
        <p:txBody>
          <a:bodyPr/>
          <a:lstStyle>
            <a:lvl1pPr>
              <a:defRPr/>
            </a:lvl1pPr>
          </a:lstStyle>
          <a:p>
            <a:pPr>
              <a:defRPr/>
            </a:pPr>
            <a:endParaRPr lang="pl-PL" altLang="pl-PL"/>
          </a:p>
        </p:txBody>
      </p:sp>
      <p:sp>
        <p:nvSpPr>
          <p:cNvPr id="6" name="Footer Placeholder 4"/>
          <p:cNvSpPr>
            <a:spLocks noGrp="1"/>
          </p:cNvSpPr>
          <p:nvPr>
            <p:ph type="ftr" sz="quarter" idx="11"/>
          </p:nvPr>
        </p:nvSpPr>
        <p:spPr/>
        <p:txBody>
          <a:bodyPr/>
          <a:lstStyle>
            <a:lvl1pPr>
              <a:defRPr/>
            </a:lvl1pPr>
          </a:lstStyle>
          <a:p>
            <a:pPr>
              <a:defRPr/>
            </a:pPr>
            <a:endParaRPr lang="pl-PL" altLang="pl-PL"/>
          </a:p>
        </p:txBody>
      </p:sp>
      <p:sp>
        <p:nvSpPr>
          <p:cNvPr id="7" name="Slide Number Placeholder 5"/>
          <p:cNvSpPr>
            <a:spLocks noGrp="1"/>
          </p:cNvSpPr>
          <p:nvPr>
            <p:ph type="sldNum" sz="quarter" idx="12"/>
          </p:nvPr>
        </p:nvSpPr>
        <p:spPr/>
        <p:txBody>
          <a:bodyPr/>
          <a:lstStyle>
            <a:lvl1pPr>
              <a:defRPr/>
            </a:lvl1pPr>
          </a:lstStyle>
          <a:p>
            <a:pPr>
              <a:defRPr/>
            </a:pPr>
            <a:fld id="{E938E7BE-3B6E-4998-8C22-F95CCB52E755}" type="slidenum">
              <a:rPr lang="pl-PL" altLang="pl-PL"/>
              <a:pPr>
                <a:defRPr/>
              </a:pPr>
              <a:t>‹#›</a:t>
            </a:fld>
            <a:endParaRPr lang="pl-PL" altLang="pl-PL"/>
          </a:p>
        </p:txBody>
      </p:sp>
    </p:spTree>
    <p:extLst>
      <p:ext uri="{BB962C8B-B14F-4D97-AF65-F5344CB8AC3E}">
        <p14:creationId xmlns:p14="http://schemas.microsoft.com/office/powerpoint/2010/main" val="1332073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4"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pl-PL"/>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3"/>
          <p:cNvSpPr>
            <a:spLocks noGrp="1"/>
          </p:cNvSpPr>
          <p:nvPr>
            <p:ph type="dt" sz="half" idx="10"/>
          </p:nvPr>
        </p:nvSpPr>
        <p:spPr/>
        <p:txBody>
          <a:bodyPr/>
          <a:lstStyle>
            <a:lvl1pPr>
              <a:defRPr/>
            </a:lvl1pPr>
          </a:lstStyle>
          <a:p>
            <a:pPr>
              <a:defRPr/>
            </a:pPr>
            <a:endParaRPr lang="pl-PL" altLang="pl-PL"/>
          </a:p>
        </p:txBody>
      </p:sp>
      <p:sp>
        <p:nvSpPr>
          <p:cNvPr id="6" name="Footer Placeholder 4"/>
          <p:cNvSpPr>
            <a:spLocks noGrp="1"/>
          </p:cNvSpPr>
          <p:nvPr>
            <p:ph type="ftr" sz="quarter" idx="11"/>
          </p:nvPr>
        </p:nvSpPr>
        <p:spPr/>
        <p:txBody>
          <a:bodyPr/>
          <a:lstStyle>
            <a:lvl1pPr>
              <a:defRPr/>
            </a:lvl1pPr>
          </a:lstStyle>
          <a:p>
            <a:pPr>
              <a:defRPr/>
            </a:pPr>
            <a:endParaRPr lang="pl-PL" altLang="pl-PL"/>
          </a:p>
        </p:txBody>
      </p:sp>
      <p:sp>
        <p:nvSpPr>
          <p:cNvPr id="7" name="Slide Number Placeholder 5"/>
          <p:cNvSpPr>
            <a:spLocks noGrp="1"/>
          </p:cNvSpPr>
          <p:nvPr>
            <p:ph type="sldNum" sz="quarter" idx="12"/>
          </p:nvPr>
        </p:nvSpPr>
        <p:spPr/>
        <p:txBody>
          <a:bodyPr/>
          <a:lstStyle>
            <a:lvl1pPr>
              <a:defRPr/>
            </a:lvl1pPr>
          </a:lstStyle>
          <a:p>
            <a:pPr>
              <a:defRPr/>
            </a:pPr>
            <a:fld id="{23FE65F8-E15F-49E7-9DDB-6479F7B4C20E}" type="slidenum">
              <a:rPr lang="pl-PL" altLang="pl-PL"/>
              <a:pPr>
                <a:defRPr/>
              </a:pPr>
              <a:t>‹#›</a:t>
            </a:fld>
            <a:endParaRPr lang="pl-PL" altLang="pl-PL"/>
          </a:p>
        </p:txBody>
      </p:sp>
    </p:spTree>
    <p:extLst>
      <p:ext uri="{BB962C8B-B14F-4D97-AF65-F5344CB8AC3E}">
        <p14:creationId xmlns:p14="http://schemas.microsoft.com/office/powerpoint/2010/main" val="775188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3"/>
          <p:cNvSpPr>
            <a:spLocks noGrp="1"/>
          </p:cNvSpPr>
          <p:nvPr>
            <p:ph type="dt" sz="half" idx="10"/>
          </p:nvPr>
        </p:nvSpPr>
        <p:spPr/>
        <p:txBody>
          <a:bodyPr/>
          <a:lstStyle>
            <a:lvl1pPr>
              <a:defRPr/>
            </a:lvl1pPr>
          </a:lstStyle>
          <a:p>
            <a:pPr>
              <a:defRPr/>
            </a:pPr>
            <a:endParaRPr lang="pl-PL" altLang="pl-PL"/>
          </a:p>
        </p:txBody>
      </p:sp>
      <p:sp>
        <p:nvSpPr>
          <p:cNvPr id="6" name="Footer Placeholder 4"/>
          <p:cNvSpPr>
            <a:spLocks noGrp="1"/>
          </p:cNvSpPr>
          <p:nvPr>
            <p:ph type="ftr" sz="quarter" idx="11"/>
          </p:nvPr>
        </p:nvSpPr>
        <p:spPr/>
        <p:txBody>
          <a:bodyPr/>
          <a:lstStyle>
            <a:lvl1pPr>
              <a:defRPr/>
            </a:lvl1pPr>
          </a:lstStyle>
          <a:p>
            <a:pPr>
              <a:defRPr/>
            </a:pPr>
            <a:endParaRPr lang="pl-PL" altLang="pl-PL"/>
          </a:p>
        </p:txBody>
      </p:sp>
      <p:sp>
        <p:nvSpPr>
          <p:cNvPr id="7" name="Slide Number Placeholder 5"/>
          <p:cNvSpPr>
            <a:spLocks noGrp="1"/>
          </p:cNvSpPr>
          <p:nvPr>
            <p:ph type="sldNum" sz="quarter" idx="12"/>
          </p:nvPr>
        </p:nvSpPr>
        <p:spPr/>
        <p:txBody>
          <a:bodyPr/>
          <a:lstStyle>
            <a:lvl1pPr>
              <a:defRPr/>
            </a:lvl1pPr>
          </a:lstStyle>
          <a:p>
            <a:pPr>
              <a:defRPr/>
            </a:pPr>
            <a:fld id="{78846D64-38F1-47A4-A009-3258D875AB3A}" type="slidenum">
              <a:rPr lang="pl-PL" altLang="pl-PL"/>
              <a:pPr>
                <a:defRPr/>
              </a:pPr>
              <a:t>‹#›</a:t>
            </a:fld>
            <a:endParaRPr lang="pl-PL" altLang="pl-PL"/>
          </a:p>
        </p:txBody>
      </p:sp>
    </p:spTree>
    <p:extLst>
      <p:ext uri="{BB962C8B-B14F-4D97-AF65-F5344CB8AC3E}">
        <p14:creationId xmlns:p14="http://schemas.microsoft.com/office/powerpoint/2010/main" val="2162170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pl-PL"/>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pl-PL" altLang="pl-PL"/>
          </a:p>
        </p:txBody>
      </p:sp>
      <p:sp>
        <p:nvSpPr>
          <p:cNvPr id="6" name="Footer Placeholder 4"/>
          <p:cNvSpPr>
            <a:spLocks noGrp="1"/>
          </p:cNvSpPr>
          <p:nvPr>
            <p:ph type="ftr" sz="quarter" idx="11"/>
          </p:nvPr>
        </p:nvSpPr>
        <p:spPr/>
        <p:txBody>
          <a:bodyPr/>
          <a:lstStyle>
            <a:lvl1pPr>
              <a:defRPr/>
            </a:lvl1pPr>
          </a:lstStyle>
          <a:p>
            <a:pPr>
              <a:defRPr/>
            </a:pPr>
            <a:endParaRPr lang="pl-PL" altLang="pl-PL"/>
          </a:p>
        </p:txBody>
      </p:sp>
      <p:sp>
        <p:nvSpPr>
          <p:cNvPr id="7" name="Slide Number Placeholder 5"/>
          <p:cNvSpPr>
            <a:spLocks noGrp="1"/>
          </p:cNvSpPr>
          <p:nvPr>
            <p:ph type="sldNum" sz="quarter" idx="12"/>
          </p:nvPr>
        </p:nvSpPr>
        <p:spPr/>
        <p:txBody>
          <a:bodyPr/>
          <a:lstStyle>
            <a:lvl1pPr>
              <a:defRPr/>
            </a:lvl1pPr>
          </a:lstStyle>
          <a:p>
            <a:pPr>
              <a:defRPr/>
            </a:pPr>
            <a:fld id="{3C05DEEF-B75B-4D07-B9F0-2A802F5D542D}" type="slidenum">
              <a:rPr lang="pl-PL" altLang="pl-PL"/>
              <a:pPr>
                <a:defRPr/>
              </a:pPr>
              <a:t>‹#›</a:t>
            </a:fld>
            <a:endParaRPr lang="pl-PL" altLang="pl-PL"/>
          </a:p>
        </p:txBody>
      </p:sp>
    </p:spTree>
    <p:extLst>
      <p:ext uri="{BB962C8B-B14F-4D97-AF65-F5344CB8AC3E}">
        <p14:creationId xmlns:p14="http://schemas.microsoft.com/office/powerpoint/2010/main" val="3418573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6" name="Date Placeholder 4"/>
          <p:cNvSpPr>
            <a:spLocks noGrp="1"/>
          </p:cNvSpPr>
          <p:nvPr>
            <p:ph type="dt" sz="half" idx="10"/>
          </p:nvPr>
        </p:nvSpPr>
        <p:spPr/>
        <p:txBody>
          <a:bodyPr/>
          <a:lstStyle>
            <a:lvl1pPr>
              <a:defRPr/>
            </a:lvl1pPr>
          </a:lstStyle>
          <a:p>
            <a:pPr>
              <a:defRPr/>
            </a:pPr>
            <a:endParaRPr lang="pl-PL" altLang="pl-PL"/>
          </a:p>
        </p:txBody>
      </p:sp>
      <p:sp>
        <p:nvSpPr>
          <p:cNvPr id="7" name="Footer Placeholder 5"/>
          <p:cNvSpPr>
            <a:spLocks noGrp="1"/>
          </p:cNvSpPr>
          <p:nvPr>
            <p:ph type="ftr" sz="quarter" idx="11"/>
          </p:nvPr>
        </p:nvSpPr>
        <p:spPr/>
        <p:txBody>
          <a:bodyPr/>
          <a:lstStyle>
            <a:lvl1pPr>
              <a:defRPr/>
            </a:lvl1pPr>
          </a:lstStyle>
          <a:p>
            <a:pPr>
              <a:defRPr/>
            </a:pPr>
            <a:endParaRPr lang="pl-PL" altLang="pl-PL"/>
          </a:p>
        </p:txBody>
      </p:sp>
      <p:sp>
        <p:nvSpPr>
          <p:cNvPr id="8" name="Slide Number Placeholder 6"/>
          <p:cNvSpPr>
            <a:spLocks noGrp="1"/>
          </p:cNvSpPr>
          <p:nvPr>
            <p:ph type="sldNum" sz="quarter" idx="12"/>
          </p:nvPr>
        </p:nvSpPr>
        <p:spPr/>
        <p:txBody>
          <a:bodyPr/>
          <a:lstStyle>
            <a:lvl1pPr>
              <a:defRPr/>
            </a:lvl1pPr>
          </a:lstStyle>
          <a:p>
            <a:pPr>
              <a:defRPr/>
            </a:pPr>
            <a:fld id="{24843FA3-A944-423F-BF5D-199A491FD8B2}" type="slidenum">
              <a:rPr lang="pl-PL" altLang="pl-PL"/>
              <a:pPr>
                <a:defRPr/>
              </a:pPr>
              <a:t>‹#›</a:t>
            </a:fld>
            <a:endParaRPr lang="pl-PL" altLang="pl-PL"/>
          </a:p>
        </p:txBody>
      </p:sp>
    </p:spTree>
    <p:extLst>
      <p:ext uri="{BB962C8B-B14F-4D97-AF65-F5344CB8AC3E}">
        <p14:creationId xmlns:p14="http://schemas.microsoft.com/office/powerpoint/2010/main" val="2073257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a:xfrm>
            <a:off x="630238" y="365125"/>
            <a:ext cx="7886700" cy="1325563"/>
          </a:xfrm>
        </p:spPr>
        <p:txBody>
          <a:bodyPr/>
          <a:lstStyle/>
          <a:p>
            <a:r>
              <a:rPr lang="en-US"/>
              <a:t>Click to edit Master title style</a:t>
            </a:r>
            <a:endParaRPr lang="pl-PL"/>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8" name="Date Placeholder 6"/>
          <p:cNvSpPr>
            <a:spLocks noGrp="1"/>
          </p:cNvSpPr>
          <p:nvPr>
            <p:ph type="dt" sz="half" idx="10"/>
          </p:nvPr>
        </p:nvSpPr>
        <p:spPr/>
        <p:txBody>
          <a:bodyPr/>
          <a:lstStyle>
            <a:lvl1pPr>
              <a:defRPr/>
            </a:lvl1pPr>
          </a:lstStyle>
          <a:p>
            <a:pPr>
              <a:defRPr/>
            </a:pPr>
            <a:endParaRPr lang="pl-PL" altLang="pl-PL"/>
          </a:p>
        </p:txBody>
      </p:sp>
      <p:sp>
        <p:nvSpPr>
          <p:cNvPr id="9" name="Footer Placeholder 7"/>
          <p:cNvSpPr>
            <a:spLocks noGrp="1"/>
          </p:cNvSpPr>
          <p:nvPr>
            <p:ph type="ftr" sz="quarter" idx="11"/>
          </p:nvPr>
        </p:nvSpPr>
        <p:spPr/>
        <p:txBody>
          <a:bodyPr/>
          <a:lstStyle>
            <a:lvl1pPr>
              <a:defRPr/>
            </a:lvl1pPr>
          </a:lstStyle>
          <a:p>
            <a:pPr>
              <a:defRPr/>
            </a:pPr>
            <a:endParaRPr lang="pl-PL" altLang="pl-PL"/>
          </a:p>
        </p:txBody>
      </p:sp>
      <p:sp>
        <p:nvSpPr>
          <p:cNvPr id="10" name="Slide Number Placeholder 8"/>
          <p:cNvSpPr>
            <a:spLocks noGrp="1"/>
          </p:cNvSpPr>
          <p:nvPr>
            <p:ph type="sldNum" sz="quarter" idx="12"/>
          </p:nvPr>
        </p:nvSpPr>
        <p:spPr/>
        <p:txBody>
          <a:bodyPr/>
          <a:lstStyle>
            <a:lvl1pPr>
              <a:defRPr/>
            </a:lvl1pPr>
          </a:lstStyle>
          <a:p>
            <a:pPr>
              <a:defRPr/>
            </a:pPr>
            <a:fld id="{BE83B812-AF37-422C-8D8C-9753806368BB}" type="slidenum">
              <a:rPr lang="pl-PL" altLang="pl-PL"/>
              <a:pPr>
                <a:defRPr/>
              </a:pPr>
              <a:t>‹#›</a:t>
            </a:fld>
            <a:endParaRPr lang="pl-PL" altLang="pl-PL"/>
          </a:p>
        </p:txBody>
      </p:sp>
    </p:spTree>
    <p:extLst>
      <p:ext uri="{BB962C8B-B14F-4D97-AF65-F5344CB8AC3E}">
        <p14:creationId xmlns:p14="http://schemas.microsoft.com/office/powerpoint/2010/main" val="212336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p:txBody>
          <a:bodyPr/>
          <a:lstStyle/>
          <a:p>
            <a:r>
              <a:rPr lang="en-US"/>
              <a:t>Click to edit Master title style</a:t>
            </a:r>
            <a:endParaRPr lang="pl-PL"/>
          </a:p>
        </p:txBody>
      </p:sp>
      <p:sp>
        <p:nvSpPr>
          <p:cNvPr id="4" name="Date Placeholder 2"/>
          <p:cNvSpPr>
            <a:spLocks noGrp="1"/>
          </p:cNvSpPr>
          <p:nvPr>
            <p:ph type="dt" sz="half" idx="10"/>
          </p:nvPr>
        </p:nvSpPr>
        <p:spPr/>
        <p:txBody>
          <a:bodyPr/>
          <a:lstStyle>
            <a:lvl1pPr>
              <a:defRPr/>
            </a:lvl1pPr>
          </a:lstStyle>
          <a:p>
            <a:pPr>
              <a:defRPr/>
            </a:pPr>
            <a:endParaRPr lang="pl-PL" altLang="pl-PL"/>
          </a:p>
        </p:txBody>
      </p:sp>
      <p:sp>
        <p:nvSpPr>
          <p:cNvPr id="5" name="Footer Placeholder 3"/>
          <p:cNvSpPr>
            <a:spLocks noGrp="1"/>
          </p:cNvSpPr>
          <p:nvPr>
            <p:ph type="ftr" sz="quarter" idx="11"/>
          </p:nvPr>
        </p:nvSpPr>
        <p:spPr/>
        <p:txBody>
          <a:bodyPr/>
          <a:lstStyle>
            <a:lvl1pPr>
              <a:defRPr/>
            </a:lvl1pPr>
          </a:lstStyle>
          <a:p>
            <a:pPr>
              <a:defRPr/>
            </a:pPr>
            <a:endParaRPr lang="pl-PL" altLang="pl-PL"/>
          </a:p>
        </p:txBody>
      </p:sp>
      <p:sp>
        <p:nvSpPr>
          <p:cNvPr id="6" name="Slide Number Placeholder 4"/>
          <p:cNvSpPr>
            <a:spLocks noGrp="1"/>
          </p:cNvSpPr>
          <p:nvPr>
            <p:ph type="sldNum" sz="quarter" idx="12"/>
          </p:nvPr>
        </p:nvSpPr>
        <p:spPr/>
        <p:txBody>
          <a:bodyPr/>
          <a:lstStyle>
            <a:lvl1pPr>
              <a:defRPr/>
            </a:lvl1pPr>
          </a:lstStyle>
          <a:p>
            <a:pPr>
              <a:defRPr/>
            </a:pPr>
            <a:fld id="{89C06FB6-D553-4CF9-91E8-7C115166A5EA}" type="slidenum">
              <a:rPr lang="pl-PL" altLang="pl-PL"/>
              <a:pPr>
                <a:defRPr/>
              </a:pPr>
              <a:t>‹#›</a:t>
            </a:fld>
            <a:endParaRPr lang="pl-PL" altLang="pl-PL"/>
          </a:p>
        </p:txBody>
      </p:sp>
    </p:spTree>
    <p:extLst>
      <p:ext uri="{BB962C8B-B14F-4D97-AF65-F5344CB8AC3E}">
        <p14:creationId xmlns:p14="http://schemas.microsoft.com/office/powerpoint/2010/main" val="2229269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Date Placeholder 1"/>
          <p:cNvSpPr>
            <a:spLocks noGrp="1"/>
          </p:cNvSpPr>
          <p:nvPr>
            <p:ph type="dt" sz="half" idx="10"/>
          </p:nvPr>
        </p:nvSpPr>
        <p:spPr/>
        <p:txBody>
          <a:bodyPr/>
          <a:lstStyle>
            <a:lvl1pPr>
              <a:defRPr/>
            </a:lvl1pPr>
          </a:lstStyle>
          <a:p>
            <a:pPr>
              <a:defRPr/>
            </a:pPr>
            <a:endParaRPr lang="pl-PL" altLang="pl-PL"/>
          </a:p>
        </p:txBody>
      </p:sp>
      <p:sp>
        <p:nvSpPr>
          <p:cNvPr id="4" name="Footer Placeholder 2"/>
          <p:cNvSpPr>
            <a:spLocks noGrp="1"/>
          </p:cNvSpPr>
          <p:nvPr>
            <p:ph type="ftr" sz="quarter" idx="11"/>
          </p:nvPr>
        </p:nvSpPr>
        <p:spPr/>
        <p:txBody>
          <a:bodyPr/>
          <a:lstStyle>
            <a:lvl1pPr>
              <a:defRPr/>
            </a:lvl1pPr>
          </a:lstStyle>
          <a:p>
            <a:pPr>
              <a:defRPr/>
            </a:pPr>
            <a:endParaRPr lang="pl-PL" altLang="pl-PL"/>
          </a:p>
        </p:txBody>
      </p:sp>
      <p:sp>
        <p:nvSpPr>
          <p:cNvPr id="5" name="Slide Number Placeholder 3"/>
          <p:cNvSpPr>
            <a:spLocks noGrp="1"/>
          </p:cNvSpPr>
          <p:nvPr>
            <p:ph type="sldNum" sz="quarter" idx="12"/>
          </p:nvPr>
        </p:nvSpPr>
        <p:spPr/>
        <p:txBody>
          <a:bodyPr/>
          <a:lstStyle>
            <a:lvl1pPr>
              <a:defRPr/>
            </a:lvl1pPr>
          </a:lstStyle>
          <a:p>
            <a:pPr>
              <a:defRPr/>
            </a:pPr>
            <a:fld id="{2EA5F193-7978-4544-A887-E0097D9B4367}" type="slidenum">
              <a:rPr lang="pl-PL" altLang="pl-PL"/>
              <a:pPr>
                <a:defRPr/>
              </a:pPr>
              <a:t>‹#›</a:t>
            </a:fld>
            <a:endParaRPr lang="pl-PL" altLang="pl-PL"/>
          </a:p>
        </p:txBody>
      </p:sp>
    </p:spTree>
    <p:extLst>
      <p:ext uri="{BB962C8B-B14F-4D97-AF65-F5344CB8AC3E}">
        <p14:creationId xmlns:p14="http://schemas.microsoft.com/office/powerpoint/2010/main" val="187323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pl-PL"/>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pl-PL" altLang="pl-PL"/>
          </a:p>
        </p:txBody>
      </p:sp>
      <p:sp>
        <p:nvSpPr>
          <p:cNvPr id="7" name="Footer Placeholder 5"/>
          <p:cNvSpPr>
            <a:spLocks noGrp="1"/>
          </p:cNvSpPr>
          <p:nvPr>
            <p:ph type="ftr" sz="quarter" idx="11"/>
          </p:nvPr>
        </p:nvSpPr>
        <p:spPr/>
        <p:txBody>
          <a:bodyPr/>
          <a:lstStyle>
            <a:lvl1pPr>
              <a:defRPr/>
            </a:lvl1pPr>
          </a:lstStyle>
          <a:p>
            <a:pPr>
              <a:defRPr/>
            </a:pPr>
            <a:endParaRPr lang="pl-PL" altLang="pl-PL"/>
          </a:p>
        </p:txBody>
      </p:sp>
      <p:sp>
        <p:nvSpPr>
          <p:cNvPr id="8" name="Slide Number Placeholder 6"/>
          <p:cNvSpPr>
            <a:spLocks noGrp="1"/>
          </p:cNvSpPr>
          <p:nvPr>
            <p:ph type="sldNum" sz="quarter" idx="12"/>
          </p:nvPr>
        </p:nvSpPr>
        <p:spPr/>
        <p:txBody>
          <a:bodyPr/>
          <a:lstStyle>
            <a:lvl1pPr>
              <a:defRPr/>
            </a:lvl1pPr>
          </a:lstStyle>
          <a:p>
            <a:pPr>
              <a:defRPr/>
            </a:pPr>
            <a:fld id="{6CE5B8CE-D6E7-4891-BB20-5BA4E89E6878}" type="slidenum">
              <a:rPr lang="pl-PL" altLang="pl-PL"/>
              <a:pPr>
                <a:defRPr/>
              </a:pPr>
              <a:t>‹#›</a:t>
            </a:fld>
            <a:endParaRPr lang="pl-PL" altLang="pl-PL"/>
          </a:p>
        </p:txBody>
      </p:sp>
    </p:spTree>
    <p:extLst>
      <p:ext uri="{BB962C8B-B14F-4D97-AF65-F5344CB8AC3E}">
        <p14:creationId xmlns:p14="http://schemas.microsoft.com/office/powerpoint/2010/main" val="2739591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power point angieslka_potem"/>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5713413"/>
            <a:ext cx="9144000" cy="1171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pl-PL"/>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pl-PL" altLang="pl-PL"/>
          </a:p>
        </p:txBody>
      </p:sp>
      <p:sp>
        <p:nvSpPr>
          <p:cNvPr id="7" name="Footer Placeholder 5"/>
          <p:cNvSpPr>
            <a:spLocks noGrp="1"/>
          </p:cNvSpPr>
          <p:nvPr>
            <p:ph type="ftr" sz="quarter" idx="11"/>
          </p:nvPr>
        </p:nvSpPr>
        <p:spPr/>
        <p:txBody>
          <a:bodyPr/>
          <a:lstStyle>
            <a:lvl1pPr>
              <a:defRPr/>
            </a:lvl1pPr>
          </a:lstStyle>
          <a:p>
            <a:pPr>
              <a:defRPr/>
            </a:pPr>
            <a:endParaRPr lang="pl-PL" altLang="pl-PL"/>
          </a:p>
        </p:txBody>
      </p:sp>
      <p:sp>
        <p:nvSpPr>
          <p:cNvPr id="8" name="Slide Number Placeholder 6"/>
          <p:cNvSpPr>
            <a:spLocks noGrp="1"/>
          </p:cNvSpPr>
          <p:nvPr>
            <p:ph type="sldNum" sz="quarter" idx="12"/>
          </p:nvPr>
        </p:nvSpPr>
        <p:spPr/>
        <p:txBody>
          <a:bodyPr/>
          <a:lstStyle>
            <a:lvl1pPr>
              <a:defRPr/>
            </a:lvl1pPr>
          </a:lstStyle>
          <a:p>
            <a:pPr>
              <a:defRPr/>
            </a:pPr>
            <a:fld id="{FCA3D46B-A4B5-4BDD-AE5A-5EA742F5CBCE}" type="slidenum">
              <a:rPr lang="pl-PL" altLang="pl-PL"/>
              <a:pPr>
                <a:defRPr/>
              </a:pPr>
              <a:t>‹#›</a:t>
            </a:fld>
            <a:endParaRPr lang="pl-PL" altLang="pl-PL"/>
          </a:p>
        </p:txBody>
      </p:sp>
    </p:spTree>
    <p:extLst>
      <p:ext uri="{BB962C8B-B14F-4D97-AF65-F5344CB8AC3E}">
        <p14:creationId xmlns:p14="http://schemas.microsoft.com/office/powerpoint/2010/main" val="1191378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l-PL" altLang="pl-PL"/>
              <a:t>Kliknij, aby edytować styl wzorca tytułu</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l-PL" altLang="pl-PL"/>
              <a:t>Kliknij, aby edytować style wzorca tekstu</a:t>
            </a:r>
          </a:p>
          <a:p>
            <a:pPr lvl="1"/>
            <a:r>
              <a:rPr lang="pl-PL" altLang="pl-PL"/>
              <a:t>Drugi poziom</a:t>
            </a:r>
          </a:p>
          <a:p>
            <a:pPr lvl="2"/>
            <a:r>
              <a:rPr lang="pl-PL" altLang="pl-PL"/>
              <a:t>Trzeci poziom</a:t>
            </a:r>
          </a:p>
          <a:p>
            <a:pPr lvl="3"/>
            <a:r>
              <a:rPr lang="pl-PL" altLang="pl-PL"/>
              <a:t>Czwarty poziom</a:t>
            </a:r>
          </a:p>
          <a:p>
            <a:pPr lvl="4"/>
            <a:r>
              <a:rPr lang="pl-PL" altLang="pl-PL"/>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pl-PL" altLang="pl-PL"/>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pl-PL" altLang="pl-PL"/>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7EC28602-4F17-46C7-ACD3-35C7DF23545E}" type="slidenum">
              <a:rPr lang="pl-PL" altLang="pl-PL"/>
              <a:pPr>
                <a:defRPr/>
              </a:pPr>
              <a:t>‹#›</a:t>
            </a:fld>
            <a:endParaRPr lang="pl-PL" altLang="pl-PL"/>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twitter.com/UEwP" TargetMode="External"/><Relationship Id="rId13" Type="http://schemas.openxmlformats.org/officeDocument/2006/relationships/image" Target="../media/image8.png"/><Relationship Id="rId3" Type="http://schemas.openxmlformats.org/officeDocument/2006/relationships/hyperlink" Target="mailto:%20Andrzej.Niemiec@ue.poznan.pl" TargetMode="External"/><Relationship Id="rId7" Type="http://schemas.openxmlformats.org/officeDocument/2006/relationships/image" Target="../media/image5.png"/><Relationship Id="rId12" Type="http://schemas.openxmlformats.org/officeDocument/2006/relationships/hyperlink" Target="https://www.linkedin.com/m/logi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facebook.com/uepoznan/" TargetMode="External"/><Relationship Id="rId11" Type="http://schemas.openxmlformats.org/officeDocument/2006/relationships/image" Target="../media/image7.png"/><Relationship Id="rId5" Type="http://schemas.openxmlformats.org/officeDocument/2006/relationships/image" Target="../media/image4.jpeg"/><Relationship Id="rId10" Type="http://schemas.openxmlformats.org/officeDocument/2006/relationships/hyperlink" Target="https://www.instagram.com/uepoznan/" TargetMode="External"/><Relationship Id="rId4" Type="http://schemas.openxmlformats.org/officeDocument/2006/relationships/hyperlink" Target="http://www.ue.poznan.pl/" TargetMode="External"/><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subTitle" idx="1"/>
          </p:nvPr>
        </p:nvSpPr>
        <p:spPr>
          <a:xfrm>
            <a:off x="1371600" y="3434956"/>
            <a:ext cx="6400800" cy="1752600"/>
          </a:xfrm>
        </p:spPr>
        <p:txBody>
          <a:bodyPr/>
          <a:lstStyle/>
          <a:p>
            <a:r>
              <a:rPr lang="en-US" i="1" dirty="0"/>
              <a:t>Trust in Computer Information Systems: A Comparative Analysis of E-Government and Corporate IT Systems in the Digital Transformation Era</a:t>
            </a:r>
            <a:endParaRPr lang="pl-PL" dirty="0"/>
          </a:p>
        </p:txBody>
      </p:sp>
      <p:pic>
        <p:nvPicPr>
          <p:cNvPr id="12291" name="Picture 4" descr="power point angieslka_glowny slajd"/>
          <p:cNvPicPr>
            <a:picLocks noChangeAspect="1" noChangeArrowheads="1"/>
          </p:cNvPicPr>
          <p:nvPr/>
        </p:nvPicPr>
        <p:blipFill rotWithShape="1">
          <a:blip r:embed="rId3">
            <a:extLst>
              <a:ext uri="{28A0092B-C50C-407E-A947-70E740481C1C}">
                <a14:useLocalDpi xmlns:a14="http://schemas.microsoft.com/office/drawing/2010/main" val="0"/>
              </a:ext>
            </a:extLst>
          </a:blip>
          <a:srcRect l="5114" t="67861" r="64962"/>
          <a:stretch/>
        </p:blipFill>
        <p:spPr bwMode="auto">
          <a:xfrm>
            <a:off x="208924" y="415256"/>
            <a:ext cx="2736304" cy="97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TextBox 1"/>
          <p:cNvSpPr txBox="1">
            <a:spLocks noChangeArrowheads="1"/>
          </p:cNvSpPr>
          <p:nvPr/>
        </p:nvSpPr>
        <p:spPr bwMode="auto">
          <a:xfrm>
            <a:off x="1002106" y="5229200"/>
            <a:ext cx="7139788"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indent="0" algn="ctr">
              <a:buNone/>
            </a:pPr>
            <a:r>
              <a:rPr lang="pl-PL" sz="1400" dirty="0"/>
              <a:t>dr hab. Andrzej Niemiec</a:t>
            </a:r>
            <a:r>
              <a:rPr lang="pl-PL" sz="1100" dirty="0"/>
              <a:t/>
            </a:r>
            <a:br>
              <a:rPr lang="pl-PL" sz="1100" dirty="0"/>
            </a:br>
            <a:r>
              <a:rPr lang="pl-PL" sz="1200" dirty="0"/>
              <a:t>Uniwersytet Ekonomiczny w Poznaniu;  Katedra Controllingu, Analizy Finansowej i Wyceny</a:t>
            </a:r>
            <a:r>
              <a:rPr lang="pl-PL" sz="1100" dirty="0"/>
              <a:t/>
            </a:r>
            <a:br>
              <a:rPr lang="pl-PL" sz="1100" dirty="0"/>
            </a:br>
            <a:r>
              <a:rPr lang="pl-PL" sz="1400" dirty="0"/>
              <a:t>mgr </a:t>
            </a:r>
            <a:r>
              <a:rPr lang="pl-PL" sz="1400" dirty="0" smtClean="0"/>
              <a:t>Małgorzata </a:t>
            </a:r>
            <a:r>
              <a:rPr lang="pl-PL" sz="1400" dirty="0" err="1"/>
              <a:t>Golasińska</a:t>
            </a:r>
            <a:r>
              <a:rPr lang="pl-PL" sz="1100" dirty="0"/>
              <a:t/>
            </a:r>
            <a:br>
              <a:rPr lang="pl-PL" sz="1100" dirty="0"/>
            </a:br>
            <a:r>
              <a:rPr lang="pl-PL" sz="1100" dirty="0"/>
              <a:t>Szkoła Doktorska Uniwersytetu Szczecińskiego; Instytut Zarządzania Uniwersytetu Szczecińskiego;</a:t>
            </a:r>
            <a:br>
              <a:rPr lang="pl-PL" sz="1100" dirty="0"/>
            </a:br>
            <a:r>
              <a:rPr lang="pl-PL" sz="1100" dirty="0"/>
              <a:t>Grupa Azoty Zakłady Chemiczne „Police” </a:t>
            </a:r>
            <a:r>
              <a:rPr lang="pl-PL" sz="1100" dirty="0" smtClean="0"/>
              <a:t>S.A.</a:t>
            </a:r>
            <a:endParaRPr lang="pl-PL" sz="1100" dirty="0"/>
          </a:p>
        </p:txBody>
      </p:sp>
      <p:pic>
        <p:nvPicPr>
          <p:cNvPr id="5" name="Picture 2">
            <a:extLst>
              <a:ext uri="{FF2B5EF4-FFF2-40B4-BE49-F238E27FC236}">
                <a16:creationId xmlns:a16="http://schemas.microsoft.com/office/drawing/2014/main" id="{768B89FD-75C6-F27D-26DB-A4CE232C1DA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015" r="2015"/>
          <a:stretch>
            <a:fillRect/>
          </a:stretch>
        </p:blipFill>
        <p:spPr bwMode="auto">
          <a:xfrm>
            <a:off x="208924" y="1545480"/>
            <a:ext cx="3426972" cy="1019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descr="power point angieslka_glowny slajd"/>
          <p:cNvPicPr>
            <a:picLocks noChangeAspect="1" noChangeArrowheads="1"/>
          </p:cNvPicPr>
          <p:nvPr/>
        </p:nvPicPr>
        <p:blipFill rotWithShape="1">
          <a:blip r:embed="rId3">
            <a:extLst>
              <a:ext uri="{28A0092B-C50C-407E-A947-70E740481C1C}">
                <a14:useLocalDpi xmlns:a14="http://schemas.microsoft.com/office/drawing/2010/main" val="0"/>
              </a:ext>
            </a:extLst>
          </a:blip>
          <a:srcRect l="38975"/>
          <a:stretch/>
        </p:blipFill>
        <p:spPr bwMode="auto">
          <a:xfrm>
            <a:off x="3563888" y="-26988"/>
            <a:ext cx="5580112" cy="303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Trust: </a:t>
            </a:r>
            <a:r>
              <a:rPr lang="en-US" dirty="0"/>
              <a:t>Support</a:t>
            </a:r>
            <a:endParaRPr lang="pl-PL" dirty="0"/>
          </a:p>
        </p:txBody>
      </p:sp>
      <p:sp>
        <p:nvSpPr>
          <p:cNvPr id="3" name="Symbol zastępczy zawartości 2"/>
          <p:cNvSpPr>
            <a:spLocks noGrp="1"/>
          </p:cNvSpPr>
          <p:nvPr>
            <p:ph idx="1"/>
          </p:nvPr>
        </p:nvSpPr>
        <p:spPr/>
        <p:txBody>
          <a:bodyPr/>
          <a:lstStyle/>
          <a:p>
            <a:r>
              <a:rPr lang="en-US" sz="2000" dirty="0"/>
              <a:t>In e-government, support mechanisms such as user tutorials, FAQs, and responsive helpdesks are crucial for assisting citizens in navigating digital services. The ability to protect users' rights and interests through effective support is also a key factor in building trust.</a:t>
            </a:r>
            <a:endParaRPr lang="pl-PL" sz="2000" dirty="0"/>
          </a:p>
          <a:p>
            <a:r>
              <a:rPr lang="en-US" sz="2000" dirty="0"/>
              <a:t>Corporate IT systems also require robust support to address user concerns and technical issues promptly. Providing comprehensive support services ensures that users can rely on the system to meet their needs, thereby enhancing their overall experience and trust. For instance, the presence of support frameworks for managing mobile payments and addressing security concerns can significantly influence the adoption and trust in mobile commerce technologies (</a:t>
            </a:r>
            <a:r>
              <a:rPr lang="en-US" sz="2000" dirty="0" err="1"/>
              <a:t>Sassi</a:t>
            </a:r>
            <a:r>
              <a:rPr lang="en-US" sz="2000" dirty="0"/>
              <a:t> et al., 2022).</a:t>
            </a:r>
            <a:endParaRPr lang="pl-PL" sz="2000" dirty="0"/>
          </a:p>
        </p:txBody>
      </p:sp>
    </p:spTree>
    <p:extLst>
      <p:ext uri="{BB962C8B-B14F-4D97-AF65-F5344CB8AC3E}">
        <p14:creationId xmlns:p14="http://schemas.microsoft.com/office/powerpoint/2010/main" val="1170578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Research</a:t>
            </a:r>
            <a:r>
              <a:rPr lang="pl-PL" dirty="0" smtClean="0"/>
              <a:t>: </a:t>
            </a:r>
            <a:r>
              <a:rPr lang="pl-PL" dirty="0" err="1" smtClean="0"/>
              <a:t>method</a:t>
            </a:r>
            <a:endParaRPr lang="pl-PL" dirty="0"/>
          </a:p>
        </p:txBody>
      </p:sp>
      <p:sp>
        <p:nvSpPr>
          <p:cNvPr id="3" name="Symbol zastępczy zawartości 2"/>
          <p:cNvSpPr>
            <a:spLocks noGrp="1"/>
          </p:cNvSpPr>
          <p:nvPr>
            <p:ph idx="1"/>
          </p:nvPr>
        </p:nvSpPr>
        <p:spPr/>
        <p:txBody>
          <a:bodyPr/>
          <a:lstStyle/>
          <a:p>
            <a:r>
              <a:rPr lang="pl-PL" sz="2000" dirty="0" err="1"/>
              <a:t>Defining</a:t>
            </a:r>
            <a:r>
              <a:rPr lang="pl-PL" sz="2000" dirty="0"/>
              <a:t> trust </a:t>
            </a:r>
            <a:r>
              <a:rPr lang="pl-PL" sz="2000" dirty="0" err="1"/>
              <a:t>categories</a:t>
            </a:r>
            <a:r>
              <a:rPr lang="pl-PL" sz="2000" dirty="0"/>
              <a:t>: </a:t>
            </a:r>
            <a:r>
              <a:rPr lang="pl-PL" sz="2000" dirty="0" err="1"/>
              <a:t>functionality</a:t>
            </a:r>
            <a:r>
              <a:rPr lang="pl-PL" sz="2000" dirty="0"/>
              <a:t> (F), </a:t>
            </a:r>
            <a:r>
              <a:rPr lang="pl-PL" sz="2000" dirty="0" err="1"/>
              <a:t>reliability</a:t>
            </a:r>
            <a:r>
              <a:rPr lang="pl-PL" sz="2000" dirty="0"/>
              <a:t> (R), </a:t>
            </a:r>
            <a:r>
              <a:rPr lang="pl-PL" sz="2000" dirty="0" err="1"/>
              <a:t>support</a:t>
            </a:r>
            <a:r>
              <a:rPr lang="pl-PL" sz="2000" dirty="0"/>
              <a:t> (S).</a:t>
            </a:r>
          </a:p>
          <a:p>
            <a:r>
              <a:rPr lang="pl-PL" sz="2000" dirty="0" err="1"/>
              <a:t>Questionnaire</a:t>
            </a:r>
            <a:r>
              <a:rPr lang="pl-PL" sz="2000" dirty="0"/>
              <a:t> on trust: </a:t>
            </a:r>
          </a:p>
          <a:p>
            <a:pPr lvl="1"/>
            <a:r>
              <a:rPr lang="pl-PL" sz="1600" dirty="0" err="1"/>
              <a:t>general</a:t>
            </a:r>
            <a:r>
              <a:rPr lang="pl-PL" sz="1600" dirty="0"/>
              <a:t> (</a:t>
            </a:r>
            <a:r>
              <a:rPr lang="pl-PL" sz="1600" dirty="0" err="1"/>
              <a:t>age</a:t>
            </a:r>
            <a:r>
              <a:rPr lang="pl-PL" sz="1600" dirty="0"/>
              <a:t>, </a:t>
            </a:r>
            <a:r>
              <a:rPr lang="pl-PL" sz="1600" dirty="0" err="1"/>
              <a:t>gender</a:t>
            </a:r>
            <a:r>
              <a:rPr lang="pl-PL" sz="1600" dirty="0"/>
              <a:t>, </a:t>
            </a:r>
            <a:r>
              <a:rPr lang="pl-PL" sz="1600" dirty="0" err="1"/>
              <a:t>education</a:t>
            </a:r>
            <a:r>
              <a:rPr lang="pl-PL" sz="1600" dirty="0"/>
              <a:t> </a:t>
            </a:r>
            <a:r>
              <a:rPr lang="pl-PL" sz="1600" dirty="0" err="1"/>
              <a:t>level</a:t>
            </a:r>
            <a:r>
              <a:rPr lang="pl-PL" sz="1600" dirty="0"/>
              <a:t>, </a:t>
            </a:r>
            <a:r>
              <a:rPr lang="pl-PL" sz="1600" dirty="0" err="1"/>
              <a:t>internet</a:t>
            </a:r>
            <a:r>
              <a:rPr lang="pl-PL" sz="1600" dirty="0"/>
              <a:t> </a:t>
            </a:r>
            <a:r>
              <a:rPr lang="pl-PL" sz="1600" dirty="0" err="1"/>
              <a:t>usage</a:t>
            </a:r>
            <a:r>
              <a:rPr lang="pl-PL" sz="1600" dirty="0"/>
              <a:t> etc.), </a:t>
            </a:r>
          </a:p>
          <a:p>
            <a:pPr lvl="1"/>
            <a:r>
              <a:rPr lang="pl-PL" sz="1600" dirty="0"/>
              <a:t>e-</a:t>
            </a:r>
            <a:r>
              <a:rPr lang="pl-PL" sz="1600" dirty="0" err="1"/>
              <a:t>government</a:t>
            </a:r>
            <a:r>
              <a:rPr lang="pl-PL" sz="1600" dirty="0"/>
              <a:t> </a:t>
            </a:r>
            <a:r>
              <a:rPr lang="pl-PL" sz="1600" dirty="0" err="1"/>
              <a:t>systems</a:t>
            </a:r>
            <a:r>
              <a:rPr lang="pl-PL" sz="1600" dirty="0"/>
              <a:t> (profil zaufany (</a:t>
            </a:r>
            <a:r>
              <a:rPr lang="pl-PL" sz="1600" dirty="0" err="1"/>
              <a:t>digital</a:t>
            </a:r>
            <a:r>
              <a:rPr lang="pl-PL" sz="1600" dirty="0"/>
              <a:t> </a:t>
            </a:r>
            <a:r>
              <a:rPr lang="pl-PL" sz="1600" dirty="0" err="1"/>
              <a:t>signature</a:t>
            </a:r>
            <a:r>
              <a:rPr lang="pl-PL" sz="1600" dirty="0"/>
              <a:t> system), internetowe konto pacjenta (e-</a:t>
            </a:r>
            <a:r>
              <a:rPr lang="pl-PL" sz="1600" dirty="0" err="1"/>
              <a:t>health</a:t>
            </a:r>
            <a:r>
              <a:rPr lang="pl-PL" sz="1600" dirty="0"/>
              <a:t> system), </a:t>
            </a:r>
            <a:r>
              <a:rPr lang="pl-PL" sz="1600" dirty="0" err="1"/>
              <a:t>mObywatel</a:t>
            </a:r>
            <a:r>
              <a:rPr lang="pl-PL" sz="1600" dirty="0"/>
              <a:t> (</a:t>
            </a:r>
            <a:r>
              <a:rPr lang="pl-PL" sz="1600" dirty="0" err="1"/>
              <a:t>virtual</a:t>
            </a:r>
            <a:r>
              <a:rPr lang="pl-PL" sz="1600" dirty="0"/>
              <a:t> ID </a:t>
            </a:r>
            <a:r>
              <a:rPr lang="pl-PL" sz="1600" dirty="0" err="1"/>
              <a:t>card</a:t>
            </a:r>
            <a:r>
              <a:rPr lang="pl-PL" sz="1600" dirty="0"/>
              <a:t>))</a:t>
            </a:r>
          </a:p>
          <a:p>
            <a:pPr lvl="1"/>
            <a:r>
              <a:rPr lang="pl-PL" sz="1600" dirty="0" err="1"/>
              <a:t>enterprise</a:t>
            </a:r>
            <a:r>
              <a:rPr lang="pl-PL" sz="1600" dirty="0"/>
              <a:t> </a:t>
            </a:r>
            <a:r>
              <a:rPr lang="pl-PL" sz="1600" dirty="0" err="1"/>
              <a:t>systems</a:t>
            </a:r>
            <a:r>
              <a:rPr lang="pl-PL" sz="1600" dirty="0"/>
              <a:t>: intranet (</a:t>
            </a:r>
            <a:r>
              <a:rPr lang="pl-PL" sz="1600" dirty="0" err="1"/>
              <a:t>internal</a:t>
            </a:r>
            <a:r>
              <a:rPr lang="pl-PL" sz="1600" dirty="0"/>
              <a:t> </a:t>
            </a:r>
            <a:r>
              <a:rPr lang="pl-PL" sz="1600" dirty="0" err="1"/>
              <a:t>communication</a:t>
            </a:r>
            <a:r>
              <a:rPr lang="pl-PL" sz="1600" dirty="0"/>
              <a:t> system), SAP (</a:t>
            </a:r>
            <a:r>
              <a:rPr lang="pl-PL" sz="1600" dirty="0" err="1"/>
              <a:t>financial</a:t>
            </a:r>
            <a:r>
              <a:rPr lang="pl-PL" sz="1600" dirty="0"/>
              <a:t> and </a:t>
            </a:r>
            <a:r>
              <a:rPr lang="pl-PL" sz="1600" dirty="0" err="1"/>
              <a:t>accounting</a:t>
            </a:r>
            <a:r>
              <a:rPr lang="pl-PL" sz="1600" dirty="0"/>
              <a:t> system), LOGINTRADE (</a:t>
            </a:r>
            <a:r>
              <a:rPr lang="pl-PL" sz="1600" dirty="0" err="1"/>
              <a:t>logistics</a:t>
            </a:r>
            <a:r>
              <a:rPr lang="pl-PL" sz="1600" dirty="0"/>
              <a:t> system).</a:t>
            </a:r>
          </a:p>
          <a:p>
            <a:r>
              <a:rPr lang="pl-PL" sz="2000" dirty="0"/>
              <a:t>Data Collection and Analysis: </a:t>
            </a:r>
            <a:r>
              <a:rPr lang="pl-PL" sz="2000" dirty="0" err="1"/>
              <a:t>conducted</a:t>
            </a:r>
            <a:r>
              <a:rPr lang="pl-PL" sz="2000" dirty="0"/>
              <a:t> </a:t>
            </a:r>
            <a:r>
              <a:rPr lang="pl-PL" sz="2000" dirty="0" err="1"/>
              <a:t>among</a:t>
            </a:r>
            <a:r>
              <a:rPr lang="pl-PL" sz="2000" dirty="0"/>
              <a:t> </a:t>
            </a:r>
            <a:r>
              <a:rPr lang="pl-PL" sz="2000" dirty="0" err="1"/>
              <a:t>employees</a:t>
            </a:r>
            <a:r>
              <a:rPr lang="pl-PL" sz="2000" dirty="0"/>
              <a:t> of Police S.A. Grupa Azoty Zakłady Chemiczne „Police” S.A.. 288 </a:t>
            </a:r>
            <a:r>
              <a:rPr lang="pl-PL" sz="2000" dirty="0" err="1"/>
              <a:t>responses</a:t>
            </a:r>
            <a:r>
              <a:rPr lang="pl-PL" sz="2000" dirty="0"/>
              <a:t> from 96 </a:t>
            </a:r>
            <a:r>
              <a:rPr lang="pl-PL" sz="2000" dirty="0" err="1"/>
              <a:t>individuals</a:t>
            </a:r>
            <a:r>
              <a:rPr lang="pl-PL" sz="2000" dirty="0"/>
              <a:t>.</a:t>
            </a:r>
          </a:p>
          <a:p>
            <a:r>
              <a:rPr lang="pl-PL" sz="2000" dirty="0" err="1"/>
              <a:t>Reliability</a:t>
            </a:r>
            <a:r>
              <a:rPr lang="pl-PL" sz="2000" dirty="0"/>
              <a:t> </a:t>
            </a:r>
            <a:r>
              <a:rPr lang="pl-PL" sz="2000" dirty="0" smtClean="0"/>
              <a:t>Analysis: </a:t>
            </a:r>
            <a:r>
              <a:rPr lang="pl-PL" sz="2000" dirty="0" err="1" smtClean="0"/>
              <a:t>Cronbach's</a:t>
            </a:r>
            <a:r>
              <a:rPr lang="pl-PL" sz="2000" dirty="0" smtClean="0"/>
              <a:t> </a:t>
            </a:r>
            <a:r>
              <a:rPr lang="pl-PL" sz="2000" dirty="0" err="1"/>
              <a:t>Alpha</a:t>
            </a:r>
            <a:r>
              <a:rPr lang="pl-PL" sz="2000" dirty="0"/>
              <a:t>: 0.974</a:t>
            </a:r>
          </a:p>
          <a:p>
            <a:endParaRPr lang="pl-PL" sz="2000" dirty="0"/>
          </a:p>
        </p:txBody>
      </p:sp>
    </p:spTree>
    <p:extLst>
      <p:ext uri="{BB962C8B-B14F-4D97-AF65-F5344CB8AC3E}">
        <p14:creationId xmlns:p14="http://schemas.microsoft.com/office/powerpoint/2010/main" val="1368172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Research</a:t>
            </a:r>
            <a:r>
              <a:rPr lang="pl-PL" dirty="0" smtClean="0"/>
              <a:t>: </a:t>
            </a:r>
            <a:r>
              <a:rPr lang="pl-PL" dirty="0" err="1" smtClean="0"/>
              <a:t>Results</a:t>
            </a:r>
            <a:r>
              <a:rPr lang="pl-PL" dirty="0" smtClean="0"/>
              <a:t> - </a:t>
            </a:r>
            <a:r>
              <a:rPr lang="pl-PL" dirty="0" err="1">
                <a:solidFill>
                  <a:schemeClr val="tx1"/>
                </a:solidFill>
              </a:rPr>
              <a:t>Functionality</a:t>
            </a:r>
            <a:endParaRPr lang="pl-PL" dirty="0"/>
          </a:p>
        </p:txBody>
      </p:sp>
      <p:graphicFrame>
        <p:nvGraphicFramePr>
          <p:cNvPr id="4" name="Symbol zastępczy zawartości 3"/>
          <p:cNvGraphicFramePr>
            <a:graphicFrameLocks noGrp="1"/>
          </p:cNvGraphicFramePr>
          <p:nvPr>
            <p:ph idx="1"/>
            <p:extLst>
              <p:ext uri="{D42A27DB-BD31-4B8C-83A1-F6EECF244321}">
                <p14:modId xmlns:p14="http://schemas.microsoft.com/office/powerpoint/2010/main" val="3939263259"/>
              </p:ext>
            </p:extLst>
          </p:nvPr>
        </p:nvGraphicFramePr>
        <p:xfrm>
          <a:off x="457200" y="1418933"/>
          <a:ext cx="8229600" cy="3842769"/>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3868212513"/>
                    </a:ext>
                  </a:extLst>
                </a:gridCol>
                <a:gridCol w="2057400">
                  <a:extLst>
                    <a:ext uri="{9D8B030D-6E8A-4147-A177-3AD203B41FA5}">
                      <a16:colId xmlns:a16="http://schemas.microsoft.com/office/drawing/2014/main" val="725673334"/>
                    </a:ext>
                  </a:extLst>
                </a:gridCol>
                <a:gridCol w="2057400">
                  <a:extLst>
                    <a:ext uri="{9D8B030D-6E8A-4147-A177-3AD203B41FA5}">
                      <a16:colId xmlns:a16="http://schemas.microsoft.com/office/drawing/2014/main" val="1147573884"/>
                    </a:ext>
                  </a:extLst>
                </a:gridCol>
                <a:gridCol w="2057400">
                  <a:extLst>
                    <a:ext uri="{9D8B030D-6E8A-4147-A177-3AD203B41FA5}">
                      <a16:colId xmlns:a16="http://schemas.microsoft.com/office/drawing/2014/main" val="2632206279"/>
                    </a:ext>
                  </a:extLst>
                </a:gridCol>
              </a:tblGrid>
              <a:tr h="0">
                <a:tc>
                  <a:txBody>
                    <a:bodyPr/>
                    <a:lstStyle/>
                    <a:p>
                      <a:pPr algn="ctr">
                        <a:lnSpc>
                          <a:spcPct val="107000"/>
                        </a:lnSpc>
                        <a:spcAft>
                          <a:spcPts val="800"/>
                        </a:spcAft>
                      </a:pPr>
                      <a:r>
                        <a:rPr lang="pl-PL" sz="1800">
                          <a:solidFill>
                            <a:schemeClr val="tx1"/>
                          </a:solidFill>
                          <a:effectLst/>
                        </a:rPr>
                        <a:t>Trust Element</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Public System Mean ± SD</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Private System Mean ± SD</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p-value</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57975219"/>
                  </a:ext>
                </a:extLst>
              </a:tr>
              <a:tr h="0">
                <a:tc>
                  <a:txBody>
                    <a:bodyPr/>
                    <a:lstStyle/>
                    <a:p>
                      <a:pPr>
                        <a:lnSpc>
                          <a:spcPct val="107000"/>
                        </a:lnSpc>
                        <a:spcAft>
                          <a:spcPts val="800"/>
                        </a:spcAft>
                      </a:pPr>
                      <a:r>
                        <a:rPr lang="pl-PL" sz="1800" dirty="0" err="1">
                          <a:solidFill>
                            <a:schemeClr val="tx1"/>
                          </a:solidFill>
                          <a:effectLst/>
                        </a:rPr>
                        <a:t>Functionality</a:t>
                      </a:r>
                      <a:endParaRPr lang="pl-PL"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331201984"/>
                  </a:ext>
                </a:extLst>
              </a:tr>
              <a:tr h="0">
                <a:tc>
                  <a:txBody>
                    <a:bodyPr/>
                    <a:lstStyle/>
                    <a:p>
                      <a:pPr>
                        <a:lnSpc>
                          <a:spcPct val="107000"/>
                        </a:lnSpc>
                        <a:spcAft>
                          <a:spcPts val="800"/>
                        </a:spcAft>
                      </a:pPr>
                      <a:r>
                        <a:rPr lang="en-US" sz="1800">
                          <a:solidFill>
                            <a:schemeClr val="tx1"/>
                          </a:solidFill>
                          <a:effectLst/>
                        </a:rPr>
                        <a:t>Using this system improves the comfort and quality of life</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4.18 ± 0.95</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3.32 ± 1.11</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719432690"/>
                  </a:ext>
                </a:extLst>
              </a:tr>
              <a:tr h="0">
                <a:tc>
                  <a:txBody>
                    <a:bodyPr/>
                    <a:lstStyle/>
                    <a:p>
                      <a:pPr>
                        <a:lnSpc>
                          <a:spcPct val="107000"/>
                        </a:lnSpc>
                        <a:spcAft>
                          <a:spcPts val="800"/>
                        </a:spcAft>
                      </a:pPr>
                      <a:r>
                        <a:rPr lang="en-US" sz="1800">
                          <a:solidFill>
                            <a:schemeClr val="tx1"/>
                          </a:solidFill>
                          <a:effectLst/>
                        </a:rPr>
                        <a:t>Using this system saves my time</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4.23 ± 0.98</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3.32 ± 1.12</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790401571"/>
                  </a:ext>
                </a:extLst>
              </a:tr>
              <a:tr h="0">
                <a:tc>
                  <a:txBody>
                    <a:bodyPr/>
                    <a:lstStyle/>
                    <a:p>
                      <a:pPr>
                        <a:lnSpc>
                          <a:spcPct val="107000"/>
                        </a:lnSpc>
                        <a:spcAft>
                          <a:spcPts val="800"/>
                        </a:spcAft>
                      </a:pPr>
                      <a:r>
                        <a:rPr lang="en-US" sz="1800">
                          <a:solidFill>
                            <a:schemeClr val="tx1"/>
                          </a:solidFill>
                          <a:effectLst/>
                        </a:rPr>
                        <a:t>Using this system brings me benefits</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3.99 ± 0.98</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3.38 ± 1.05</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409933648"/>
                  </a:ext>
                </a:extLst>
              </a:tr>
              <a:tr h="0">
                <a:tc>
                  <a:txBody>
                    <a:bodyPr/>
                    <a:lstStyle/>
                    <a:p>
                      <a:pPr>
                        <a:lnSpc>
                          <a:spcPct val="107000"/>
                        </a:lnSpc>
                        <a:spcAft>
                          <a:spcPts val="800"/>
                        </a:spcAft>
                      </a:pPr>
                      <a:r>
                        <a:rPr lang="en-US" sz="1800">
                          <a:solidFill>
                            <a:schemeClr val="tx1"/>
                          </a:solidFill>
                          <a:effectLst/>
                        </a:rPr>
                        <a:t>I find this system useful in life</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4.19 ± 0.96</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3.41 ± 1.08</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dirty="0">
                          <a:solidFill>
                            <a:schemeClr val="tx1"/>
                          </a:solidFill>
                          <a:effectLst/>
                        </a:rPr>
                        <a:t>0.000**</a:t>
                      </a:r>
                      <a:endParaRPr lang="pl-PL"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21162937"/>
                  </a:ext>
                </a:extLst>
              </a:tr>
            </a:tbl>
          </a:graphicData>
        </a:graphic>
      </p:graphicFrame>
    </p:spTree>
    <p:extLst>
      <p:ext uri="{BB962C8B-B14F-4D97-AF65-F5344CB8AC3E}">
        <p14:creationId xmlns:p14="http://schemas.microsoft.com/office/powerpoint/2010/main" val="1471016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Research</a:t>
            </a:r>
            <a:r>
              <a:rPr lang="pl-PL" dirty="0" smtClean="0"/>
              <a:t>: </a:t>
            </a:r>
            <a:r>
              <a:rPr lang="pl-PL" dirty="0" err="1" smtClean="0"/>
              <a:t>Results</a:t>
            </a:r>
            <a:r>
              <a:rPr lang="pl-PL" dirty="0" smtClean="0"/>
              <a:t> - </a:t>
            </a:r>
            <a:r>
              <a:rPr lang="pl-PL" dirty="0" err="1">
                <a:solidFill>
                  <a:schemeClr val="tx1"/>
                </a:solidFill>
              </a:rPr>
              <a:t>Reliability</a:t>
            </a:r>
            <a:endParaRPr lang="pl-PL" dirty="0"/>
          </a:p>
        </p:txBody>
      </p:sp>
      <p:graphicFrame>
        <p:nvGraphicFramePr>
          <p:cNvPr id="5" name="Symbol zastępczy zawartości 4"/>
          <p:cNvGraphicFramePr>
            <a:graphicFrameLocks noGrp="1"/>
          </p:cNvGraphicFramePr>
          <p:nvPr>
            <p:ph idx="1"/>
            <p:extLst>
              <p:ext uri="{D42A27DB-BD31-4B8C-83A1-F6EECF244321}">
                <p14:modId xmlns:p14="http://schemas.microsoft.com/office/powerpoint/2010/main" val="4055762574"/>
              </p:ext>
            </p:extLst>
          </p:nvPr>
        </p:nvGraphicFramePr>
        <p:xfrm>
          <a:off x="457200" y="1340768"/>
          <a:ext cx="8229600" cy="4727515"/>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594863245"/>
                    </a:ext>
                  </a:extLst>
                </a:gridCol>
                <a:gridCol w="2057400">
                  <a:extLst>
                    <a:ext uri="{9D8B030D-6E8A-4147-A177-3AD203B41FA5}">
                      <a16:colId xmlns:a16="http://schemas.microsoft.com/office/drawing/2014/main" val="3285356052"/>
                    </a:ext>
                  </a:extLst>
                </a:gridCol>
                <a:gridCol w="2057400">
                  <a:extLst>
                    <a:ext uri="{9D8B030D-6E8A-4147-A177-3AD203B41FA5}">
                      <a16:colId xmlns:a16="http://schemas.microsoft.com/office/drawing/2014/main" val="1801834302"/>
                    </a:ext>
                  </a:extLst>
                </a:gridCol>
                <a:gridCol w="2057400">
                  <a:extLst>
                    <a:ext uri="{9D8B030D-6E8A-4147-A177-3AD203B41FA5}">
                      <a16:colId xmlns:a16="http://schemas.microsoft.com/office/drawing/2014/main" val="1100529035"/>
                    </a:ext>
                  </a:extLst>
                </a:gridCol>
              </a:tblGrid>
              <a:tr h="0">
                <a:tc>
                  <a:txBody>
                    <a:bodyPr/>
                    <a:lstStyle/>
                    <a:p>
                      <a:pPr algn="ctr">
                        <a:lnSpc>
                          <a:spcPct val="107000"/>
                        </a:lnSpc>
                        <a:spcAft>
                          <a:spcPts val="800"/>
                        </a:spcAft>
                      </a:pPr>
                      <a:r>
                        <a:rPr lang="pl-PL" sz="1800">
                          <a:solidFill>
                            <a:schemeClr val="tx1"/>
                          </a:solidFill>
                          <a:effectLst/>
                        </a:rPr>
                        <a:t>Trust Element</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Public System Mean ± SD</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Private System Mean ± SD</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p-value</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896260487"/>
                  </a:ext>
                </a:extLst>
              </a:tr>
              <a:tr h="0">
                <a:tc>
                  <a:txBody>
                    <a:bodyPr/>
                    <a:lstStyle/>
                    <a:p>
                      <a:pPr>
                        <a:lnSpc>
                          <a:spcPct val="107000"/>
                        </a:lnSpc>
                        <a:spcAft>
                          <a:spcPts val="800"/>
                        </a:spcAft>
                      </a:pPr>
                      <a:r>
                        <a:rPr lang="pl-PL" sz="1800" dirty="0" err="1">
                          <a:solidFill>
                            <a:schemeClr val="tx1"/>
                          </a:solidFill>
                          <a:effectLst/>
                        </a:rPr>
                        <a:t>Reliability</a:t>
                      </a:r>
                      <a:endParaRPr lang="pl-PL"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211455537"/>
                  </a:ext>
                </a:extLst>
              </a:tr>
              <a:tr h="0">
                <a:tc>
                  <a:txBody>
                    <a:bodyPr/>
                    <a:lstStyle/>
                    <a:p>
                      <a:pPr>
                        <a:lnSpc>
                          <a:spcPct val="107000"/>
                        </a:lnSpc>
                        <a:spcAft>
                          <a:spcPts val="800"/>
                        </a:spcAft>
                      </a:pPr>
                      <a:r>
                        <a:rPr lang="en-US" sz="1800">
                          <a:solidFill>
                            <a:schemeClr val="tx1"/>
                          </a:solidFill>
                          <a:effectLst/>
                        </a:rPr>
                        <a:t>The quality of services offered by this system is very high</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3.74 ± 0.98</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3.18 ± 1.07</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795659270"/>
                  </a:ext>
                </a:extLst>
              </a:tr>
              <a:tr h="0">
                <a:tc>
                  <a:txBody>
                    <a:bodyPr/>
                    <a:lstStyle/>
                    <a:p>
                      <a:pPr>
                        <a:lnSpc>
                          <a:spcPct val="107000"/>
                        </a:lnSpc>
                        <a:spcAft>
                          <a:spcPts val="800"/>
                        </a:spcAft>
                      </a:pPr>
                      <a:r>
                        <a:rPr lang="en-US" sz="1800">
                          <a:solidFill>
                            <a:schemeClr val="tx1"/>
                          </a:solidFill>
                          <a:effectLst/>
                        </a:rPr>
                        <a:t>This system takes my interests into account</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3.88 ± 0.96</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3.16 ± 1.07</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481046533"/>
                  </a:ext>
                </a:extLst>
              </a:tr>
              <a:tr h="0">
                <a:tc>
                  <a:txBody>
                    <a:bodyPr/>
                    <a:lstStyle/>
                    <a:p>
                      <a:pPr>
                        <a:lnSpc>
                          <a:spcPct val="107000"/>
                        </a:lnSpc>
                        <a:spcAft>
                          <a:spcPts val="800"/>
                        </a:spcAft>
                      </a:pPr>
                      <a:r>
                        <a:rPr lang="en-US" sz="1800">
                          <a:solidFill>
                            <a:schemeClr val="tx1"/>
                          </a:solidFill>
                          <a:effectLst/>
                        </a:rPr>
                        <a:t>I am optimistic about this system</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3.98 ± 1.03</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3.31 ± 1.08</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57147628"/>
                  </a:ext>
                </a:extLst>
              </a:tr>
              <a:tr h="0">
                <a:tc>
                  <a:txBody>
                    <a:bodyPr/>
                    <a:lstStyle/>
                    <a:p>
                      <a:pPr>
                        <a:lnSpc>
                          <a:spcPct val="107000"/>
                        </a:lnSpc>
                        <a:spcAft>
                          <a:spcPts val="800"/>
                        </a:spcAft>
                      </a:pPr>
                      <a:r>
                        <a:rPr lang="en-US" sz="1800">
                          <a:solidFill>
                            <a:schemeClr val="tx1"/>
                          </a:solidFill>
                          <a:effectLst/>
                        </a:rPr>
                        <a:t>I am willing to use this system</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3.93 ± 1.11</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3.30 ± 1.11</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546409173"/>
                  </a:ext>
                </a:extLst>
              </a:tr>
              <a:tr h="0">
                <a:tc>
                  <a:txBody>
                    <a:bodyPr/>
                    <a:lstStyle/>
                    <a:p>
                      <a:pPr>
                        <a:lnSpc>
                          <a:spcPct val="107000"/>
                        </a:lnSpc>
                        <a:spcAft>
                          <a:spcPts val="800"/>
                        </a:spcAft>
                      </a:pPr>
                      <a:r>
                        <a:rPr lang="en-US" sz="1800">
                          <a:solidFill>
                            <a:schemeClr val="tx1"/>
                          </a:solidFill>
                          <a:effectLst/>
                        </a:rPr>
                        <a:t>I can rely on this system</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3.84 ± 1.00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3.31 ± 1.02</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dirty="0">
                          <a:solidFill>
                            <a:schemeClr val="tx1"/>
                          </a:solidFill>
                          <a:effectLst/>
                        </a:rPr>
                        <a:t>0.000**</a:t>
                      </a:r>
                      <a:endParaRPr lang="pl-PL"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338566267"/>
                  </a:ext>
                </a:extLst>
              </a:tr>
            </a:tbl>
          </a:graphicData>
        </a:graphic>
      </p:graphicFrame>
    </p:spTree>
    <p:extLst>
      <p:ext uri="{BB962C8B-B14F-4D97-AF65-F5344CB8AC3E}">
        <p14:creationId xmlns:p14="http://schemas.microsoft.com/office/powerpoint/2010/main" val="3579469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Research</a:t>
            </a:r>
            <a:r>
              <a:rPr lang="pl-PL" dirty="0"/>
              <a:t>: </a:t>
            </a:r>
            <a:r>
              <a:rPr lang="pl-PL" dirty="0" err="1" smtClean="0"/>
              <a:t>Results</a:t>
            </a:r>
            <a:r>
              <a:rPr lang="pl-PL" dirty="0" smtClean="0"/>
              <a:t> - </a:t>
            </a:r>
            <a:r>
              <a:rPr lang="pl-PL" dirty="0" err="1" smtClean="0"/>
              <a:t>Support</a:t>
            </a:r>
            <a:endParaRPr lang="pl-PL" dirty="0"/>
          </a:p>
        </p:txBody>
      </p:sp>
      <p:graphicFrame>
        <p:nvGraphicFramePr>
          <p:cNvPr id="4" name="Symbol zastępczy zawartości 3"/>
          <p:cNvGraphicFramePr>
            <a:graphicFrameLocks noGrp="1"/>
          </p:cNvGraphicFramePr>
          <p:nvPr>
            <p:ph idx="1"/>
            <p:extLst>
              <p:ext uri="{D42A27DB-BD31-4B8C-83A1-F6EECF244321}">
                <p14:modId xmlns:p14="http://schemas.microsoft.com/office/powerpoint/2010/main" val="1479077840"/>
              </p:ext>
            </p:extLst>
          </p:nvPr>
        </p:nvGraphicFramePr>
        <p:xfrm>
          <a:off x="490125" y="1700808"/>
          <a:ext cx="8229600" cy="4127756"/>
        </p:xfrm>
        <a:graphic>
          <a:graphicData uri="http://schemas.openxmlformats.org/drawingml/2006/table">
            <a:tbl>
              <a:tblPr firstRow="1" firstCol="1" bandRow="1">
                <a:tableStyleId>{5C22544A-7EE6-4342-B048-85BDC9FD1C3A}</a:tableStyleId>
              </a:tblPr>
              <a:tblGrid>
                <a:gridCol w="2057400">
                  <a:extLst>
                    <a:ext uri="{9D8B030D-6E8A-4147-A177-3AD203B41FA5}">
                      <a16:colId xmlns:a16="http://schemas.microsoft.com/office/drawing/2014/main" val="1357439090"/>
                    </a:ext>
                  </a:extLst>
                </a:gridCol>
                <a:gridCol w="2057400">
                  <a:extLst>
                    <a:ext uri="{9D8B030D-6E8A-4147-A177-3AD203B41FA5}">
                      <a16:colId xmlns:a16="http://schemas.microsoft.com/office/drawing/2014/main" val="682368923"/>
                    </a:ext>
                  </a:extLst>
                </a:gridCol>
                <a:gridCol w="2057400">
                  <a:extLst>
                    <a:ext uri="{9D8B030D-6E8A-4147-A177-3AD203B41FA5}">
                      <a16:colId xmlns:a16="http://schemas.microsoft.com/office/drawing/2014/main" val="2278497680"/>
                    </a:ext>
                  </a:extLst>
                </a:gridCol>
                <a:gridCol w="2057400">
                  <a:extLst>
                    <a:ext uri="{9D8B030D-6E8A-4147-A177-3AD203B41FA5}">
                      <a16:colId xmlns:a16="http://schemas.microsoft.com/office/drawing/2014/main" val="560687982"/>
                    </a:ext>
                  </a:extLst>
                </a:gridCol>
              </a:tblGrid>
              <a:tr h="0">
                <a:tc>
                  <a:txBody>
                    <a:bodyPr/>
                    <a:lstStyle/>
                    <a:p>
                      <a:pPr algn="ctr">
                        <a:lnSpc>
                          <a:spcPct val="107000"/>
                        </a:lnSpc>
                        <a:spcAft>
                          <a:spcPts val="800"/>
                        </a:spcAft>
                      </a:pPr>
                      <a:r>
                        <a:rPr lang="pl-PL" sz="1800">
                          <a:solidFill>
                            <a:schemeClr val="tx1"/>
                          </a:solidFill>
                          <a:effectLst/>
                        </a:rPr>
                        <a:t>Trust Element</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Public System Mean ± SD</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Private System Mean ± SD</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pPr>
                      <a:r>
                        <a:rPr lang="pl-PL" sz="1800">
                          <a:solidFill>
                            <a:schemeClr val="tx1"/>
                          </a:solidFill>
                          <a:effectLst/>
                        </a:rPr>
                        <a:t>p-value</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810196287"/>
                  </a:ext>
                </a:extLst>
              </a:tr>
              <a:tr h="0">
                <a:tc>
                  <a:txBody>
                    <a:bodyPr/>
                    <a:lstStyle/>
                    <a:p>
                      <a:pPr>
                        <a:lnSpc>
                          <a:spcPct val="107000"/>
                        </a:lnSpc>
                        <a:spcAft>
                          <a:spcPts val="800"/>
                        </a:spcAft>
                      </a:pPr>
                      <a:r>
                        <a:rPr lang="pl-PL" sz="1800">
                          <a:solidFill>
                            <a:schemeClr val="tx1"/>
                          </a:solidFill>
                          <a:effectLst/>
                        </a:rPr>
                        <a:t>Support</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pPr>
                      <a:endParaRPr lang="pl-PL" sz="1800">
                        <a:solidFill>
                          <a:schemeClr val="tx1"/>
                        </a:solidFill>
                        <a:effectLst/>
                        <a:latin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824669598"/>
                  </a:ext>
                </a:extLst>
              </a:tr>
              <a:tr h="0">
                <a:tc>
                  <a:txBody>
                    <a:bodyPr/>
                    <a:lstStyle/>
                    <a:p>
                      <a:pPr>
                        <a:lnSpc>
                          <a:spcPct val="107000"/>
                        </a:lnSpc>
                        <a:spcAft>
                          <a:spcPts val="800"/>
                        </a:spcAft>
                      </a:pPr>
                      <a:r>
                        <a:rPr lang="en-US" sz="1800">
                          <a:solidFill>
                            <a:schemeClr val="tx1"/>
                          </a:solidFill>
                          <a:effectLst/>
                        </a:rPr>
                        <a:t>This system allows for the protection of the rights and interests of others (security)</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3.77 ± 0.95</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3.30 ± 0.95</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0.000**</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38709902"/>
                  </a:ext>
                </a:extLst>
              </a:tr>
              <a:tr h="0">
                <a:tc>
                  <a:txBody>
                    <a:bodyPr/>
                    <a:lstStyle/>
                    <a:p>
                      <a:pPr>
                        <a:lnSpc>
                          <a:spcPct val="107000"/>
                        </a:lnSpc>
                        <a:spcAft>
                          <a:spcPts val="800"/>
                        </a:spcAft>
                      </a:pPr>
                      <a:r>
                        <a:rPr lang="en-US" sz="1800">
                          <a:solidFill>
                            <a:schemeClr val="tx1"/>
                          </a:solidFill>
                          <a:effectLst/>
                        </a:rPr>
                        <a:t>I can count on technical support in case of problems with the system</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3.47 ± 0.92</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a:solidFill>
                            <a:schemeClr val="tx1"/>
                          </a:solidFill>
                          <a:effectLst/>
                        </a:rPr>
                        <a:t>3.52 ± 1.06</a:t>
                      </a:r>
                      <a:endParaRPr lang="pl-PL" sz="18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pPr>
                      <a:r>
                        <a:rPr lang="pl-PL" sz="1800" dirty="0">
                          <a:solidFill>
                            <a:schemeClr val="tx1"/>
                          </a:solidFill>
                          <a:effectLst/>
                        </a:rPr>
                        <a:t>0.000**</a:t>
                      </a:r>
                      <a:endParaRPr lang="pl-PL"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925283695"/>
                  </a:ext>
                </a:extLst>
              </a:tr>
            </a:tbl>
          </a:graphicData>
        </a:graphic>
      </p:graphicFrame>
    </p:spTree>
    <p:extLst>
      <p:ext uri="{BB962C8B-B14F-4D97-AF65-F5344CB8AC3E}">
        <p14:creationId xmlns:p14="http://schemas.microsoft.com/office/powerpoint/2010/main" val="1285023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smtClean="0"/>
              <a:t>Conclusions</a:t>
            </a:r>
            <a:endParaRPr lang="pl-PL" dirty="0"/>
          </a:p>
        </p:txBody>
      </p:sp>
      <p:sp>
        <p:nvSpPr>
          <p:cNvPr id="3" name="Symbol zastępczy zawartości 2"/>
          <p:cNvSpPr>
            <a:spLocks noGrp="1"/>
          </p:cNvSpPr>
          <p:nvPr>
            <p:ph idx="1"/>
          </p:nvPr>
        </p:nvSpPr>
        <p:spPr/>
        <p:txBody>
          <a:bodyPr/>
          <a:lstStyle/>
          <a:p>
            <a:r>
              <a:rPr lang="en-US" sz="2800" dirty="0"/>
              <a:t>E-government systems enhance quality of life, save time, and are more beneficial and useful</a:t>
            </a:r>
            <a:r>
              <a:rPr lang="en-US" sz="2800" dirty="0" smtClean="0"/>
              <a:t>.</a:t>
            </a:r>
            <a:endParaRPr lang="pl-PL" sz="2800" dirty="0" smtClean="0"/>
          </a:p>
          <a:p>
            <a:r>
              <a:rPr lang="en-US" sz="2800" dirty="0" smtClean="0"/>
              <a:t>Public </a:t>
            </a:r>
            <a:r>
              <a:rPr lang="en-US" sz="2800" dirty="0"/>
              <a:t>systems are perceived as more reliable and supportive</a:t>
            </a:r>
            <a:r>
              <a:rPr lang="en-US" sz="2800" dirty="0" smtClean="0"/>
              <a:t>.</a:t>
            </a:r>
            <a:endParaRPr lang="pl-PL" sz="2800" dirty="0" smtClean="0"/>
          </a:p>
          <a:p>
            <a:r>
              <a:rPr lang="en-US" sz="2800" dirty="0" smtClean="0"/>
              <a:t>Need </a:t>
            </a:r>
            <a:r>
              <a:rPr lang="en-US" sz="2800" dirty="0"/>
              <a:t>for tailored strategies to enhance trust in both </a:t>
            </a:r>
            <a:r>
              <a:rPr lang="en-US" sz="2800" dirty="0" smtClean="0"/>
              <a:t>sectors</a:t>
            </a:r>
            <a:r>
              <a:rPr lang="pl-PL" sz="2800" dirty="0" smtClean="0"/>
              <a:t>, but </a:t>
            </a:r>
            <a:r>
              <a:rPr lang="pl-PL" sz="2800" dirty="0" err="1" smtClean="0"/>
              <a:t>especially</a:t>
            </a:r>
            <a:r>
              <a:rPr lang="pl-PL" sz="2800" dirty="0" smtClean="0"/>
              <a:t> in </a:t>
            </a:r>
            <a:r>
              <a:rPr lang="pl-PL" sz="2800" dirty="0" err="1" smtClean="0"/>
              <a:t>private</a:t>
            </a:r>
            <a:r>
              <a:rPr lang="en-US" sz="2800" dirty="0" smtClean="0"/>
              <a:t>.</a:t>
            </a:r>
            <a:endParaRPr lang="pl-PL" sz="2800" dirty="0" smtClean="0"/>
          </a:p>
          <a:p>
            <a:r>
              <a:rPr lang="en-US" sz="2800" dirty="0" smtClean="0"/>
              <a:t>Emphasize </a:t>
            </a:r>
            <a:r>
              <a:rPr lang="en-US" sz="2800" dirty="0"/>
              <a:t>the distinct needs and expectations of users in public and </a:t>
            </a:r>
            <a:r>
              <a:rPr lang="pl-PL" sz="2800" dirty="0" err="1"/>
              <a:t>especially</a:t>
            </a:r>
            <a:r>
              <a:rPr lang="pl-PL" sz="2800" dirty="0"/>
              <a:t> in </a:t>
            </a:r>
            <a:r>
              <a:rPr lang="en-US" sz="2800" dirty="0" smtClean="0"/>
              <a:t>private </a:t>
            </a:r>
            <a:r>
              <a:rPr lang="en-US" sz="2800" dirty="0"/>
              <a:t>sectors.</a:t>
            </a:r>
            <a:endParaRPr lang="pl-PL" sz="2800" dirty="0"/>
          </a:p>
        </p:txBody>
      </p:sp>
    </p:spTree>
    <p:extLst>
      <p:ext uri="{BB962C8B-B14F-4D97-AF65-F5344CB8AC3E}">
        <p14:creationId xmlns:p14="http://schemas.microsoft.com/office/powerpoint/2010/main" val="2936746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err="1"/>
              <a:t>Thank</a:t>
            </a:r>
            <a:r>
              <a:rPr lang="pl-PL" dirty="0"/>
              <a:t> </a:t>
            </a:r>
            <a:r>
              <a:rPr lang="pl-PL" dirty="0" err="1"/>
              <a:t>You</a:t>
            </a:r>
            <a:r>
              <a:rPr lang="pl-PL" dirty="0"/>
              <a:t>!</a:t>
            </a:r>
          </a:p>
        </p:txBody>
      </p:sp>
      <p:sp>
        <p:nvSpPr>
          <p:cNvPr id="3" name="Symbol zastępczy zawartości 2"/>
          <p:cNvSpPr>
            <a:spLocks noGrp="1"/>
          </p:cNvSpPr>
          <p:nvPr>
            <p:ph idx="1"/>
          </p:nvPr>
        </p:nvSpPr>
        <p:spPr/>
        <p:txBody>
          <a:bodyPr/>
          <a:lstStyle/>
          <a:p>
            <a:r>
              <a:rPr lang="en-US" dirty="0"/>
              <a:t>For more information, please contact:</a:t>
            </a:r>
            <a:endParaRPr lang="pl-PL" dirty="0"/>
          </a:p>
        </p:txBody>
      </p:sp>
      <p:graphicFrame>
        <p:nvGraphicFramePr>
          <p:cNvPr id="4" name="Tabela 3"/>
          <p:cNvGraphicFramePr>
            <a:graphicFrameLocks noGrp="1"/>
          </p:cNvGraphicFramePr>
          <p:nvPr>
            <p:extLst>
              <p:ext uri="{D42A27DB-BD31-4B8C-83A1-F6EECF244321}">
                <p14:modId xmlns:p14="http://schemas.microsoft.com/office/powerpoint/2010/main" val="2792481098"/>
              </p:ext>
            </p:extLst>
          </p:nvPr>
        </p:nvGraphicFramePr>
        <p:xfrm>
          <a:off x="457200" y="3159823"/>
          <a:ext cx="8229600" cy="2122298"/>
        </p:xfrm>
        <a:graphic>
          <a:graphicData uri="http://schemas.openxmlformats.org/drawingml/2006/table">
            <a:tbl>
              <a:tblPr firstRow="1" firstCol="1" bandRow="1">
                <a:tableStyleId>{F5AB1C69-6EDB-4FF4-983F-18BD219EF322}</a:tableStyleId>
              </a:tblPr>
              <a:tblGrid>
                <a:gridCol w="1018456">
                  <a:extLst>
                    <a:ext uri="{9D8B030D-6E8A-4147-A177-3AD203B41FA5}">
                      <a16:colId xmlns:a16="http://schemas.microsoft.com/office/drawing/2014/main" val="3821541098"/>
                    </a:ext>
                  </a:extLst>
                </a:gridCol>
                <a:gridCol w="7211144">
                  <a:extLst>
                    <a:ext uri="{9D8B030D-6E8A-4147-A177-3AD203B41FA5}">
                      <a16:colId xmlns:a16="http://schemas.microsoft.com/office/drawing/2014/main" val="1327880497"/>
                    </a:ext>
                  </a:extLst>
                </a:gridCol>
              </a:tblGrid>
              <a:tr h="0">
                <a:tc rowSpan="3">
                  <a:txBody>
                    <a:bodyPr/>
                    <a:lstStyle/>
                    <a:p>
                      <a:pPr>
                        <a:lnSpc>
                          <a:spcPct val="107000"/>
                        </a:lnSpc>
                        <a:spcAft>
                          <a:spcPts val="0"/>
                        </a:spcAft>
                      </a:pPr>
                      <a:endParaRPr lang="pl-PL" sz="12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tc>
                <a:tc>
                  <a:txBody>
                    <a:bodyPr/>
                    <a:lstStyle/>
                    <a:p>
                      <a:pPr>
                        <a:lnSpc>
                          <a:spcPct val="107000"/>
                        </a:lnSpc>
                        <a:spcAft>
                          <a:spcPts val="375"/>
                        </a:spcAft>
                      </a:pPr>
                      <a:r>
                        <a:rPr lang="pl-PL" sz="1600" dirty="0" smtClean="0">
                          <a:solidFill>
                            <a:schemeClr val="tx1"/>
                          </a:solidFill>
                          <a:effectLst/>
                        </a:rPr>
                        <a:t>Prof. US dr </a:t>
                      </a:r>
                      <a:r>
                        <a:rPr lang="pl-PL" sz="1600" dirty="0">
                          <a:solidFill>
                            <a:schemeClr val="tx1"/>
                          </a:solidFill>
                          <a:effectLst/>
                        </a:rPr>
                        <a:t>hab. Andrzej Niemiec</a:t>
                      </a:r>
                      <a:br>
                        <a:rPr lang="pl-PL" sz="1600" dirty="0">
                          <a:solidFill>
                            <a:schemeClr val="tx1"/>
                          </a:solidFill>
                          <a:effectLst/>
                        </a:rPr>
                      </a:br>
                      <a:r>
                        <a:rPr lang="pl-PL" sz="1600" dirty="0">
                          <a:solidFill>
                            <a:schemeClr val="tx1"/>
                          </a:solidFill>
                          <a:effectLst/>
                        </a:rPr>
                        <a:t>Adiunkt, Katedra Controllingu, Analizy Finansowej i Wyceny</a:t>
                      </a:r>
                      <a:br>
                        <a:rPr lang="pl-PL" sz="1600" dirty="0">
                          <a:solidFill>
                            <a:schemeClr val="tx1"/>
                          </a:solidFill>
                          <a:effectLst/>
                        </a:rPr>
                      </a:br>
                      <a:r>
                        <a:rPr lang="pl-PL" sz="1600" dirty="0">
                          <a:solidFill>
                            <a:schemeClr val="tx1"/>
                          </a:solidFill>
                          <a:effectLst/>
                        </a:rPr>
                        <a:t>Uniwersytet Ekonomiczny w Poznaniu</a:t>
                      </a:r>
                      <a:endParaRPr lang="pl-PL"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47625" anchor="ctr"/>
                </a:tc>
                <a:extLst>
                  <a:ext uri="{0D108BD9-81ED-4DB2-BD59-A6C34878D82A}">
                    <a16:rowId xmlns:a16="http://schemas.microsoft.com/office/drawing/2014/main" val="4291756183"/>
                  </a:ext>
                </a:extLst>
              </a:tr>
              <a:tr h="0">
                <a:tc vMerge="1">
                  <a:txBody>
                    <a:bodyPr/>
                    <a:lstStyle/>
                    <a:p>
                      <a:endParaRPr lang="pl-PL"/>
                    </a:p>
                  </a:txBody>
                  <a:tcPr/>
                </a:tc>
                <a:tc>
                  <a:txBody>
                    <a:bodyPr/>
                    <a:lstStyle/>
                    <a:p>
                      <a:pPr>
                        <a:lnSpc>
                          <a:spcPct val="107000"/>
                        </a:lnSpc>
                        <a:spcAft>
                          <a:spcPts val="225"/>
                        </a:spcAft>
                      </a:pPr>
                      <a:r>
                        <a:rPr lang="en-US" sz="1600">
                          <a:solidFill>
                            <a:schemeClr val="tx1"/>
                          </a:solidFill>
                          <a:effectLst/>
                        </a:rPr>
                        <a:t>Assistant Professor, Department of Controlling, Financial Analysis and Valuation</a:t>
                      </a:r>
                      <a:br>
                        <a:rPr lang="en-US" sz="1600">
                          <a:solidFill>
                            <a:schemeClr val="tx1"/>
                          </a:solidFill>
                          <a:effectLst/>
                        </a:rPr>
                      </a:br>
                      <a:r>
                        <a:rPr lang="en-US" sz="1600">
                          <a:solidFill>
                            <a:schemeClr val="tx1"/>
                          </a:solidFill>
                          <a:effectLst/>
                        </a:rPr>
                        <a:t>Poznań University of Economics and Business</a:t>
                      </a:r>
                      <a:r>
                        <a:rPr lang="en-US" sz="2400">
                          <a:solidFill>
                            <a:schemeClr val="tx1"/>
                          </a:solidFill>
                          <a:effectLst/>
                        </a:rPr>
                        <a:t> </a:t>
                      </a:r>
                      <a:endParaRPr lang="pl-PL" sz="20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28575" anchor="ctr"/>
                </a:tc>
                <a:extLst>
                  <a:ext uri="{0D108BD9-81ED-4DB2-BD59-A6C34878D82A}">
                    <a16:rowId xmlns:a16="http://schemas.microsoft.com/office/drawing/2014/main" val="2872978832"/>
                  </a:ext>
                </a:extLst>
              </a:tr>
              <a:tr h="0">
                <a:tc vMerge="1">
                  <a:txBody>
                    <a:bodyPr/>
                    <a:lstStyle/>
                    <a:p>
                      <a:endParaRPr lang="pl-PL"/>
                    </a:p>
                  </a:txBody>
                  <a:tcPr/>
                </a:tc>
                <a:tc>
                  <a:txBody>
                    <a:bodyPr/>
                    <a:lstStyle/>
                    <a:p>
                      <a:pPr>
                        <a:lnSpc>
                          <a:spcPct val="107000"/>
                        </a:lnSpc>
                        <a:spcAft>
                          <a:spcPts val="0"/>
                        </a:spcAft>
                      </a:pPr>
                      <a:r>
                        <a:rPr lang="pl-PL" sz="1200" dirty="0">
                          <a:solidFill>
                            <a:schemeClr val="tx1"/>
                          </a:solidFill>
                          <a:effectLst/>
                        </a:rPr>
                        <a:t>al. Niepodległości 10 | 61-875 Poznań</a:t>
                      </a:r>
                      <a:r>
                        <a:rPr lang="pl-PL" sz="2400" dirty="0">
                          <a:solidFill>
                            <a:schemeClr val="tx1"/>
                          </a:solidFill>
                          <a:effectLst/>
                        </a:rPr>
                        <a:t/>
                      </a:r>
                      <a:br>
                        <a:rPr lang="pl-PL" sz="2400" dirty="0">
                          <a:solidFill>
                            <a:schemeClr val="tx1"/>
                          </a:solidFill>
                          <a:effectLst/>
                        </a:rPr>
                      </a:br>
                      <a:r>
                        <a:rPr lang="pl-PL" sz="1200" dirty="0">
                          <a:solidFill>
                            <a:schemeClr val="tx1"/>
                          </a:solidFill>
                          <a:effectLst/>
                        </a:rPr>
                        <a:t>tel. + 48 61-854-37-78 | </a:t>
                      </a:r>
                      <a:r>
                        <a:rPr lang="pl-PL" sz="1200" dirty="0">
                          <a:solidFill>
                            <a:schemeClr val="tx1"/>
                          </a:solidFill>
                          <a:effectLst/>
                          <a:hlinkClick r:id="rId3"/>
                        </a:rPr>
                        <a:t>Andrzej.Niemiec@ue.poznan.pl</a:t>
                      </a:r>
                      <a:r>
                        <a:rPr lang="pl-PL" sz="1200" dirty="0">
                          <a:solidFill>
                            <a:schemeClr val="tx1"/>
                          </a:solidFill>
                          <a:effectLst/>
                        </a:rPr>
                        <a:t/>
                      </a:r>
                      <a:br>
                        <a:rPr lang="pl-PL" sz="1200" dirty="0">
                          <a:solidFill>
                            <a:schemeClr val="tx1"/>
                          </a:solidFill>
                          <a:effectLst/>
                        </a:rPr>
                      </a:br>
                      <a:r>
                        <a:rPr lang="pl-PL" sz="1200" dirty="0">
                          <a:solidFill>
                            <a:schemeClr val="tx1"/>
                          </a:solidFill>
                          <a:effectLst/>
                          <a:hlinkClick r:id="rId4"/>
                        </a:rPr>
                        <a:t>www.ue.poznan.pl</a:t>
                      </a:r>
                      <a:r>
                        <a:rPr lang="pl-PL" sz="1200" dirty="0">
                          <a:solidFill>
                            <a:schemeClr val="tx1"/>
                          </a:solidFill>
                          <a:effectLst/>
                        </a:rPr>
                        <a:t>   </a:t>
                      </a:r>
                      <a:endParaRPr lang="pl-PL"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38100" marB="9525" anchor="ctr"/>
                </a:tc>
                <a:extLst>
                  <a:ext uri="{0D108BD9-81ED-4DB2-BD59-A6C34878D82A}">
                    <a16:rowId xmlns:a16="http://schemas.microsoft.com/office/drawing/2014/main" val="568244781"/>
                  </a:ext>
                </a:extLst>
              </a:tr>
            </a:tbl>
          </a:graphicData>
        </a:graphic>
      </p:graphicFrame>
      <p:pic>
        <p:nvPicPr>
          <p:cNvPr id="5125" name="Obraz 5" descr="https://app.ue.poznan.pl/stopka_adresowa/Images/email_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159125"/>
            <a:ext cx="857250" cy="10191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Obraz 4" descr="https://app.ue.poznan.pl/stopka_adresowa/Images/xxx_stopka_face.pn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3159125"/>
            <a:ext cx="1143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Obraz 3" descr="https://app.ue.poznan.pl/stopka_adresowa/Images/xxx_stopka_twit.pn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 y="3159125"/>
            <a:ext cx="1143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Obraz 2" descr="https://app.ue.poznan.pl/stopka_adresowa/Images/xxx_stopka_inst.png">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 y="3159125"/>
            <a:ext cx="114300" cy="114300"/>
          </a:xfrm>
          <a:prstGeom prst="rect">
            <a:avLst/>
          </a:prstGeom>
          <a:noFill/>
          <a:extLst>
            <a:ext uri="{909E8E84-426E-40DD-AFC4-6F175D3DCCD1}">
              <a14:hiddenFill xmlns:a14="http://schemas.microsoft.com/office/drawing/2010/main">
                <a:solidFill>
                  <a:srgbClr val="FFFFFF"/>
                </a:solidFill>
              </a14:hiddenFill>
            </a:ext>
          </a:extLst>
        </p:spPr>
      </p:pic>
      <p:pic>
        <p:nvPicPr>
          <p:cNvPr id="5121" name="Obraz 1" descr="https://app.ue.poznan.pl/stopka_adresowa/Images/xxx_stopka_ln.png">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7200" y="3159125"/>
            <a:ext cx="114300" cy="114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857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Agenda</a:t>
            </a:r>
            <a:endParaRPr lang="pl-PL" dirty="0"/>
          </a:p>
        </p:txBody>
      </p:sp>
      <p:sp>
        <p:nvSpPr>
          <p:cNvPr id="3" name="Symbol zastępczy zawartości 2"/>
          <p:cNvSpPr>
            <a:spLocks noGrp="1"/>
          </p:cNvSpPr>
          <p:nvPr>
            <p:ph idx="1"/>
          </p:nvPr>
        </p:nvSpPr>
        <p:spPr/>
        <p:txBody>
          <a:bodyPr/>
          <a:lstStyle/>
          <a:p>
            <a:r>
              <a:rPr lang="pl-PL" dirty="0" smtClean="0"/>
              <a:t>Trust</a:t>
            </a:r>
          </a:p>
          <a:p>
            <a:r>
              <a:rPr lang="pl-PL" dirty="0" err="1" smtClean="0"/>
              <a:t>Our</a:t>
            </a:r>
            <a:r>
              <a:rPr lang="pl-PL" dirty="0" smtClean="0"/>
              <a:t> </a:t>
            </a:r>
            <a:r>
              <a:rPr lang="pl-PL" dirty="0" err="1" smtClean="0"/>
              <a:t>research</a:t>
            </a:r>
            <a:endParaRPr lang="pl-PL" dirty="0" smtClean="0"/>
          </a:p>
          <a:p>
            <a:r>
              <a:rPr lang="pl-PL" dirty="0" err="1" smtClean="0"/>
              <a:t>Results</a:t>
            </a:r>
            <a:endParaRPr lang="pl-PL" dirty="0"/>
          </a:p>
        </p:txBody>
      </p:sp>
    </p:spTree>
    <p:extLst>
      <p:ext uri="{BB962C8B-B14F-4D97-AF65-F5344CB8AC3E}">
        <p14:creationId xmlns:p14="http://schemas.microsoft.com/office/powerpoint/2010/main" val="4042615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4C2FC19-9E94-5920-67D7-5DE7ABD29BBF}"/>
              </a:ext>
            </a:extLst>
          </p:cNvPr>
          <p:cNvSpPr>
            <a:spLocks noGrp="1"/>
          </p:cNvSpPr>
          <p:nvPr>
            <p:ph type="title"/>
          </p:nvPr>
        </p:nvSpPr>
        <p:spPr/>
        <p:txBody>
          <a:bodyPr/>
          <a:lstStyle/>
          <a:p>
            <a:r>
              <a:rPr lang="pl-PL" dirty="0" smtClean="0">
                <a:latin typeface="Calibri Light" panose="020F0302020204030204" pitchFamily="34" charset="0"/>
                <a:cs typeface="Calibri Light" panose="020F0302020204030204" pitchFamily="34" charset="0"/>
              </a:rPr>
              <a:t>The </a:t>
            </a:r>
            <a:r>
              <a:rPr lang="pl-PL" dirty="0" err="1" smtClean="0">
                <a:latin typeface="Calibri Light" panose="020F0302020204030204" pitchFamily="34" charset="0"/>
                <a:cs typeface="Calibri Light" panose="020F0302020204030204" pitchFamily="34" charset="0"/>
              </a:rPr>
              <a:t>aim</a:t>
            </a:r>
            <a:r>
              <a:rPr lang="pl-PL" dirty="0" smtClean="0">
                <a:latin typeface="Calibri Light" panose="020F0302020204030204" pitchFamily="34" charset="0"/>
                <a:cs typeface="Calibri Light" panose="020F0302020204030204" pitchFamily="34" charset="0"/>
              </a:rPr>
              <a:t> of </a:t>
            </a:r>
            <a:r>
              <a:rPr lang="pl-PL" dirty="0" err="1" smtClean="0">
                <a:latin typeface="Calibri Light" panose="020F0302020204030204" pitchFamily="34" charset="0"/>
                <a:cs typeface="Calibri Light" panose="020F0302020204030204" pitchFamily="34" charset="0"/>
              </a:rPr>
              <a:t>research</a:t>
            </a:r>
            <a:endParaRPr lang="pl-PL" dirty="0"/>
          </a:p>
        </p:txBody>
      </p:sp>
      <p:sp>
        <p:nvSpPr>
          <p:cNvPr id="6" name="Symbol zastępczy zawartości 5"/>
          <p:cNvSpPr>
            <a:spLocks noGrp="1"/>
          </p:cNvSpPr>
          <p:nvPr>
            <p:ph idx="1"/>
          </p:nvPr>
        </p:nvSpPr>
        <p:spPr/>
        <p:txBody>
          <a:bodyPr/>
          <a:lstStyle/>
          <a:p>
            <a:r>
              <a:rPr lang="en-US" sz="2400" b="1" dirty="0"/>
              <a:t>The aim of the article was to compare</a:t>
            </a:r>
            <a:r>
              <a:rPr lang="en-US" sz="2400" dirty="0"/>
              <a:t> trust levels between public e-government systems and private corporate IT systems, identifying significant differences and potential areas for improvement in both sectors. </a:t>
            </a:r>
            <a:endParaRPr lang="pl-PL" sz="2400" dirty="0" smtClean="0"/>
          </a:p>
          <a:p>
            <a:r>
              <a:rPr lang="en-US" sz="2400" dirty="0" smtClean="0"/>
              <a:t>By </a:t>
            </a:r>
            <a:r>
              <a:rPr lang="en-US" sz="2400" dirty="0"/>
              <a:t>examining trust from the perspectives of functionality, reliability, and support, this study provides insights into how these factors contribute to the overall acceptance and effectiveness of digital systems in both public and private sectors. As digital transformation continues to evolve, understanding and enhancing these trust dimensions will be critical for successful technology integration and user satisfaction (</a:t>
            </a:r>
            <a:r>
              <a:rPr lang="en-US" sz="2400" dirty="0" err="1"/>
              <a:t>Ejdys</a:t>
            </a:r>
            <a:r>
              <a:rPr lang="en-US" sz="2400" dirty="0"/>
              <a:t>, 2018).</a:t>
            </a:r>
            <a:endParaRPr lang="pl-PL" sz="2400" dirty="0"/>
          </a:p>
          <a:p>
            <a:endParaRPr lang="pl-PL" sz="2400" dirty="0"/>
          </a:p>
        </p:txBody>
      </p:sp>
    </p:spTree>
    <p:extLst>
      <p:ext uri="{BB962C8B-B14F-4D97-AF65-F5344CB8AC3E}">
        <p14:creationId xmlns:p14="http://schemas.microsoft.com/office/powerpoint/2010/main" val="29760796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sz="3200" dirty="0" smtClean="0"/>
              <a:t>Characteristics of trust in technology in the context of interpersonal trust characteristics</a:t>
            </a:r>
            <a:endParaRPr lang="pl-PL" sz="3200" dirty="0"/>
          </a:p>
        </p:txBody>
      </p:sp>
      <p:graphicFrame>
        <p:nvGraphicFramePr>
          <p:cNvPr id="9" name="Symbol zastępczy zawartości 8"/>
          <p:cNvGraphicFramePr>
            <a:graphicFrameLocks noGrp="1"/>
          </p:cNvGraphicFramePr>
          <p:nvPr>
            <p:ph idx="1"/>
            <p:extLst>
              <p:ext uri="{D42A27DB-BD31-4B8C-83A1-F6EECF244321}">
                <p14:modId xmlns:p14="http://schemas.microsoft.com/office/powerpoint/2010/main" val="646455698"/>
              </p:ext>
            </p:extLst>
          </p:nvPr>
        </p:nvGraphicFramePr>
        <p:xfrm>
          <a:off x="476250" y="2060847"/>
          <a:ext cx="8210549" cy="2291602"/>
        </p:xfrm>
        <a:graphic>
          <a:graphicData uri="http://schemas.openxmlformats.org/drawingml/2006/table">
            <a:tbl>
              <a:tblPr firstRow="1" firstCol="1" bandRow="1"/>
              <a:tblGrid>
                <a:gridCol w="1997822">
                  <a:extLst>
                    <a:ext uri="{9D8B030D-6E8A-4147-A177-3AD203B41FA5}">
                      <a16:colId xmlns:a16="http://schemas.microsoft.com/office/drawing/2014/main" val="2768414020"/>
                    </a:ext>
                  </a:extLst>
                </a:gridCol>
                <a:gridCol w="2051278">
                  <a:extLst>
                    <a:ext uri="{9D8B030D-6E8A-4147-A177-3AD203B41FA5}">
                      <a16:colId xmlns:a16="http://schemas.microsoft.com/office/drawing/2014/main" val="1241316066"/>
                    </a:ext>
                  </a:extLst>
                </a:gridCol>
                <a:gridCol w="2033157">
                  <a:extLst>
                    <a:ext uri="{9D8B030D-6E8A-4147-A177-3AD203B41FA5}">
                      <a16:colId xmlns:a16="http://schemas.microsoft.com/office/drawing/2014/main" val="2242467248"/>
                    </a:ext>
                  </a:extLst>
                </a:gridCol>
                <a:gridCol w="2128292">
                  <a:extLst>
                    <a:ext uri="{9D8B030D-6E8A-4147-A177-3AD203B41FA5}">
                      <a16:colId xmlns:a16="http://schemas.microsoft.com/office/drawing/2014/main" val="343315214"/>
                    </a:ext>
                  </a:extLst>
                </a:gridCol>
              </a:tblGrid>
              <a:tr h="916641">
                <a:tc>
                  <a:txBody>
                    <a:bodyPr/>
                    <a:lstStyle/>
                    <a:p>
                      <a:pPr algn="ctr">
                        <a:lnSpc>
                          <a:spcPct val="107000"/>
                        </a:lnSpc>
                        <a:spcAft>
                          <a:spcPts val="800"/>
                        </a:spcAft>
                      </a:pPr>
                      <a:r>
                        <a:rPr lang="pl-PL" sz="1600" b="1" dirty="0" err="1">
                          <a:effectLst/>
                          <a:latin typeface="Times New Roman" panose="02020603050405020304" pitchFamily="18" charset="0"/>
                          <a:ea typeface="Times New Roman" panose="02020603050405020304" pitchFamily="18" charset="0"/>
                          <a:cs typeface="Times New Roman" panose="02020603050405020304" pitchFamily="18" charset="0"/>
                        </a:rPr>
                        <a:t>Interpersonal</a:t>
                      </a:r>
                      <a:r>
                        <a:rPr lang="pl-PL" sz="1600" b="1" dirty="0">
                          <a:effectLst/>
                          <a:latin typeface="Times New Roman" panose="02020603050405020304" pitchFamily="18" charset="0"/>
                          <a:ea typeface="Times New Roman" panose="02020603050405020304" pitchFamily="18" charset="0"/>
                          <a:cs typeface="Times New Roman" panose="02020603050405020304" pitchFamily="18" charset="0"/>
                        </a:rPr>
                        <a:t> Trust</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pl-PL" sz="1600" b="1" dirty="0" err="1">
                          <a:effectLst/>
                          <a:latin typeface="Times New Roman" panose="02020603050405020304" pitchFamily="18" charset="0"/>
                          <a:ea typeface="Times New Roman" panose="02020603050405020304" pitchFamily="18" charset="0"/>
                          <a:cs typeface="Times New Roman" panose="02020603050405020304" pitchFamily="18" charset="0"/>
                        </a:rPr>
                        <a:t>Ability</a:t>
                      </a:r>
                      <a:r>
                        <a:rPr lang="pl-PL" sz="16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pl-PL" sz="1600" b="1" dirty="0" err="1">
                          <a:effectLst/>
                          <a:latin typeface="Times New Roman" panose="02020603050405020304" pitchFamily="18" charset="0"/>
                          <a:ea typeface="Times New Roman" panose="02020603050405020304" pitchFamily="18" charset="0"/>
                          <a:cs typeface="Times New Roman" panose="02020603050405020304" pitchFamily="18" charset="0"/>
                        </a:rPr>
                        <a:t>Competence</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pl-PL" sz="1600" b="1" dirty="0" err="1">
                          <a:effectLst/>
                          <a:latin typeface="Times New Roman" panose="02020603050405020304" pitchFamily="18" charset="0"/>
                          <a:ea typeface="Times New Roman" panose="02020603050405020304" pitchFamily="18" charset="0"/>
                          <a:cs typeface="Times New Roman" panose="02020603050405020304" pitchFamily="18" charset="0"/>
                        </a:rPr>
                        <a:t>Integrity</a:t>
                      </a:r>
                      <a:r>
                        <a:rPr lang="pl-PL" sz="1600"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pl-PL" sz="1600" b="1" dirty="0" err="1">
                          <a:effectLst/>
                          <a:latin typeface="Times New Roman" panose="02020603050405020304" pitchFamily="18" charset="0"/>
                          <a:ea typeface="Times New Roman" panose="02020603050405020304" pitchFamily="18" charset="0"/>
                          <a:cs typeface="Times New Roman" panose="02020603050405020304" pitchFamily="18" charset="0"/>
                        </a:rPr>
                        <a:t>Honesty</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pl-PL" sz="1600" b="1">
                          <a:effectLst/>
                          <a:latin typeface="Times New Roman" panose="02020603050405020304" pitchFamily="18" charset="0"/>
                          <a:ea typeface="Times New Roman" panose="02020603050405020304" pitchFamily="18" charset="0"/>
                          <a:cs typeface="Times New Roman" panose="02020603050405020304" pitchFamily="18" charset="0"/>
                        </a:rPr>
                        <a:t>Benevolence/Charity</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4967176"/>
                  </a:ext>
                </a:extLst>
              </a:tr>
              <a:tr h="458320">
                <a:tc>
                  <a:txBody>
                    <a:bodyPr/>
                    <a:lstStyle/>
                    <a:p>
                      <a:pPr algn="ctr">
                        <a:lnSpc>
                          <a:spcPct val="107000"/>
                        </a:lnSpc>
                        <a:spcAft>
                          <a:spcPts val="0"/>
                        </a:spcAft>
                      </a:pPr>
                      <a:r>
                        <a:rPr lang="pl-PL" sz="1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pl-PL"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pl-PL"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endParaRPr lang="pl-PL"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8798098"/>
                  </a:ext>
                </a:extLst>
              </a:tr>
              <a:tr h="916641">
                <a:tc>
                  <a:txBody>
                    <a:bodyPr/>
                    <a:lstStyle/>
                    <a:p>
                      <a:pPr algn="ctr">
                        <a:lnSpc>
                          <a:spcPct val="107000"/>
                        </a:lnSpc>
                        <a:spcAft>
                          <a:spcPts val="80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Trust in Technology</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Functionality</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Reliability</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Support System</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6266131"/>
                  </a:ext>
                </a:extLst>
              </a:tr>
            </a:tbl>
          </a:graphicData>
        </a:graphic>
      </p:graphicFrame>
      <p:grpSp>
        <p:nvGrpSpPr>
          <p:cNvPr id="13" name="Grupa 12"/>
          <p:cNvGrpSpPr/>
          <p:nvPr/>
        </p:nvGrpSpPr>
        <p:grpSpPr>
          <a:xfrm>
            <a:off x="3203848" y="2798278"/>
            <a:ext cx="4711979" cy="1003783"/>
            <a:chOff x="3203848" y="2798278"/>
            <a:chExt cx="4711979" cy="1003783"/>
          </a:xfrm>
        </p:grpSpPr>
        <p:sp>
          <p:nvSpPr>
            <p:cNvPr id="10" name="Strzałka w dół 9"/>
            <p:cNvSpPr/>
            <p:nvPr/>
          </p:nvSpPr>
          <p:spPr>
            <a:xfrm>
              <a:off x="3203848" y="2798278"/>
              <a:ext cx="679531" cy="10037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l-PL"/>
            </a:p>
          </p:txBody>
        </p:sp>
        <p:sp>
          <p:nvSpPr>
            <p:cNvPr id="11" name="Strzałka w dół 10"/>
            <p:cNvSpPr/>
            <p:nvPr/>
          </p:nvSpPr>
          <p:spPr>
            <a:xfrm>
              <a:off x="5140698" y="2798278"/>
              <a:ext cx="679531" cy="10037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l-PL"/>
            </a:p>
          </p:txBody>
        </p:sp>
        <p:sp>
          <p:nvSpPr>
            <p:cNvPr id="12" name="Strzałka w dół 11"/>
            <p:cNvSpPr/>
            <p:nvPr/>
          </p:nvSpPr>
          <p:spPr>
            <a:xfrm>
              <a:off x="7236296" y="2798278"/>
              <a:ext cx="679531" cy="10037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l-PL"/>
            </a:p>
          </p:txBody>
        </p:sp>
      </p:grpSp>
    </p:spTree>
    <p:extLst>
      <p:ext uri="{BB962C8B-B14F-4D97-AF65-F5344CB8AC3E}">
        <p14:creationId xmlns:p14="http://schemas.microsoft.com/office/powerpoint/2010/main" val="302197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Trust</a:t>
            </a:r>
            <a:r>
              <a:rPr lang="pl-PL" dirty="0"/>
              <a:t>: </a:t>
            </a:r>
            <a:r>
              <a:rPr lang="pl-PL" dirty="0" err="1"/>
              <a:t>Functionality</a:t>
            </a:r>
            <a:endParaRPr lang="pl-PL" dirty="0"/>
          </a:p>
        </p:txBody>
      </p:sp>
      <p:sp>
        <p:nvSpPr>
          <p:cNvPr id="3" name="Symbol zastępczy zawartości 2"/>
          <p:cNvSpPr>
            <a:spLocks noGrp="1"/>
          </p:cNvSpPr>
          <p:nvPr>
            <p:ph idx="1"/>
          </p:nvPr>
        </p:nvSpPr>
        <p:spPr/>
        <p:txBody>
          <a:bodyPr/>
          <a:lstStyle/>
          <a:p>
            <a:r>
              <a:rPr lang="en-US" sz="2400" dirty="0"/>
              <a:t>Functionality refers to the system's positive impact on performance and the efficiency of tasks performed. A high-functionality system not only meets basic requirements but also enhances overall productivity and effectiveness. This involves having the necessary features and capabilities that allow users to accomplish their goals efficiently and effectively (</a:t>
            </a:r>
            <a:r>
              <a:rPr lang="en-US" sz="2400" dirty="0" err="1"/>
              <a:t>Lankton</a:t>
            </a:r>
            <a:r>
              <a:rPr lang="en-US" sz="2400" dirty="0"/>
              <a:t>, McKnight, &amp; Thatcher, 2014). </a:t>
            </a:r>
            <a:endParaRPr lang="pl-PL" sz="2400" dirty="0"/>
          </a:p>
        </p:txBody>
      </p:sp>
    </p:spTree>
    <p:extLst>
      <p:ext uri="{BB962C8B-B14F-4D97-AF65-F5344CB8AC3E}">
        <p14:creationId xmlns:p14="http://schemas.microsoft.com/office/powerpoint/2010/main" val="3989385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Trust</a:t>
            </a:r>
            <a:r>
              <a:rPr lang="pl-PL" dirty="0"/>
              <a:t>: </a:t>
            </a:r>
            <a:r>
              <a:rPr lang="pl-PL" dirty="0" err="1"/>
              <a:t>Functionality</a:t>
            </a:r>
            <a:endParaRPr lang="pl-PL" dirty="0"/>
          </a:p>
        </p:txBody>
      </p:sp>
      <p:sp>
        <p:nvSpPr>
          <p:cNvPr id="3" name="Symbol zastępczy zawartości 2"/>
          <p:cNvSpPr>
            <a:spLocks noGrp="1"/>
          </p:cNvSpPr>
          <p:nvPr>
            <p:ph idx="1"/>
          </p:nvPr>
        </p:nvSpPr>
        <p:spPr/>
        <p:txBody>
          <a:bodyPr/>
          <a:lstStyle/>
          <a:p>
            <a:r>
              <a:rPr lang="en-US" sz="2000" dirty="0"/>
              <a:t>In the context of e-government, functionality is critical for providing seamless access to public services, enhancing transparency, and improving citizen engagement. For instance, e-government systems in smart cities like Oslo and Tallinn leverage mobile phone data to improve urban management and services, demonstrating high functionality through innovative use of technology (</a:t>
            </a:r>
            <a:r>
              <a:rPr lang="en-US" sz="2000" dirty="0" err="1"/>
              <a:t>Julsrud</a:t>
            </a:r>
            <a:r>
              <a:rPr lang="en-US" sz="2000" dirty="0"/>
              <a:t> &amp; </a:t>
            </a:r>
            <a:r>
              <a:rPr lang="en-US" sz="2000" dirty="0" err="1"/>
              <a:t>Krogstad</a:t>
            </a:r>
            <a:r>
              <a:rPr lang="en-US" sz="2000" dirty="0"/>
              <a:t>, 2020).</a:t>
            </a:r>
            <a:endParaRPr lang="pl-PL" sz="2000" dirty="0"/>
          </a:p>
          <a:p>
            <a:r>
              <a:rPr lang="en-US" sz="2000" dirty="0"/>
              <a:t>Similarly, in corporate IT systems, functionality is integral to driving business efficiency and innovation. High-functionality systems enable businesses to streamline operations, enhance decision-making processes, and improve customer interactions. For example, the adoption of Digital Personal Data Stores (DPDSs) by consumers shows how functionality, influenced by trust, significantly impacts the acceptance and use of cloud computing services (</a:t>
            </a:r>
            <a:r>
              <a:rPr lang="en-US" sz="2000" dirty="0" err="1"/>
              <a:t>Mariani</a:t>
            </a:r>
            <a:r>
              <a:rPr lang="en-US" sz="2000" dirty="0"/>
              <a:t>, </a:t>
            </a:r>
            <a:r>
              <a:rPr lang="en-US" sz="2000" dirty="0" err="1"/>
              <a:t>Ek</a:t>
            </a:r>
            <a:r>
              <a:rPr lang="en-US" sz="2000" dirty="0"/>
              <a:t> </a:t>
            </a:r>
            <a:r>
              <a:rPr lang="en-US" sz="2000" dirty="0" err="1"/>
              <a:t>Styven</a:t>
            </a:r>
            <a:r>
              <a:rPr lang="en-US" sz="2000" dirty="0"/>
              <a:t>, &amp; </a:t>
            </a:r>
            <a:r>
              <a:rPr lang="en-US" sz="2000" dirty="0" err="1"/>
              <a:t>Teulon</a:t>
            </a:r>
            <a:r>
              <a:rPr lang="en-US" sz="2000" dirty="0"/>
              <a:t>, 2021).</a:t>
            </a:r>
            <a:endParaRPr lang="pl-PL" sz="2000" dirty="0"/>
          </a:p>
        </p:txBody>
      </p:sp>
    </p:spTree>
    <p:extLst>
      <p:ext uri="{BB962C8B-B14F-4D97-AF65-F5344CB8AC3E}">
        <p14:creationId xmlns:p14="http://schemas.microsoft.com/office/powerpoint/2010/main" val="1689327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Trust: </a:t>
            </a:r>
            <a:r>
              <a:rPr lang="pl-PL" dirty="0" err="1"/>
              <a:t>Reliability</a:t>
            </a:r>
            <a:r>
              <a:rPr lang="pl-PL" dirty="0"/>
              <a:t> </a:t>
            </a:r>
          </a:p>
        </p:txBody>
      </p:sp>
      <p:sp>
        <p:nvSpPr>
          <p:cNvPr id="3" name="Symbol zastępczy zawartości 2"/>
          <p:cNvSpPr>
            <a:spLocks noGrp="1"/>
          </p:cNvSpPr>
          <p:nvPr>
            <p:ph idx="1"/>
          </p:nvPr>
        </p:nvSpPr>
        <p:spPr/>
        <p:txBody>
          <a:bodyPr/>
          <a:lstStyle/>
          <a:p>
            <a:r>
              <a:rPr lang="en-US" sz="2000" dirty="0"/>
              <a:t>Reliability pertains to the system's ability to function correctly and consistently over time, even under varying conditions. It encompasses system availability, data integrity, and security mechanisms that protect against potential threats. The </a:t>
            </a:r>
            <a:r>
              <a:rPr lang="en-US" sz="2000" dirty="0" smtClean="0"/>
              <a:t>IEEE </a:t>
            </a:r>
            <a:r>
              <a:rPr lang="en-US" sz="2000" dirty="0"/>
              <a:t>defines reliability as the ability of a system or component to perform its required functions under stated conditions for a specified period </a:t>
            </a:r>
            <a:r>
              <a:rPr lang="en-US" sz="2000" dirty="0" smtClean="0"/>
              <a:t>(IEEE, </a:t>
            </a:r>
            <a:r>
              <a:rPr lang="en-US" sz="2000" dirty="0"/>
              <a:t>1990). </a:t>
            </a:r>
            <a:endParaRPr lang="pl-PL" sz="2000" dirty="0"/>
          </a:p>
        </p:txBody>
      </p:sp>
    </p:spTree>
    <p:extLst>
      <p:ext uri="{BB962C8B-B14F-4D97-AF65-F5344CB8AC3E}">
        <p14:creationId xmlns:p14="http://schemas.microsoft.com/office/powerpoint/2010/main" val="2758269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a:t>Trust: </a:t>
            </a:r>
            <a:r>
              <a:rPr lang="pl-PL" dirty="0" err="1"/>
              <a:t>Reliability</a:t>
            </a:r>
            <a:r>
              <a:rPr lang="pl-PL" dirty="0"/>
              <a:t> </a:t>
            </a:r>
          </a:p>
        </p:txBody>
      </p:sp>
      <p:sp>
        <p:nvSpPr>
          <p:cNvPr id="3" name="Symbol zastępczy zawartości 2"/>
          <p:cNvSpPr>
            <a:spLocks noGrp="1"/>
          </p:cNvSpPr>
          <p:nvPr>
            <p:ph idx="1"/>
          </p:nvPr>
        </p:nvSpPr>
        <p:spPr/>
        <p:txBody>
          <a:bodyPr/>
          <a:lstStyle/>
          <a:p>
            <a:r>
              <a:rPr lang="en-US" sz="2000" dirty="0"/>
              <a:t>In e-government, reliability ensures that citizens can depend on digital services for critical interactions with government bodies, from healthcare to public administration. For instance, the stability and security of health information systems like e-</a:t>
            </a:r>
            <a:r>
              <a:rPr lang="en-US" sz="2000" dirty="0" err="1"/>
              <a:t>Nabız</a:t>
            </a:r>
            <a:r>
              <a:rPr lang="en-US" sz="2000" dirty="0"/>
              <a:t> are vital for gaining trust among healthcare providers and patients (</a:t>
            </a:r>
            <a:r>
              <a:rPr lang="en-US" sz="2000" dirty="0" err="1"/>
              <a:t>Şahin</a:t>
            </a:r>
            <a:r>
              <a:rPr lang="en-US" sz="2000" dirty="0"/>
              <a:t> et al., 2024</a:t>
            </a:r>
            <a:r>
              <a:rPr lang="en-US" sz="2000" dirty="0" smtClean="0"/>
              <a:t>).</a:t>
            </a:r>
            <a:endParaRPr lang="pl-PL" sz="2000" dirty="0" smtClean="0"/>
          </a:p>
          <a:p>
            <a:r>
              <a:rPr lang="en-US" sz="2000" dirty="0"/>
              <a:t>In corporate settings, reliable IT systems are essential for maintaining business continuity and protecting sensitive information. The trust in AI-based systems, for example, hinges on their ability to provide consistent and accurate outputs, which is crucial for tasks ranging from financial forecasting to customer service (</a:t>
            </a:r>
            <a:r>
              <a:rPr lang="en-US" sz="2000" dirty="0" err="1"/>
              <a:t>Cabiddu</a:t>
            </a:r>
            <a:r>
              <a:rPr lang="en-US" sz="2000" dirty="0"/>
              <a:t> et al., 2022). Ensuring data integrity and implementing robust security measures are fundamental to sustaining trust in these systems.</a:t>
            </a:r>
            <a:endParaRPr lang="pl-PL" sz="2000" dirty="0"/>
          </a:p>
        </p:txBody>
      </p:sp>
    </p:spTree>
    <p:extLst>
      <p:ext uri="{BB962C8B-B14F-4D97-AF65-F5344CB8AC3E}">
        <p14:creationId xmlns:p14="http://schemas.microsoft.com/office/powerpoint/2010/main" val="220473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Trust: </a:t>
            </a:r>
            <a:r>
              <a:rPr lang="en-US" dirty="0"/>
              <a:t>Support</a:t>
            </a:r>
            <a:endParaRPr lang="pl-PL" dirty="0"/>
          </a:p>
        </p:txBody>
      </p:sp>
      <p:sp>
        <p:nvSpPr>
          <p:cNvPr id="3" name="Symbol zastępczy zawartości 2"/>
          <p:cNvSpPr>
            <a:spLocks noGrp="1"/>
          </p:cNvSpPr>
          <p:nvPr>
            <p:ph idx="1"/>
          </p:nvPr>
        </p:nvSpPr>
        <p:spPr/>
        <p:txBody>
          <a:bodyPr/>
          <a:lstStyle/>
          <a:p>
            <a:r>
              <a:rPr lang="en-US" dirty="0"/>
              <a:t>Support refers to the availability of resources and assistance to help users effectively utilize the system. This includes access to educational materials, helpdesk services, and technical support. Effective support structures enhance user confidence and satisfaction, thereby fostering trust. </a:t>
            </a:r>
            <a:endParaRPr lang="pl-PL" dirty="0"/>
          </a:p>
        </p:txBody>
      </p:sp>
    </p:spTree>
    <p:extLst>
      <p:ext uri="{BB962C8B-B14F-4D97-AF65-F5344CB8AC3E}">
        <p14:creationId xmlns:p14="http://schemas.microsoft.com/office/powerpoint/2010/main" val="2832629386"/>
      </p:ext>
    </p:extLst>
  </p:cSld>
  <p:clrMapOvr>
    <a:masterClrMapping/>
  </p:clrMapOvr>
</p:sld>
</file>

<file path=ppt/theme/theme1.xml><?xml version="1.0" encoding="utf-8"?>
<a:theme xmlns:a="http://schemas.openxmlformats.org/drawingml/2006/main" name="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50826</TotalTime>
  <Words>1189</Words>
  <Application>Microsoft Office PowerPoint</Application>
  <PresentationFormat>Pokaz na ekranie (4:3)</PresentationFormat>
  <Paragraphs>118</Paragraphs>
  <Slides>16</Slides>
  <Notes>4</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16</vt:i4>
      </vt:variant>
    </vt:vector>
  </HeadingPairs>
  <TitlesOfParts>
    <vt:vector size="21" baseType="lpstr">
      <vt:lpstr>Arial</vt:lpstr>
      <vt:lpstr>Calibri</vt:lpstr>
      <vt:lpstr>Calibri Light</vt:lpstr>
      <vt:lpstr>Times New Roman</vt:lpstr>
      <vt:lpstr>Projekt domyślny</vt:lpstr>
      <vt:lpstr>Prezentacja programu PowerPoint</vt:lpstr>
      <vt:lpstr>Agenda</vt:lpstr>
      <vt:lpstr>The aim of research</vt:lpstr>
      <vt:lpstr>Characteristics of trust in technology in the context of interpersonal trust characteristics</vt:lpstr>
      <vt:lpstr>Trust: Functionality</vt:lpstr>
      <vt:lpstr>Trust: Functionality</vt:lpstr>
      <vt:lpstr>Trust: Reliability </vt:lpstr>
      <vt:lpstr>Trust: Reliability </vt:lpstr>
      <vt:lpstr>Trust: Support</vt:lpstr>
      <vt:lpstr>Trust: Support</vt:lpstr>
      <vt:lpstr>Research: method</vt:lpstr>
      <vt:lpstr>Research: Results - Functionality</vt:lpstr>
      <vt:lpstr>Research: Results - Reliability</vt:lpstr>
      <vt:lpstr>Research: Results - Support</vt:lpstr>
      <vt:lpstr>Conclusions</vt:lpstr>
      <vt:lpstr>Thank You!</vt:lpstr>
    </vt:vector>
  </TitlesOfParts>
  <Company>UEP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DM BP</dc:creator>
  <cp:lastModifiedBy>andrz</cp:lastModifiedBy>
  <cp:revision>145</cp:revision>
  <cp:lastPrinted>2022-10-10T11:13:53Z</cp:lastPrinted>
  <dcterms:created xsi:type="dcterms:W3CDTF">2015-10-27T09:29:54Z</dcterms:created>
  <dcterms:modified xsi:type="dcterms:W3CDTF">2024-05-31T06:58:12Z</dcterms:modified>
</cp:coreProperties>
</file>